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40" r:id="rId3"/>
    <p:sldId id="442" r:id="rId4"/>
    <p:sldId id="443" r:id="rId5"/>
    <p:sldId id="444" r:id="rId6"/>
    <p:sldId id="445" r:id="rId7"/>
    <p:sldId id="446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C1D0EE9-DB58-4028-8956-CAF7EA8FB9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B40D93E6-4E06-4457-BF72-62934EF83C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47B50C6-2C86-46E4-B0D1-7CA9B3D381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63FCEC9B-07A0-4649-86FB-EC24412E9B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82550A2F-9943-4CE4-9CA6-4F38233FE2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66106AB-FFAE-4D9D-871C-9C4552DDB46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CB05C27C-6E6F-4D42-A5DF-5E02E55FB5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3DAD8FE-CBF8-4C48-BF07-CC1FC399EB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03A3BD99-3B3A-4DDE-B39F-B7F84CDC9AC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19C18C1-DE65-485B-8AF1-9C4A103BA9C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AD0C869D-36B2-435B-A094-224BCFF8D2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47E066AE-DEBF-4349-BB0D-452631642AE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0C28138B-B1CD-4DB6-BD78-1BBD03EEA8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91AD5CA-C849-4748-9084-86B49E68D7F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17D337B-08D5-4049-A911-FD37F547C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BC819-67F0-41AF-AD53-B9B7E065410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9E4290DC-2AEB-4090-9FFF-7D6872838C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47071411-EF93-414E-8363-3CC083119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BA4E2-3E10-438E-8F5A-4EDFD7B7C72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25789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BCB68B1-54AD-4EB7-A2B3-8EDE06BD7A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BA228E6-6603-445B-BBC0-B0A186D073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0312BE-7CFA-48F3-AF6C-6237E5A5EC4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40B99EC-6847-4B76-B664-7B4B59A3CFD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D6B84-DD80-4B9F-B832-2F4D6C78546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0961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66DE6EB-410A-4E36-A0B4-5D7761D55BF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41D33EB-01AB-461A-A2F5-4A6CC00594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5561C-D0F1-4D5A-9629-1DD0813A017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F6E1FE8-CF1F-46B4-A0E3-5F46088648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EF702-473D-4731-A10D-A6AE4E8E356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7676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9C0935-CC73-4D33-B4F1-F46FA58C97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C1349F6-1486-4A79-A64C-4736DF7A6A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4B7BB-7B03-44D8-916B-2AC3C271503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3EDD689-0D6D-4341-B3DD-CAED8BC7D8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61455-B285-45C1-B64C-94EB7F3AFCF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8272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0342B8D-310C-421C-BDA6-4B3E10A6B0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9C8646-89E8-4D7F-81A4-5D4322440D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0201A-4321-4B2E-A070-979459DD6D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B6900A2-6696-4DF1-8A39-88DBE15215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43593-AD16-466E-BFB1-94B10DFB4C5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5682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699E8D-FC57-4997-81A9-E654666F92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525D8C-C1D4-4CDA-8326-A6C7496FF7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96471-D442-4B6C-B8B5-B0142A93E2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73DB9EA-44FF-48BE-B486-55ABE5A8606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ED022-DAA1-4DAC-8AFC-A73086C4F38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94675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FEEA56-6398-475A-87A4-A3B64D1F68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31924B4-6597-47EA-B4D4-3FDD6E9D14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001DB1-FB77-4797-BC1E-5E89358E3EA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CD0057E2-B057-4FC7-A8B2-EF2366DC6CB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B753-3EFB-4525-8C44-FD5D5AE90B0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3765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1D1DB9-3587-4D68-A186-75E18FD684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9795CA7-876C-4755-AC0F-5E04A7E887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990EA-CBF9-4EE0-861C-77C87BD5EFC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8E3E03-27A0-4C60-B7B9-22A08C0FB9A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79B1E-0BEF-4FAF-84D6-1929C59E249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104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20832BA-0233-4FF6-8166-E68EC7D00A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A29FAC6-D0E0-4210-8284-E8E37037F9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66673-E925-4245-AC5E-222C7898A8A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635506A7-35B2-4397-9507-F09B9F9CE33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2E59F-626F-4C26-AD95-F7EC6C9F6C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0924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D2167BD-0F4D-4C4F-BC2F-4C67630D2E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0013D2-9886-41AD-98A7-1B6B10EA0C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1DF99-B39A-4952-B85E-795E9BD8CEA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57BE5DE-2946-443B-9152-314B664BCAC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F3497-B0B2-4146-8677-16EB3B7A23D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14344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68AC766-16E4-4226-A06E-8300D9ED59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6D1C718-A640-4449-90D9-73A8B23D32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1EBF3-B5D2-4C81-8ED2-F033AF65D7B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4F48A57-D07A-49E6-B08D-37BFFF2062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77EA6-5D1A-47F3-B51F-F6467E46A35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04647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C6F9AC5-D7E4-45DB-9743-620773EAEB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BAF679-3AFC-4146-98F6-3064B3A729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64316C-9165-431F-A24F-33D2D6A74B4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450C059-36A8-4E32-AA15-418C0AE043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9D66C-8C64-4B2A-8314-F098E60C182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253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4E07E9F-B120-4BA4-BEC4-9095FE00E4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757434-52F6-4869-AA68-704F80B4928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7D0C20-B18F-4D3C-92B5-68F18D4A3F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9FB91C4-CF8C-4C75-9BA3-DA96E61769D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656A-4AFD-4FDB-B977-3D585C56EB8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0710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900B439-E80D-4A0B-A73E-B5BF039B00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6BBDEC8-19DC-4559-934E-C426D79314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02A86F-89C7-4453-8976-AB74657FEAB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291E10B6-3459-45E1-A685-D16E54FB454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2CE7F-2021-48BE-8D53-9B99914232E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76338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6A5129-B5F2-4A84-AC47-897EC7071A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B6D8BD-EE64-4EF9-BA8D-293B86A7FE3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13777-705D-4896-B4AC-78FEADDD607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A323DB1-BF89-44F2-84FD-7FCC4364A93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DEB8E-E052-4993-B94D-794ED45F181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131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16FB550-B57E-4683-A3D5-9E9846A1BB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3084395-0CC7-4FD9-B63F-A80E1AABB5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E82D622A-2DA5-4726-9338-33D529400CFB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B6CA2990-3282-4CB5-8789-E5EBCB6AF76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3AC85DAE-B099-4E23-8DC9-01A81DCDA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A92A6EC5-F3EC-4A36-92DB-043D42EE4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C3DD7476-7CB1-438A-AF98-3B301A459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F0DF927A-095E-4C65-B367-C7B8E54B6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64F3A9B6-70DA-43E3-8036-35B852487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542E98C-711D-473C-9538-DF690963E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4F764ADD-8D1A-475E-A953-1AC8CCE20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F728F4EC-5674-4CC9-9C53-BDEF794B3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64602639-69B8-4361-B806-899B51731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A59D1D1A-AF76-4805-9A75-5B17711DA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F8DEE64-21A8-48CC-81E5-C812950563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DED69286-DF4B-48F4-9C56-145471B569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7A5609-ADDF-4110-AF73-CB041925411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754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28.png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3">
            <a:extLst>
              <a:ext uri="{FF2B5EF4-FFF2-40B4-BE49-F238E27FC236}">
                <a16:creationId xmlns:a16="http://schemas.microsoft.com/office/drawing/2014/main" id="{23C10336-F73E-414B-9183-45444A1536B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8B5DE74-0A4F-47BB-ADB6-E5FB7A5D90C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3779" name="Rectangle 4">
            <a:extLst>
              <a:ext uri="{FF2B5EF4-FFF2-40B4-BE49-F238E27FC236}">
                <a16:creationId xmlns:a16="http://schemas.microsoft.com/office/drawing/2014/main" id="{F1768A2F-AB47-49EA-8CFB-67390DF43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76501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TERMODINAMIČNI IZKORISTEK KROŽNEGA PROCESA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3780" name="Rectangle 5">
            <a:extLst>
              <a:ext uri="{FF2B5EF4-FFF2-40B4-BE49-F238E27FC236}">
                <a16:creationId xmlns:a16="http://schemas.microsoft.com/office/drawing/2014/main" id="{2CDD50D9-0F1B-49DB-B7D8-1B507C2CE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831096"/>
            <a:ext cx="864076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Stopnja izkoriščenja v krožni proces dovedene toplote je izražena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 termodinamičnim izkoristkom, ki predstavlja razmerje med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koristnim delom in dovedeno toploto krožnega procesa.</a:t>
            </a:r>
          </a:p>
        </p:txBody>
      </p:sp>
      <p:sp>
        <p:nvSpPr>
          <p:cNvPr id="203781" name="Rectangle 6">
            <a:extLst>
              <a:ext uri="{FF2B5EF4-FFF2-40B4-BE49-F238E27FC236}">
                <a16:creationId xmlns:a16="http://schemas.microsoft.com/office/drawing/2014/main" id="{DFA1FE4F-F21F-418A-8444-42290CEAA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1844675"/>
            <a:ext cx="16319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|W</a:t>
            </a:r>
            <a:r>
              <a:rPr lang="sl-SI" altLang="sl-SI" sz="2200" baseline="-25000">
                <a:solidFill>
                  <a:srgbClr val="000000"/>
                </a:solidFill>
              </a:rPr>
              <a:t>sti</a:t>
            </a:r>
            <a:r>
              <a:rPr lang="sl-SI" altLang="sl-SI" sz="2200" i="1">
                <a:solidFill>
                  <a:srgbClr val="000000"/>
                </a:solidFill>
              </a:rPr>
              <a:t>| &gt; W</a:t>
            </a:r>
            <a:r>
              <a:rPr lang="sl-SI" altLang="sl-SI" sz="2200" baseline="-25000">
                <a:solidFill>
                  <a:srgbClr val="000000"/>
                </a:solidFill>
              </a:rPr>
              <a:t>raz</a:t>
            </a:r>
          </a:p>
        </p:txBody>
      </p:sp>
      <p:sp>
        <p:nvSpPr>
          <p:cNvPr id="203782" name="Rectangle 8">
            <a:extLst>
              <a:ext uri="{FF2B5EF4-FFF2-40B4-BE49-F238E27FC236}">
                <a16:creationId xmlns:a16="http://schemas.microsoft.com/office/drawing/2014/main" id="{4536B8C0-B7AA-4C01-A3C3-781C1EB3D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3783" name="Rectangle 10">
            <a:extLst>
              <a:ext uri="{FF2B5EF4-FFF2-40B4-BE49-F238E27FC236}">
                <a16:creationId xmlns:a16="http://schemas.microsoft.com/office/drawing/2014/main" id="{EB6B8207-B63F-44DE-99E9-157698713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3784" name="Object 9">
            <a:extLst>
              <a:ext uri="{FF2B5EF4-FFF2-40B4-BE49-F238E27FC236}">
                <a16:creationId xmlns:a16="http://schemas.microsoft.com/office/drawing/2014/main" id="{8ABB6DFB-9958-40D4-92E3-A8E28966BA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2175" y="1916113"/>
          <a:ext cx="3816350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2578100" imgH="431800" progId="Equation.3">
                  <p:embed/>
                </p:oleObj>
              </mc:Choice>
              <mc:Fallback>
                <p:oleObj name="Enačba" r:id="rId3" imgW="2578100" imgH="431800" progId="Equation.3">
                  <p:embed/>
                  <p:pic>
                    <p:nvPicPr>
                      <p:cNvPr id="203784" name="Object 9">
                        <a:extLst>
                          <a:ext uri="{FF2B5EF4-FFF2-40B4-BE49-F238E27FC236}">
                            <a16:creationId xmlns:a16="http://schemas.microsoft.com/office/drawing/2014/main" id="{8ABB6DFB-9958-40D4-92E3-A8E28966BA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1916113"/>
                        <a:ext cx="3816350" cy="63341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3785" name="Rectangle 11">
            <a:extLst>
              <a:ext uri="{FF2B5EF4-FFF2-40B4-BE49-F238E27FC236}">
                <a16:creationId xmlns:a16="http://schemas.microsoft.com/office/drawing/2014/main" id="{B284CF3F-382F-4DA7-ABDF-37D803927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450" y="1911778"/>
            <a:ext cx="33845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  <a:cs typeface="Times New Roman" panose="02020603050405020304" pitchFamily="18" charset="0"/>
              </a:rPr>
              <a:t>W</a:t>
            </a:r>
            <a:r>
              <a:rPr lang="sl-SI" altLang="sl-SI" sz="1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sl-SI" altLang="sl-SI" sz="1200">
                <a:solidFill>
                  <a:srgbClr val="000000"/>
                </a:solidFill>
                <a:cs typeface="Times New Roman" panose="02020603050405020304" pitchFamily="18" charset="0"/>
              </a:rPr>
              <a:t> – delo krožnega procesa [J]</a:t>
            </a:r>
            <a:endParaRPr lang="sl-SI" altLang="sl-SI" sz="1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  <a:cs typeface="Times New Roman" panose="02020603050405020304" pitchFamily="18" charset="0"/>
              </a:rPr>
              <a:t>Q</a:t>
            </a:r>
            <a:r>
              <a:rPr lang="sl-SI" altLang="sl-SI" sz="1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do</a:t>
            </a:r>
            <a:r>
              <a:rPr lang="sl-SI" altLang="sl-SI" sz="1200" baseline="-30000">
                <a:solidFill>
                  <a:srgbClr val="000000"/>
                </a:solidFill>
              </a:rPr>
              <a:t>v</a:t>
            </a:r>
            <a:r>
              <a:rPr lang="sl-SI" altLang="sl-SI" sz="1200">
                <a:solidFill>
                  <a:srgbClr val="000000"/>
                </a:solidFill>
                <a:cs typeface="Times New Roman" panose="02020603050405020304" pitchFamily="18" charset="0"/>
              </a:rPr>
              <a:t> – dovedena toplota krožnega procesa [J]</a:t>
            </a:r>
            <a:endParaRPr lang="sl-SI" altLang="sl-SI" sz="1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Q</a:t>
            </a:r>
            <a:r>
              <a:rPr lang="sl-SI" altLang="sl-SI" sz="1200" baseline="-25000">
                <a:solidFill>
                  <a:srgbClr val="000000"/>
                </a:solidFill>
              </a:rPr>
              <a:t>odv</a:t>
            </a:r>
            <a:r>
              <a:rPr lang="sl-SI" altLang="sl-SI" sz="1200">
                <a:solidFill>
                  <a:srgbClr val="000000"/>
                </a:solidFill>
              </a:rPr>
              <a:t> – odvedena toplota krožnega procesa </a:t>
            </a:r>
            <a:r>
              <a:rPr lang="en-US" altLang="sl-SI" sz="1200">
                <a:solidFill>
                  <a:srgbClr val="000000"/>
                </a:solidFill>
                <a:latin typeface="Verdana" panose="020B0604030504040204" pitchFamily="34" charset="0"/>
              </a:rPr>
              <a:t>[</a:t>
            </a:r>
            <a:r>
              <a:rPr lang="sl-SI" altLang="sl-SI" sz="1200">
                <a:solidFill>
                  <a:srgbClr val="000000"/>
                </a:solidFill>
                <a:latin typeface="Verdana" panose="020B0604030504040204" pitchFamily="34" charset="0"/>
              </a:rPr>
              <a:t>J</a:t>
            </a:r>
            <a:r>
              <a:rPr lang="en-US" altLang="sl-SI" sz="1200">
                <a:solidFill>
                  <a:srgbClr val="000000"/>
                </a:solidFill>
                <a:latin typeface="Verdana" panose="020B0604030504040204" pitchFamily="34" charset="0"/>
              </a:rPr>
              <a:t>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</p:txBody>
      </p:sp>
      <p:graphicFrame>
        <p:nvGraphicFramePr>
          <p:cNvPr id="205848" name="Group 24">
            <a:extLst>
              <a:ext uri="{FF2B5EF4-FFF2-40B4-BE49-F238E27FC236}">
                <a16:creationId xmlns:a16="http://schemas.microsoft.com/office/drawing/2014/main" id="{2113A98E-B3EF-4B46-8E03-76BDDFBDA043}"/>
              </a:ext>
            </a:extLst>
          </p:cNvPr>
          <p:cNvGraphicFramePr>
            <a:graphicFrameLocks noGrp="1"/>
          </p:cNvGraphicFramePr>
          <p:nvPr/>
        </p:nvGraphicFramePr>
        <p:xfrm>
          <a:off x="5303839" y="3141664"/>
          <a:ext cx="2016125" cy="427037"/>
        </p:xfrm>
        <a:graphic>
          <a:graphicData uri="http://schemas.openxmlformats.org/drawingml/2006/table">
            <a:tbl>
              <a:tblPr/>
              <a:tblGrid>
                <a:gridCol w="20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3788" name="Rectangle 25">
            <a:extLst>
              <a:ext uri="{FF2B5EF4-FFF2-40B4-BE49-F238E27FC236}">
                <a16:creationId xmlns:a16="http://schemas.microsoft.com/office/drawing/2014/main" id="{D566D3B4-7FD9-400C-895A-4B1927B23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708275"/>
            <a:ext cx="5118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DESNI CARNOTOV KROŽNI PROCES</a:t>
            </a:r>
          </a:p>
        </p:txBody>
      </p:sp>
      <p:sp>
        <p:nvSpPr>
          <p:cNvPr id="203789" name="Rectangle 26">
            <a:extLst>
              <a:ext uri="{FF2B5EF4-FFF2-40B4-BE49-F238E27FC236}">
                <a16:creationId xmlns:a16="http://schemas.microsoft.com/office/drawing/2014/main" id="{8E0DFE26-182A-4C26-84A1-C81AE5A25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141663"/>
            <a:ext cx="87852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Desni krožni proces je uporabljen kot teoretični model, saj ga sestavljata dve izentropi (adiabati) in dve izotermi.</a:t>
            </a:r>
          </a:p>
        </p:txBody>
      </p:sp>
      <p:sp>
        <p:nvSpPr>
          <p:cNvPr id="203790" name="Rectangle 27">
            <a:extLst>
              <a:ext uri="{FF2B5EF4-FFF2-40B4-BE49-F238E27FC236}">
                <a16:creationId xmlns:a16="http://schemas.microsoft.com/office/drawing/2014/main" id="{D58942BB-A789-47E1-8906-CEB7E0C13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3860800"/>
            <a:ext cx="8642350" cy="110799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Uporablja se za ocenjevanje drugih desnih krožnih procesov, saj ima največji možni termodinamični izkoristek. Predstavlja osnovo za desne krožne procese.</a:t>
            </a:r>
          </a:p>
        </p:txBody>
      </p:sp>
      <p:sp>
        <p:nvSpPr>
          <p:cNvPr id="203791" name="Rectangle 28">
            <a:extLst>
              <a:ext uri="{FF2B5EF4-FFF2-40B4-BE49-F238E27FC236}">
                <a16:creationId xmlns:a16="http://schemas.microsoft.com/office/drawing/2014/main" id="{148B208F-561D-4756-BFA4-6136BC4BE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5013325"/>
            <a:ext cx="24542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03792" name="Rectangle 29">
            <a:extLst>
              <a:ext uri="{FF2B5EF4-FFF2-40B4-BE49-F238E27FC236}">
                <a16:creationId xmlns:a16="http://schemas.microsoft.com/office/drawing/2014/main" id="{C7AA3D9C-9758-48E1-92B3-E39B77DB6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5013325"/>
            <a:ext cx="2470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Odvedena toplota:</a:t>
            </a:r>
          </a:p>
        </p:txBody>
      </p:sp>
      <p:sp>
        <p:nvSpPr>
          <p:cNvPr id="203793" name="Rectangle 31">
            <a:extLst>
              <a:ext uri="{FF2B5EF4-FFF2-40B4-BE49-F238E27FC236}">
                <a16:creationId xmlns:a16="http://schemas.microsoft.com/office/drawing/2014/main" id="{C40C1F6D-9DA0-452B-94B3-12E482091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3794" name="Object 30">
            <a:extLst>
              <a:ext uri="{FF2B5EF4-FFF2-40B4-BE49-F238E27FC236}">
                <a16:creationId xmlns:a16="http://schemas.microsoft.com/office/drawing/2014/main" id="{22AD8B5F-74FF-46A9-8A74-892AE0B377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5516564"/>
          <a:ext cx="32400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načba" r:id="rId5" imgW="1600200" imgH="228600" progId="Equation.3">
                  <p:embed/>
                </p:oleObj>
              </mc:Choice>
              <mc:Fallback>
                <p:oleObj name="Enačba" r:id="rId5" imgW="1600200" imgH="228600" progId="Equation.3">
                  <p:embed/>
                  <p:pic>
                    <p:nvPicPr>
                      <p:cNvPr id="203794" name="Object 30">
                        <a:extLst>
                          <a:ext uri="{FF2B5EF4-FFF2-40B4-BE49-F238E27FC236}">
                            <a16:creationId xmlns:a16="http://schemas.microsoft.com/office/drawing/2014/main" id="{22AD8B5F-74FF-46A9-8A74-892AE0B377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5516564"/>
                        <a:ext cx="3240087" cy="4222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3795" name="Rectangle 33">
            <a:extLst>
              <a:ext uri="{FF2B5EF4-FFF2-40B4-BE49-F238E27FC236}">
                <a16:creationId xmlns:a16="http://schemas.microsoft.com/office/drawing/2014/main" id="{679F7F66-346C-454E-961B-E96D9AE1D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3796" name="Object 32">
            <a:extLst>
              <a:ext uri="{FF2B5EF4-FFF2-40B4-BE49-F238E27FC236}">
                <a16:creationId xmlns:a16="http://schemas.microsoft.com/office/drawing/2014/main" id="{5A23B76F-B9A4-469F-87F7-80DB7B33EF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4201" y="5516564"/>
          <a:ext cx="33115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načba" r:id="rId7" imgW="1587500" imgH="228600" progId="Equation.3">
                  <p:embed/>
                </p:oleObj>
              </mc:Choice>
              <mc:Fallback>
                <p:oleObj name="Enačba" r:id="rId7" imgW="1587500" imgH="228600" progId="Equation.3">
                  <p:embed/>
                  <p:pic>
                    <p:nvPicPr>
                      <p:cNvPr id="203796" name="Object 32">
                        <a:extLst>
                          <a:ext uri="{FF2B5EF4-FFF2-40B4-BE49-F238E27FC236}">
                            <a16:creationId xmlns:a16="http://schemas.microsoft.com/office/drawing/2014/main" id="{5A23B76F-B9A4-469F-87F7-80DB7B33EF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1" y="5516564"/>
                        <a:ext cx="3311525" cy="4143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3">
            <a:extLst>
              <a:ext uri="{FF2B5EF4-FFF2-40B4-BE49-F238E27FC236}">
                <a16:creationId xmlns:a16="http://schemas.microsoft.com/office/drawing/2014/main" id="{7C619AFE-090D-4C6F-A851-635C667ADD8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A546060-5F37-419C-A53C-770A67697C0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4803" name="Line 9">
            <a:extLst>
              <a:ext uri="{FF2B5EF4-FFF2-40B4-BE49-F238E27FC236}">
                <a16:creationId xmlns:a16="http://schemas.microsoft.com/office/drawing/2014/main" id="{A686A92E-D780-4BE3-B603-CD424582A315}"/>
              </a:ext>
            </a:extLst>
          </p:cNvPr>
          <p:cNvSpPr>
            <a:spLocks noChangeShapeType="1"/>
          </p:cNvSpPr>
          <p:nvPr/>
        </p:nvSpPr>
        <p:spPr bwMode="auto">
          <a:xfrm>
            <a:off x="-704850" y="3106738"/>
            <a:ext cx="0" cy="26511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04" name="Line 8">
            <a:extLst>
              <a:ext uri="{FF2B5EF4-FFF2-40B4-BE49-F238E27FC236}">
                <a16:creationId xmlns:a16="http://schemas.microsoft.com/office/drawing/2014/main" id="{3441FA1B-41D0-4B83-8B6F-7EF3E54F6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-646113" y="3106738"/>
            <a:ext cx="0" cy="26511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05" name="Line 7">
            <a:extLst>
              <a:ext uri="{FF2B5EF4-FFF2-40B4-BE49-F238E27FC236}">
                <a16:creationId xmlns:a16="http://schemas.microsoft.com/office/drawing/2014/main" id="{B43E1BE4-F6B7-4659-A4C0-AA7F35481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-347663" y="3363913"/>
            <a:ext cx="0" cy="91440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06" name="Line 6">
            <a:extLst>
              <a:ext uri="{FF2B5EF4-FFF2-40B4-BE49-F238E27FC236}">
                <a16:creationId xmlns:a16="http://schemas.microsoft.com/office/drawing/2014/main" id="{9B4C595F-D2B2-40A8-9145-A52A7AECEE81}"/>
              </a:ext>
            </a:extLst>
          </p:cNvPr>
          <p:cNvSpPr>
            <a:spLocks noChangeShapeType="1"/>
          </p:cNvSpPr>
          <p:nvPr/>
        </p:nvSpPr>
        <p:spPr bwMode="auto">
          <a:xfrm>
            <a:off x="-649288" y="2954338"/>
            <a:ext cx="0" cy="411162"/>
          </a:xfrm>
          <a:prstGeom prst="line">
            <a:avLst/>
          </a:prstGeom>
          <a:noFill/>
          <a:ln w="1524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07" name="Line 5">
            <a:extLst>
              <a:ext uri="{FF2B5EF4-FFF2-40B4-BE49-F238E27FC236}">
                <a16:creationId xmlns:a16="http://schemas.microsoft.com/office/drawing/2014/main" id="{6B03B3EC-C65F-4769-8573-B879E7BBA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-711200" y="2954338"/>
            <a:ext cx="0" cy="411162"/>
          </a:xfrm>
          <a:prstGeom prst="line">
            <a:avLst/>
          </a:prstGeom>
          <a:noFill/>
          <a:ln w="1524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08" name="Line 4">
            <a:extLst>
              <a:ext uri="{FF2B5EF4-FFF2-40B4-BE49-F238E27FC236}">
                <a16:creationId xmlns:a16="http://schemas.microsoft.com/office/drawing/2014/main" id="{2313144A-F17B-4784-AB96-10682A731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-350838" y="3040064"/>
            <a:ext cx="0" cy="1235075"/>
          </a:xfrm>
          <a:prstGeom prst="line">
            <a:avLst/>
          </a:prstGeom>
          <a:noFill/>
          <a:ln w="1524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09" name="Rectangle 10">
            <a:extLst>
              <a:ext uri="{FF2B5EF4-FFF2-40B4-BE49-F238E27FC236}">
                <a16:creationId xmlns:a16="http://schemas.microsoft.com/office/drawing/2014/main" id="{FF88279D-5DF8-4454-AC54-8E7C68E1E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6789" y="2364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4810" name="Rectangle 11">
            <a:extLst>
              <a:ext uri="{FF2B5EF4-FFF2-40B4-BE49-F238E27FC236}">
                <a16:creationId xmlns:a16="http://schemas.microsoft.com/office/drawing/2014/main" id="{03063272-F852-4E9F-982B-24EF7B7B7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7989"/>
            <a:ext cx="3384550" cy="427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Delo krožnega procesa: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4811" name="Rectangle 13">
            <a:extLst>
              <a:ext uri="{FF2B5EF4-FFF2-40B4-BE49-F238E27FC236}">
                <a16:creationId xmlns:a16="http://schemas.microsoft.com/office/drawing/2014/main" id="{3728097D-F43F-457A-A59B-BEFD044D5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4812" name="Object 12">
            <a:extLst>
              <a:ext uri="{FF2B5EF4-FFF2-40B4-BE49-F238E27FC236}">
                <a16:creationId xmlns:a16="http://schemas.microsoft.com/office/drawing/2014/main" id="{71D1A8A5-EF53-431E-BEAE-46E39044BC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1951" y="938213"/>
          <a:ext cx="4017963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2413000" imgH="330200" progId="Equation.3">
                  <p:embed/>
                </p:oleObj>
              </mc:Choice>
              <mc:Fallback>
                <p:oleObj name="Enačba" r:id="rId3" imgW="2413000" imgH="330200" progId="Equation.3">
                  <p:embed/>
                  <p:pic>
                    <p:nvPicPr>
                      <p:cNvPr id="204812" name="Object 12">
                        <a:extLst>
                          <a:ext uri="{FF2B5EF4-FFF2-40B4-BE49-F238E27FC236}">
                            <a16:creationId xmlns:a16="http://schemas.microsoft.com/office/drawing/2014/main" id="{71D1A8A5-EF53-431E-BEAE-46E39044BC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1" y="938213"/>
                        <a:ext cx="4017963" cy="5254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13" name="Rectangle 14">
            <a:extLst>
              <a:ext uri="{FF2B5EF4-FFF2-40B4-BE49-F238E27FC236}">
                <a16:creationId xmlns:a16="http://schemas.microsoft.com/office/drawing/2014/main" id="{96847489-7365-41FB-B755-E7A11AD59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25" y="836613"/>
            <a:ext cx="2370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T</a:t>
            </a:r>
            <a:r>
              <a:rPr lang="sl-SI" altLang="sl-SI" sz="1200" baseline="-25000">
                <a:solidFill>
                  <a:srgbClr val="000000"/>
                </a:solidFill>
              </a:rPr>
              <a:t>dov</a:t>
            </a:r>
            <a:r>
              <a:rPr lang="sl-SI" altLang="sl-SI" sz="1200">
                <a:solidFill>
                  <a:srgbClr val="000000"/>
                </a:solidFill>
              </a:rPr>
              <a:t>– dovedena temperatura [K]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T</a:t>
            </a:r>
            <a:r>
              <a:rPr lang="sl-SI" altLang="sl-SI" sz="1200" baseline="-25000">
                <a:solidFill>
                  <a:srgbClr val="000000"/>
                </a:solidFill>
              </a:rPr>
              <a:t>odv</a:t>
            </a:r>
            <a:r>
              <a:rPr lang="sl-SI" altLang="sl-SI" sz="1200">
                <a:solidFill>
                  <a:srgbClr val="000000"/>
                </a:solidFill>
              </a:rPr>
              <a:t> – odvedena temperatura [K </a:t>
            </a:r>
          </a:p>
        </p:txBody>
      </p:sp>
      <p:sp>
        <p:nvSpPr>
          <p:cNvPr id="204814" name="Rectangle 15">
            <a:extLst>
              <a:ext uri="{FF2B5EF4-FFF2-40B4-BE49-F238E27FC236}">
                <a16:creationId xmlns:a16="http://schemas.microsoft.com/office/drawing/2014/main" id="{2C4AC0F0-77D3-433D-9ECB-7735FA72F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4"/>
            <a:ext cx="30924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Moč krožnega procesa:</a:t>
            </a:r>
          </a:p>
        </p:txBody>
      </p:sp>
      <p:sp>
        <p:nvSpPr>
          <p:cNvPr id="204815" name="Rectangle 17">
            <a:extLst>
              <a:ext uri="{FF2B5EF4-FFF2-40B4-BE49-F238E27FC236}">
                <a16:creationId xmlns:a16="http://schemas.microsoft.com/office/drawing/2014/main" id="{88DC2393-08F9-403B-95DF-BF61A076C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4816" name="Object 16">
            <a:extLst>
              <a:ext uri="{FF2B5EF4-FFF2-40B4-BE49-F238E27FC236}">
                <a16:creationId xmlns:a16="http://schemas.microsoft.com/office/drawing/2014/main" id="{FC8BF3F8-8EC8-4DAA-9F40-32ABA335E1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2133600"/>
          <a:ext cx="20891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5" imgW="1193800" imgH="393700" progId="Equation.3">
                  <p:embed/>
                </p:oleObj>
              </mc:Choice>
              <mc:Fallback>
                <p:oleObj name="Enačba" r:id="rId5" imgW="1193800" imgH="393700" progId="Equation.3">
                  <p:embed/>
                  <p:pic>
                    <p:nvPicPr>
                      <p:cNvPr id="204816" name="Object 16">
                        <a:extLst>
                          <a:ext uri="{FF2B5EF4-FFF2-40B4-BE49-F238E27FC236}">
                            <a16:creationId xmlns:a16="http://schemas.microsoft.com/office/drawing/2014/main" id="{FC8BF3F8-8EC8-4DAA-9F40-32ABA335E1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2133600"/>
                        <a:ext cx="2089150" cy="5842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17" name="Rectangle 18">
            <a:extLst>
              <a:ext uri="{FF2B5EF4-FFF2-40B4-BE49-F238E27FC236}">
                <a16:creationId xmlns:a16="http://schemas.microsoft.com/office/drawing/2014/main" id="{F6AF08B4-01D0-452A-AA04-828E8C548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1984375"/>
            <a:ext cx="1824038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n – število vrtljajev [s-1]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N – število valjev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z = 1 dvotaktni motor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z = 2 štiritaktni motor</a:t>
            </a:r>
          </a:p>
        </p:txBody>
      </p:sp>
      <p:sp>
        <p:nvSpPr>
          <p:cNvPr id="204818" name="Rectangle 19">
            <a:extLst>
              <a:ext uri="{FF2B5EF4-FFF2-40B4-BE49-F238E27FC236}">
                <a16:creationId xmlns:a16="http://schemas.microsoft.com/office/drawing/2014/main" id="{284CB443-7875-480C-8D35-FAA7B257C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2781300"/>
            <a:ext cx="5797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Termodinamični izkoristek krožnega procesa:</a:t>
            </a:r>
          </a:p>
        </p:txBody>
      </p:sp>
      <p:sp>
        <p:nvSpPr>
          <p:cNvPr id="204819" name="Rectangle 21">
            <a:extLst>
              <a:ext uri="{FF2B5EF4-FFF2-40B4-BE49-F238E27FC236}">
                <a16:creationId xmlns:a16="http://schemas.microsoft.com/office/drawing/2014/main" id="{67A14126-BA10-4DE4-8D10-71F8D995F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4820" name="Object 20">
            <a:extLst>
              <a:ext uri="{FF2B5EF4-FFF2-40B4-BE49-F238E27FC236}">
                <a16:creationId xmlns:a16="http://schemas.microsoft.com/office/drawing/2014/main" id="{0A10B66C-9A33-436E-A0BC-0B6162B9CC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1" y="3141664"/>
          <a:ext cx="39608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načba" r:id="rId7" imgW="2578100" imgH="431800" progId="Equation.3">
                  <p:embed/>
                </p:oleObj>
              </mc:Choice>
              <mc:Fallback>
                <p:oleObj name="Enačba" r:id="rId7" imgW="2578100" imgH="431800" progId="Equation.3">
                  <p:embed/>
                  <p:pic>
                    <p:nvPicPr>
                      <p:cNvPr id="204820" name="Object 20">
                        <a:extLst>
                          <a:ext uri="{FF2B5EF4-FFF2-40B4-BE49-F238E27FC236}">
                            <a16:creationId xmlns:a16="http://schemas.microsoft.com/office/drawing/2014/main" id="{0A10B66C-9A33-436E-A0BC-0B6162B9CC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3141664"/>
                        <a:ext cx="3960813" cy="6572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04" name="Group 32">
            <a:extLst>
              <a:ext uri="{FF2B5EF4-FFF2-40B4-BE49-F238E27FC236}">
                <a16:creationId xmlns:a16="http://schemas.microsoft.com/office/drawing/2014/main" id="{6558A782-417C-4FA0-99F4-9CF5B45F36EA}"/>
              </a:ext>
            </a:extLst>
          </p:cNvPr>
          <p:cNvGraphicFramePr>
            <a:graphicFrameLocks noGrp="1"/>
          </p:cNvGraphicFramePr>
          <p:nvPr/>
        </p:nvGraphicFramePr>
        <p:xfrm>
          <a:off x="-1500188" y="3370263"/>
          <a:ext cx="800100" cy="228600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stanja se zrak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914" name="Group 42">
            <a:extLst>
              <a:ext uri="{FF2B5EF4-FFF2-40B4-BE49-F238E27FC236}">
                <a16:creationId xmlns:a16="http://schemas.microsoft.com/office/drawing/2014/main" id="{F981E64B-6D0C-460E-AC6E-1172CCEF558C}"/>
              </a:ext>
            </a:extLst>
          </p:cNvPr>
          <p:cNvGraphicFramePr>
            <a:graphicFrameLocks noGrp="1"/>
          </p:cNvGraphicFramePr>
          <p:nvPr/>
        </p:nvGraphicFramePr>
        <p:xfrm>
          <a:off x="-1500188" y="3597275"/>
          <a:ext cx="488950" cy="228600"/>
        </p:xfrm>
        <a:graphic>
          <a:graphicData uri="http://schemas.openxmlformats.org/drawingml/2006/table">
            <a:tbl>
              <a:tblPr/>
              <a:tblGrid>
                <a:gridCol w="48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razpne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4825" name="Line 44">
            <a:extLst>
              <a:ext uri="{FF2B5EF4-FFF2-40B4-BE49-F238E27FC236}">
                <a16:creationId xmlns:a16="http://schemas.microsoft.com/office/drawing/2014/main" id="{1A7FFD22-E5C3-4A6E-B970-DD4548885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4113" y="4149726"/>
            <a:ext cx="0" cy="2303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26" name="Line 45">
            <a:extLst>
              <a:ext uri="{FF2B5EF4-FFF2-40B4-BE49-F238E27FC236}">
                <a16:creationId xmlns:a16="http://schemas.microsoft.com/office/drawing/2014/main" id="{A59E5502-1C4A-4259-905C-9D4060BA13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4114" y="6453188"/>
            <a:ext cx="2376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27" name="Arc 49">
            <a:extLst>
              <a:ext uri="{FF2B5EF4-FFF2-40B4-BE49-F238E27FC236}">
                <a16:creationId xmlns:a16="http://schemas.microsoft.com/office/drawing/2014/main" id="{1BB6DE83-0E08-4867-A4A9-68A059F05A69}"/>
              </a:ext>
            </a:extLst>
          </p:cNvPr>
          <p:cNvSpPr>
            <a:spLocks/>
          </p:cNvSpPr>
          <p:nvPr/>
        </p:nvSpPr>
        <p:spPr bwMode="auto">
          <a:xfrm flipH="1" flipV="1">
            <a:off x="2640014" y="4367213"/>
            <a:ext cx="1152525" cy="1604962"/>
          </a:xfrm>
          <a:custGeom>
            <a:avLst/>
            <a:gdLst>
              <a:gd name="T0" fmla="*/ 2147483646 w 21600"/>
              <a:gd name="T1" fmla="*/ 0 h 20939"/>
              <a:gd name="T2" fmla="*/ 2147483646 w 21600"/>
              <a:gd name="T3" fmla="*/ 2147483646 h 20939"/>
              <a:gd name="T4" fmla="*/ 0 w 21600"/>
              <a:gd name="T5" fmla="*/ 2147483646 h 2093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939" fill="none" extrusionOk="0">
                <a:moveTo>
                  <a:pt x="5303" y="0"/>
                </a:moveTo>
                <a:cubicBezTo>
                  <a:pt x="14887" y="2427"/>
                  <a:pt x="21600" y="11052"/>
                  <a:pt x="21600" y="20939"/>
                </a:cubicBezTo>
              </a:path>
              <a:path w="21600" h="20939" stroke="0" extrusionOk="0">
                <a:moveTo>
                  <a:pt x="5303" y="0"/>
                </a:moveTo>
                <a:cubicBezTo>
                  <a:pt x="14887" y="2427"/>
                  <a:pt x="21600" y="11052"/>
                  <a:pt x="21600" y="20939"/>
                </a:cubicBezTo>
                <a:lnTo>
                  <a:pt x="0" y="20939"/>
                </a:lnTo>
                <a:lnTo>
                  <a:pt x="5303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28" name="Arc 50">
            <a:extLst>
              <a:ext uri="{FF2B5EF4-FFF2-40B4-BE49-F238E27FC236}">
                <a16:creationId xmlns:a16="http://schemas.microsoft.com/office/drawing/2014/main" id="{1D0E22CE-966B-4F43-9975-D7C2ADDF5653}"/>
              </a:ext>
            </a:extLst>
          </p:cNvPr>
          <p:cNvSpPr>
            <a:spLocks/>
          </p:cNvSpPr>
          <p:nvPr/>
        </p:nvSpPr>
        <p:spPr bwMode="auto">
          <a:xfrm rot="10800000">
            <a:off x="3217863" y="3794126"/>
            <a:ext cx="1898650" cy="2238375"/>
          </a:xfrm>
          <a:custGeom>
            <a:avLst/>
            <a:gdLst>
              <a:gd name="T0" fmla="*/ 2147483646 w 20328"/>
              <a:gd name="T1" fmla="*/ 0 h 19175"/>
              <a:gd name="T2" fmla="*/ 2147483646 w 20328"/>
              <a:gd name="T3" fmla="*/ 2147483646 h 19175"/>
              <a:gd name="T4" fmla="*/ 0 w 20328"/>
              <a:gd name="T5" fmla="*/ 2147483646 h 191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328" h="19175" fill="none" extrusionOk="0">
                <a:moveTo>
                  <a:pt x="9943" y="0"/>
                </a:moveTo>
                <a:cubicBezTo>
                  <a:pt x="14777" y="2506"/>
                  <a:pt x="18486" y="6746"/>
                  <a:pt x="20327" y="11871"/>
                </a:cubicBezTo>
              </a:path>
              <a:path w="20328" h="19175" stroke="0" extrusionOk="0">
                <a:moveTo>
                  <a:pt x="9943" y="0"/>
                </a:moveTo>
                <a:cubicBezTo>
                  <a:pt x="14777" y="2506"/>
                  <a:pt x="18486" y="6746"/>
                  <a:pt x="20327" y="11871"/>
                </a:cubicBezTo>
                <a:lnTo>
                  <a:pt x="0" y="19175"/>
                </a:lnTo>
                <a:lnTo>
                  <a:pt x="9943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29" name="Line 51">
            <a:extLst>
              <a:ext uri="{FF2B5EF4-FFF2-40B4-BE49-F238E27FC236}">
                <a16:creationId xmlns:a16="http://schemas.microsoft.com/office/drawing/2014/main" id="{EBF5B4BA-D3A1-4268-B989-B93488883E9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40013" y="4365625"/>
            <a:ext cx="5762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0" name="Line 52">
            <a:extLst>
              <a:ext uri="{FF2B5EF4-FFF2-40B4-BE49-F238E27FC236}">
                <a16:creationId xmlns:a16="http://schemas.microsoft.com/office/drawing/2014/main" id="{7023DA22-30F7-442E-95CE-C31B13A68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3613" y="5949950"/>
            <a:ext cx="64770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1" name="Rectangle 53">
            <a:extLst>
              <a:ext uri="{FF2B5EF4-FFF2-40B4-BE49-F238E27FC236}">
                <a16:creationId xmlns:a16="http://schemas.microsoft.com/office/drawing/2014/main" id="{34220A87-8C92-4E2D-BF88-EEFF9D621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933825"/>
            <a:ext cx="590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07926" name="Group 54">
            <a:extLst>
              <a:ext uri="{FF2B5EF4-FFF2-40B4-BE49-F238E27FC236}">
                <a16:creationId xmlns:a16="http://schemas.microsoft.com/office/drawing/2014/main" id="{3B99EFC8-3803-4079-885C-E3CE5CFFA877}"/>
              </a:ext>
            </a:extLst>
          </p:cNvPr>
          <p:cNvGraphicFramePr>
            <a:graphicFrameLocks noGrp="1"/>
          </p:cNvGraphicFramePr>
          <p:nvPr/>
        </p:nvGraphicFramePr>
        <p:xfrm>
          <a:off x="4872039" y="6308725"/>
          <a:ext cx="485775" cy="228600"/>
        </p:xfrm>
        <a:graphic>
          <a:graphicData uri="http://schemas.openxmlformats.org/drawingml/2006/table">
            <a:tbl>
              <a:tblPr/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[m</a:t>
                      </a:r>
                      <a:r>
                        <a:rPr kumimoji="0" lang="sl-SI" sz="9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4834" name="Line 60">
            <a:extLst>
              <a:ext uri="{FF2B5EF4-FFF2-40B4-BE49-F238E27FC236}">
                <a16:creationId xmlns:a16="http://schemas.microsoft.com/office/drawing/2014/main" id="{9D26491D-2C2E-4B41-9BC7-6BB3364AE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7350" y="4005263"/>
            <a:ext cx="0" cy="43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5" name="Line 61">
            <a:extLst>
              <a:ext uri="{FF2B5EF4-FFF2-40B4-BE49-F238E27FC236}">
                <a16:creationId xmlns:a16="http://schemas.microsoft.com/office/drawing/2014/main" id="{47174FB0-76A0-4A9B-AA9C-7A91E6384C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9513" y="5876926"/>
            <a:ext cx="0" cy="3603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6" name="Text Box 62">
            <a:extLst>
              <a:ext uri="{FF2B5EF4-FFF2-40B4-BE49-F238E27FC236}">
                <a16:creationId xmlns:a16="http://schemas.microsoft.com/office/drawing/2014/main" id="{E272DB05-47E8-42A5-9A47-29E655981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4149726"/>
            <a:ext cx="287338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4837" name="Text Box 63">
            <a:extLst>
              <a:ext uri="{FF2B5EF4-FFF2-40B4-BE49-F238E27FC236}">
                <a16:creationId xmlns:a16="http://schemas.microsoft.com/office/drawing/2014/main" id="{3B15BAA5-55C5-4DE6-9443-3151C90F0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4508501"/>
            <a:ext cx="2159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4838" name="Text Box 64">
            <a:extLst>
              <a:ext uri="{FF2B5EF4-FFF2-40B4-BE49-F238E27FC236}">
                <a16:creationId xmlns:a16="http://schemas.microsoft.com/office/drawing/2014/main" id="{6A27AF83-6777-4E09-8AA0-4B64FDCBE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9" y="5949951"/>
            <a:ext cx="3587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04839" name="Text Box 65">
            <a:extLst>
              <a:ext uri="{FF2B5EF4-FFF2-40B4-BE49-F238E27FC236}">
                <a16:creationId xmlns:a16="http://schemas.microsoft.com/office/drawing/2014/main" id="{9F5286AC-3A41-4C85-90C1-A61BF168A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1" y="5949951"/>
            <a:ext cx="28892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04840" name="Line 66">
            <a:extLst>
              <a:ext uri="{FF2B5EF4-FFF2-40B4-BE49-F238E27FC236}">
                <a16:creationId xmlns:a16="http://schemas.microsoft.com/office/drawing/2014/main" id="{DED2BEC4-5732-488E-B57D-A8E4CC038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0013" y="4365626"/>
            <a:ext cx="0" cy="20875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1" name="Line 67">
            <a:extLst>
              <a:ext uri="{FF2B5EF4-FFF2-40B4-BE49-F238E27FC236}">
                <a16:creationId xmlns:a16="http://schemas.microsoft.com/office/drawing/2014/main" id="{5C88FE48-B885-4DD3-8865-5D6E106C8B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3613" y="594995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2" name="Line 68">
            <a:extLst>
              <a:ext uri="{FF2B5EF4-FFF2-40B4-BE49-F238E27FC236}">
                <a16:creationId xmlns:a16="http://schemas.microsoft.com/office/drawing/2014/main" id="{5508AD08-D555-493D-BCB2-CF32E47369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652964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3" name="Line 69">
            <a:extLst>
              <a:ext uri="{FF2B5EF4-FFF2-40B4-BE49-F238E27FC236}">
                <a16:creationId xmlns:a16="http://schemas.microsoft.com/office/drawing/2014/main" id="{B62832F2-8642-4108-B0D0-442A059949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1313" y="60213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4" name="Line 70">
            <a:extLst>
              <a:ext uri="{FF2B5EF4-FFF2-40B4-BE49-F238E27FC236}">
                <a16:creationId xmlns:a16="http://schemas.microsoft.com/office/drawing/2014/main" id="{985FFA74-AB5F-42DC-B64D-66BFADE405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24113" y="43656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5" name="Line 71">
            <a:extLst>
              <a:ext uri="{FF2B5EF4-FFF2-40B4-BE49-F238E27FC236}">
                <a16:creationId xmlns:a16="http://schemas.microsoft.com/office/drawing/2014/main" id="{95CF6E97-0078-415F-B6B9-8CDEAA7960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24113" y="46529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6" name="Line 72">
            <a:extLst>
              <a:ext uri="{FF2B5EF4-FFF2-40B4-BE49-F238E27FC236}">
                <a16:creationId xmlns:a16="http://schemas.microsoft.com/office/drawing/2014/main" id="{44EEE417-8440-4CC8-BDA6-104A216949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24113" y="594995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7" name="Line 73">
            <a:extLst>
              <a:ext uri="{FF2B5EF4-FFF2-40B4-BE49-F238E27FC236}">
                <a16:creationId xmlns:a16="http://schemas.microsoft.com/office/drawing/2014/main" id="{EBF6475C-D7B4-459B-A0C6-C8874DCBD5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24113" y="6021388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8" name="Text Box 74">
            <a:extLst>
              <a:ext uri="{FF2B5EF4-FFF2-40B4-BE49-F238E27FC236}">
                <a16:creationId xmlns:a16="http://schemas.microsoft.com/office/drawing/2014/main" id="{5A12472A-2ACC-4EF6-9927-5F7375220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4292601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4849" name="Text Box 75">
            <a:extLst>
              <a:ext uri="{FF2B5EF4-FFF2-40B4-BE49-F238E27FC236}">
                <a16:creationId xmlns:a16="http://schemas.microsoft.com/office/drawing/2014/main" id="{CFEB758D-4F83-42E2-AA57-C709AB329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4508501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4850" name="Text Box 77">
            <a:extLst>
              <a:ext uri="{FF2B5EF4-FFF2-40B4-BE49-F238E27FC236}">
                <a16:creationId xmlns:a16="http://schemas.microsoft.com/office/drawing/2014/main" id="{18FC6B25-C5FB-433F-8630-3FDA48EDF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661026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04851" name="Text Box 78">
            <a:extLst>
              <a:ext uri="{FF2B5EF4-FFF2-40B4-BE49-F238E27FC236}">
                <a16:creationId xmlns:a16="http://schemas.microsoft.com/office/drawing/2014/main" id="{07CE2720-093C-44DC-9FA3-2ECA80A5D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949951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04852" name="Text Box 79">
            <a:extLst>
              <a:ext uri="{FF2B5EF4-FFF2-40B4-BE49-F238E27FC236}">
                <a16:creationId xmlns:a16="http://schemas.microsoft.com/office/drawing/2014/main" id="{64B835CD-F32A-430A-AE38-376DAF508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6453189"/>
            <a:ext cx="19431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V</a:t>
            </a:r>
            <a:r>
              <a:rPr lang="sl-SI" altLang="sl-SI" sz="1000" baseline="-25000">
                <a:solidFill>
                  <a:srgbClr val="000000"/>
                </a:solidFill>
              </a:rPr>
              <a:t>1                 </a:t>
            </a:r>
            <a:r>
              <a:rPr lang="sl-SI" altLang="sl-SI" sz="1000">
                <a:solidFill>
                  <a:srgbClr val="000000"/>
                </a:solidFill>
              </a:rPr>
              <a:t>V</a:t>
            </a:r>
            <a:r>
              <a:rPr lang="sl-SI" altLang="sl-SI" sz="1000" baseline="-25000">
                <a:solidFill>
                  <a:srgbClr val="000000"/>
                </a:solidFill>
              </a:rPr>
              <a:t>2 </a:t>
            </a:r>
            <a:r>
              <a:rPr lang="sl-SI" altLang="sl-SI" sz="1000">
                <a:solidFill>
                  <a:srgbClr val="000000"/>
                </a:solidFill>
              </a:rPr>
              <a:t>     V</a:t>
            </a:r>
            <a:r>
              <a:rPr lang="sl-SI" altLang="sl-SI" sz="1000" baseline="-25000">
                <a:solidFill>
                  <a:srgbClr val="000000"/>
                </a:solidFill>
              </a:rPr>
              <a:t>4</a:t>
            </a:r>
            <a:r>
              <a:rPr lang="sl-SI" altLang="sl-SI" sz="1000">
                <a:solidFill>
                  <a:srgbClr val="000000"/>
                </a:solidFill>
              </a:rPr>
              <a:t>              V</a:t>
            </a:r>
            <a:r>
              <a:rPr lang="sl-SI" altLang="sl-SI" sz="1000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04853" name="Text Box 80">
            <a:extLst>
              <a:ext uri="{FF2B5EF4-FFF2-40B4-BE49-F238E27FC236}">
                <a16:creationId xmlns:a16="http://schemas.microsoft.com/office/drawing/2014/main" id="{D91E8505-00B5-43E4-8841-65FC7B299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4941889"/>
            <a:ext cx="3603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W</a:t>
            </a:r>
            <a:r>
              <a:rPr lang="sl-SI" altLang="sl-SI" sz="1000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04854" name="Line 81">
            <a:extLst>
              <a:ext uri="{FF2B5EF4-FFF2-40B4-BE49-F238E27FC236}">
                <a16:creationId xmlns:a16="http://schemas.microsoft.com/office/drawing/2014/main" id="{B475CCD4-123B-42FB-AC3F-2179ED0142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076700"/>
            <a:ext cx="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55" name="Line 82">
            <a:extLst>
              <a:ext uri="{FF2B5EF4-FFF2-40B4-BE49-F238E27FC236}">
                <a16:creationId xmlns:a16="http://schemas.microsoft.com/office/drawing/2014/main" id="{D1EA3ABA-F3BB-49B0-BCBD-09FFC9662A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1" y="6453188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56" name="Rectangle 83">
            <a:extLst>
              <a:ext uri="{FF2B5EF4-FFF2-40B4-BE49-F238E27FC236}">
                <a16:creationId xmlns:a16="http://schemas.microsoft.com/office/drawing/2014/main" id="{0E9B6A80-3E7F-4ECD-918E-7F13A7BC8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4581525"/>
            <a:ext cx="1511300" cy="15113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4857" name="Line 84">
            <a:extLst>
              <a:ext uri="{FF2B5EF4-FFF2-40B4-BE49-F238E27FC236}">
                <a16:creationId xmlns:a16="http://schemas.microsoft.com/office/drawing/2014/main" id="{5A332F6A-F04A-4949-B6A9-6C5BCC0336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1" y="45815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58" name="Line 85">
            <a:extLst>
              <a:ext uri="{FF2B5EF4-FFF2-40B4-BE49-F238E27FC236}">
                <a16:creationId xmlns:a16="http://schemas.microsoft.com/office/drawing/2014/main" id="{20BF0D15-6F00-49FB-8F1D-CD43ACDDD9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1" y="60928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59" name="Line 86">
            <a:extLst>
              <a:ext uri="{FF2B5EF4-FFF2-40B4-BE49-F238E27FC236}">
                <a16:creationId xmlns:a16="http://schemas.microsoft.com/office/drawing/2014/main" id="{316EEDB8-15A9-40E7-B2EE-6143558764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363" y="60928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60" name="Line 87">
            <a:extLst>
              <a:ext uri="{FF2B5EF4-FFF2-40B4-BE49-F238E27FC236}">
                <a16:creationId xmlns:a16="http://schemas.microsoft.com/office/drawing/2014/main" id="{5BFCF987-1365-473E-898D-3FB3D64931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7663" y="60928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61" name="Text Box 88">
            <a:extLst>
              <a:ext uri="{FF2B5EF4-FFF2-40B4-BE49-F238E27FC236}">
                <a16:creationId xmlns:a16="http://schemas.microsoft.com/office/drawing/2014/main" id="{24E00E40-EC98-4E1D-8464-BF756F16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4" y="5013326"/>
            <a:ext cx="720725" cy="244475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W</a:t>
            </a:r>
            <a:r>
              <a:rPr lang="sl-SI" altLang="sl-SI" sz="1000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04862" name="Text Box 90">
            <a:extLst>
              <a:ext uri="{FF2B5EF4-FFF2-40B4-BE49-F238E27FC236}">
                <a16:creationId xmlns:a16="http://schemas.microsoft.com/office/drawing/2014/main" id="{E48DEC20-E39B-4A80-93C1-DA3581350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1" y="4292601"/>
            <a:ext cx="3603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4863" name="Text Box 91">
            <a:extLst>
              <a:ext uri="{FF2B5EF4-FFF2-40B4-BE49-F238E27FC236}">
                <a16:creationId xmlns:a16="http://schemas.microsoft.com/office/drawing/2014/main" id="{BAB642C6-E437-4ED4-89D4-0150AF709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9" y="4292601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4864" name="Text Box 92">
            <a:extLst>
              <a:ext uri="{FF2B5EF4-FFF2-40B4-BE49-F238E27FC236}">
                <a16:creationId xmlns:a16="http://schemas.microsoft.com/office/drawing/2014/main" id="{BB31454D-203A-463A-98F5-12B61533D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9" y="5805489"/>
            <a:ext cx="2889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04865" name="Text Box 93">
            <a:extLst>
              <a:ext uri="{FF2B5EF4-FFF2-40B4-BE49-F238E27FC236}">
                <a16:creationId xmlns:a16="http://schemas.microsoft.com/office/drawing/2014/main" id="{3AA38522-801B-46A8-9FA1-8388EF0ED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4" y="5805489"/>
            <a:ext cx="287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04866" name="Text Box 94">
            <a:extLst>
              <a:ext uri="{FF2B5EF4-FFF2-40B4-BE49-F238E27FC236}">
                <a16:creationId xmlns:a16="http://schemas.microsoft.com/office/drawing/2014/main" id="{72E1AD81-8411-4314-B6D2-BFE9F32AA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9" y="4437064"/>
            <a:ext cx="720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= T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4867" name="Text Box 95">
            <a:extLst>
              <a:ext uri="{FF2B5EF4-FFF2-40B4-BE49-F238E27FC236}">
                <a16:creationId xmlns:a16="http://schemas.microsoft.com/office/drawing/2014/main" id="{16CA07F2-84EE-4C56-AC71-5AA7F84BC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9" y="5805489"/>
            <a:ext cx="720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3</a:t>
            </a:r>
            <a:r>
              <a:rPr lang="sl-SI" altLang="sl-SI" sz="1000">
                <a:solidFill>
                  <a:srgbClr val="000000"/>
                </a:solidFill>
              </a:rPr>
              <a:t> = T</a:t>
            </a:r>
            <a:r>
              <a:rPr lang="sl-SI" altLang="sl-SI" sz="1000" baseline="-25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04868" name="Text Box 96">
            <a:extLst>
              <a:ext uri="{FF2B5EF4-FFF2-40B4-BE49-F238E27FC236}">
                <a16:creationId xmlns:a16="http://schemas.microsoft.com/office/drawing/2014/main" id="{6E1B09D8-4B13-4564-A098-AF341BB66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8" y="6453189"/>
            <a:ext cx="22336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S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= S</a:t>
            </a:r>
            <a:r>
              <a:rPr lang="sl-SI" altLang="sl-SI" sz="1000" baseline="-25000">
                <a:solidFill>
                  <a:srgbClr val="000000"/>
                </a:solidFill>
              </a:rPr>
              <a:t>4  </a:t>
            </a:r>
            <a:r>
              <a:rPr lang="sl-SI" altLang="sl-SI" sz="1000">
                <a:solidFill>
                  <a:srgbClr val="000000"/>
                </a:solidFill>
              </a:rPr>
              <a:t>                              S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1000">
                <a:solidFill>
                  <a:srgbClr val="000000"/>
                </a:solidFill>
              </a:rPr>
              <a:t> = S</a:t>
            </a:r>
            <a:r>
              <a:rPr lang="sl-SI" altLang="sl-SI" sz="1000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04869" name="Text Box 97">
            <a:extLst>
              <a:ext uri="{FF2B5EF4-FFF2-40B4-BE49-F238E27FC236}">
                <a16:creationId xmlns:a16="http://schemas.microsoft.com/office/drawing/2014/main" id="{8AF780EA-DC51-4888-9452-882936850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050" y="6308726"/>
            <a:ext cx="935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S 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[</a:t>
            </a:r>
            <a:r>
              <a:rPr lang="sl-SI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J/K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]</a:t>
            </a:r>
          </a:p>
        </p:txBody>
      </p:sp>
      <p:sp>
        <p:nvSpPr>
          <p:cNvPr id="204870" name="Text Box 98">
            <a:extLst>
              <a:ext uri="{FF2B5EF4-FFF2-40B4-BE49-F238E27FC236}">
                <a16:creationId xmlns:a16="http://schemas.microsoft.com/office/drawing/2014/main" id="{8593A630-5192-40D6-897A-8A18D1B3D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639" y="3860801"/>
            <a:ext cx="720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T 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[</a:t>
            </a:r>
            <a:r>
              <a:rPr lang="sl-SI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K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]</a:t>
            </a:r>
          </a:p>
        </p:txBody>
      </p:sp>
      <p:sp>
        <p:nvSpPr>
          <p:cNvPr id="204871" name="Rectangle 99">
            <a:extLst>
              <a:ext uri="{FF2B5EF4-FFF2-40B4-BE49-F238E27FC236}">
                <a16:creationId xmlns:a16="http://schemas.microsoft.com/office/drawing/2014/main" id="{08BD5B13-267B-4C0C-96CE-9F86B1AF8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1051" y="3929490"/>
            <a:ext cx="20441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1 - 2: izotermno raztezanje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2 - 3: izentropno raztezanje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3 - 4: izotermno stiskanje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4 - 1: izentropno stiskanje</a:t>
            </a:r>
          </a:p>
        </p:txBody>
      </p:sp>
      <p:sp>
        <p:nvSpPr>
          <p:cNvPr id="204872" name="Text Box 100">
            <a:extLst>
              <a:ext uri="{FF2B5EF4-FFF2-40B4-BE49-F238E27FC236}">
                <a16:creationId xmlns:a16="http://schemas.microsoft.com/office/drawing/2014/main" id="{8CA7AC15-6741-41F7-B52D-F42B2C0E6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6" y="4076701"/>
            <a:ext cx="5746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Q</a:t>
            </a:r>
            <a:r>
              <a:rPr lang="sl-SI" altLang="sl-SI" sz="1000" baseline="-25000">
                <a:solidFill>
                  <a:srgbClr val="000000"/>
                </a:solidFill>
              </a:rPr>
              <a:t>dov</a:t>
            </a:r>
          </a:p>
        </p:txBody>
      </p:sp>
      <p:sp>
        <p:nvSpPr>
          <p:cNvPr id="204873" name="Text Box 101">
            <a:extLst>
              <a:ext uri="{FF2B5EF4-FFF2-40B4-BE49-F238E27FC236}">
                <a16:creationId xmlns:a16="http://schemas.microsoft.com/office/drawing/2014/main" id="{A0CA28B9-4B7B-46AF-9BE1-EDF922549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9514" y="6165851"/>
            <a:ext cx="5048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Q</a:t>
            </a:r>
            <a:r>
              <a:rPr lang="sl-SI" altLang="sl-SI" sz="1000" baseline="-25000">
                <a:solidFill>
                  <a:srgbClr val="000000"/>
                </a:solidFill>
              </a:rPr>
              <a:t>odv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3">
            <a:extLst>
              <a:ext uri="{FF2B5EF4-FFF2-40B4-BE49-F238E27FC236}">
                <a16:creationId xmlns:a16="http://schemas.microsoft.com/office/drawing/2014/main" id="{9E492D3E-B619-4337-ADA4-1C1EF4B4B3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6E73C76-ADFA-45E5-BF40-DDBEA6E7DB6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5827" name="Rectangle 4">
            <a:extLst>
              <a:ext uri="{FF2B5EF4-FFF2-40B4-BE49-F238E27FC236}">
                <a16:creationId xmlns:a16="http://schemas.microsoft.com/office/drawing/2014/main" id="{9E425A7D-BEE6-4876-92B0-20B8AD538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01614"/>
            <a:ext cx="8569325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Carnotovem desnem krožnem procesu imamo maso </a:t>
            </a:r>
            <a:r>
              <a:rPr lang="sl-SI" altLang="sl-SI" sz="2200" i="1">
                <a:solidFill>
                  <a:srgbClr val="000000"/>
                </a:solidFill>
              </a:rPr>
              <a:t>m = </a:t>
            </a:r>
            <a:r>
              <a:rPr lang="sl-SI" altLang="sl-SI" sz="2200">
                <a:solidFill>
                  <a:srgbClr val="000000"/>
                </a:solidFill>
              </a:rPr>
              <a:t>10 kg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zraka pri začetnem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20 bar in pri začetni temperaturi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1000 K. Iz začetnega stanja se zrak razpne najprej izotermno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 tlaka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10 bar in nato izentropno do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3</a:t>
            </a:r>
            <a:r>
              <a:rPr lang="sl-SI" altLang="sl-SI" sz="2200" i="1">
                <a:solidFill>
                  <a:srgbClr val="000000"/>
                </a:solidFill>
              </a:rPr>
              <a:t> = 2 </a:t>
            </a:r>
            <a:r>
              <a:rPr lang="sl-SI" altLang="sl-SI" sz="2200">
                <a:solidFill>
                  <a:srgbClr val="000000"/>
                </a:solidFill>
              </a:rPr>
              <a:t>bar. Izračunaj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termodinamične veličine v karakterističnih točkah </a:t>
            </a:r>
            <a:r>
              <a:rPr lang="sl-SI" altLang="sl-SI" sz="2200" i="1">
                <a:solidFill>
                  <a:srgbClr val="000000"/>
                </a:solidFill>
              </a:rPr>
              <a:t>(p, V, T),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dovedeno in odvedeno toploto(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dov</a:t>
            </a:r>
            <a:r>
              <a:rPr lang="sl-SI" altLang="sl-SI" sz="2200">
                <a:solidFill>
                  <a:srgbClr val="000000"/>
                </a:solidFill>
              </a:rPr>
              <a:t>,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odv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delo krožnega procesa </a:t>
            </a:r>
            <a:r>
              <a:rPr lang="sl-SI" altLang="sl-SI" sz="2200" i="1">
                <a:solidFill>
                  <a:srgbClr val="000000"/>
                </a:solidFill>
              </a:rPr>
              <a:t>(W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toplotni izkoristek in spremembo entropije (∆</a:t>
            </a:r>
            <a:r>
              <a:rPr lang="sl-SI" altLang="sl-SI" sz="2200" i="1">
                <a:solidFill>
                  <a:srgbClr val="000000"/>
                </a:solidFill>
              </a:rPr>
              <a:t>S</a:t>
            </a:r>
            <a:r>
              <a:rPr lang="sl-SI" altLang="sl-SI" sz="2200">
                <a:solidFill>
                  <a:srgbClr val="000000"/>
                </a:solidFill>
              </a:rPr>
              <a:t>)! Potek skiciraj v delovnem in toplotnem diagramu.</a:t>
            </a:r>
          </a:p>
        </p:txBody>
      </p:sp>
      <p:sp>
        <p:nvSpPr>
          <p:cNvPr id="205828" name="Rectangle 6">
            <a:extLst>
              <a:ext uri="{FF2B5EF4-FFF2-40B4-BE49-F238E27FC236}">
                <a16:creationId xmlns:a16="http://schemas.microsoft.com/office/drawing/2014/main" id="{E053B241-5FAF-4692-AC8F-5EAD5620E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515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5829" name="Object 5">
            <a:extLst>
              <a:ext uri="{FF2B5EF4-FFF2-40B4-BE49-F238E27FC236}">
                <a16:creationId xmlns:a16="http://schemas.microsoft.com/office/drawing/2014/main" id="{E8D4FF0A-CEEA-4F33-AEC3-A7E80F0A90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3429000"/>
          <a:ext cx="4537075" cy="259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3009900" imgH="1727200" progId="Equation.3">
                  <p:embed/>
                </p:oleObj>
              </mc:Choice>
              <mc:Fallback>
                <p:oleObj name="Enačba" r:id="rId3" imgW="3009900" imgH="1727200" progId="Equation.3">
                  <p:embed/>
                  <p:pic>
                    <p:nvPicPr>
                      <p:cNvPr id="205829" name="Object 5">
                        <a:extLst>
                          <a:ext uri="{FF2B5EF4-FFF2-40B4-BE49-F238E27FC236}">
                            <a16:creationId xmlns:a16="http://schemas.microsoft.com/office/drawing/2014/main" id="{E8D4FF0A-CEEA-4F33-AEC3-A7E80F0A90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3429000"/>
                        <a:ext cx="4537075" cy="2598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4C7EB87-D81B-405C-B263-99722E026D31}"/>
              </a:ext>
            </a:extLst>
          </p:cNvPr>
          <p:cNvGraphicFramePr>
            <a:graphicFrameLocks noGrp="1"/>
          </p:cNvGraphicFramePr>
          <p:nvPr/>
        </p:nvGraphicFramePr>
        <p:xfrm>
          <a:off x="5484912" y="3723735"/>
          <a:ext cx="5184576" cy="210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2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6240">
                <a:tc>
                  <a:txBody>
                    <a:bodyPr/>
                    <a:lstStyle/>
                    <a:p>
                      <a:r>
                        <a:rPr lang="sl-SI" dirty="0"/>
                        <a:t>Točka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Tlak [bar]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blipFill rotWithShape="0">
                      <a:blip r:embed="rId5"/>
                      <a:stretch>
                        <a:fillRect l="-164021" t="-4717" r="-189418" b="-24245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Temperatura</a:t>
                      </a:r>
                      <a:r>
                        <a:rPr lang="sl-SI" baseline="0" dirty="0"/>
                        <a:t> [K]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9,1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632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632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3">
            <a:extLst>
              <a:ext uri="{FF2B5EF4-FFF2-40B4-BE49-F238E27FC236}">
                <a16:creationId xmlns:a16="http://schemas.microsoft.com/office/drawing/2014/main" id="{8A828EEB-2444-4E49-AD2C-7FC2BFF05F1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192CB21-77D8-4188-974B-B851C183490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6851" name="Rectangle 4">
            <a:extLst>
              <a:ext uri="{FF2B5EF4-FFF2-40B4-BE49-F238E27FC236}">
                <a16:creationId xmlns:a16="http://schemas.microsoft.com/office/drawing/2014/main" id="{D9ED2A1A-5BE8-4620-AD78-02B3F1045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12573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1:</a:t>
            </a:r>
          </a:p>
        </p:txBody>
      </p:sp>
      <p:graphicFrame>
        <p:nvGraphicFramePr>
          <p:cNvPr id="206852" name="Object 5">
            <a:extLst>
              <a:ext uri="{FF2B5EF4-FFF2-40B4-BE49-F238E27FC236}">
                <a16:creationId xmlns:a16="http://schemas.microsoft.com/office/drawing/2014/main" id="{3B3E32CA-6D53-47CD-B061-356B3AF5B6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3914" y="455613"/>
          <a:ext cx="5951537" cy="153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2705100" imgH="889000" progId="Equation.3">
                  <p:embed/>
                </p:oleObj>
              </mc:Choice>
              <mc:Fallback>
                <p:oleObj name="Enačba" r:id="rId3" imgW="2705100" imgH="889000" progId="Equation.3">
                  <p:embed/>
                  <p:pic>
                    <p:nvPicPr>
                      <p:cNvPr id="206852" name="Object 5">
                        <a:extLst>
                          <a:ext uri="{FF2B5EF4-FFF2-40B4-BE49-F238E27FC236}">
                            <a16:creationId xmlns:a16="http://schemas.microsoft.com/office/drawing/2014/main" id="{3B3E32CA-6D53-47CD-B061-356B3AF5B6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914" y="455613"/>
                        <a:ext cx="5951537" cy="1535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53" name="Rectangle 8">
            <a:extLst>
              <a:ext uri="{FF2B5EF4-FFF2-40B4-BE49-F238E27FC236}">
                <a16:creationId xmlns:a16="http://schemas.microsoft.com/office/drawing/2014/main" id="{CC81C8AD-E9AD-4FF3-98F2-4A44D0D51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6854" name="Object 7">
            <a:extLst>
              <a:ext uri="{FF2B5EF4-FFF2-40B4-BE49-F238E27FC236}">
                <a16:creationId xmlns:a16="http://schemas.microsoft.com/office/drawing/2014/main" id="{7CD95EC0-CC70-49B4-AECA-23764C89E4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3388" y="836614"/>
          <a:ext cx="187166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977900" imgH="711200" progId="Equation.3">
                  <p:embed/>
                </p:oleObj>
              </mc:Choice>
              <mc:Fallback>
                <p:oleObj name="Enačba" r:id="rId5" imgW="977900" imgH="711200" progId="Equation.3">
                  <p:embed/>
                  <p:pic>
                    <p:nvPicPr>
                      <p:cNvPr id="206854" name="Object 7">
                        <a:extLst>
                          <a:ext uri="{FF2B5EF4-FFF2-40B4-BE49-F238E27FC236}">
                            <a16:creationId xmlns:a16="http://schemas.microsoft.com/office/drawing/2014/main" id="{7CD95EC0-CC70-49B4-AECA-23764C89E4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836614"/>
                        <a:ext cx="1871662" cy="1101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55" name="Rectangle 9">
            <a:extLst>
              <a:ext uri="{FF2B5EF4-FFF2-40B4-BE49-F238E27FC236}">
                <a16:creationId xmlns:a16="http://schemas.microsoft.com/office/drawing/2014/main" id="{8D33C87B-1136-444C-884D-A37AA2C1D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989139"/>
            <a:ext cx="12573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2:</a:t>
            </a:r>
          </a:p>
        </p:txBody>
      </p:sp>
      <p:graphicFrame>
        <p:nvGraphicFramePr>
          <p:cNvPr id="206856" name="Object 10">
            <a:extLst>
              <a:ext uri="{FF2B5EF4-FFF2-40B4-BE49-F238E27FC236}">
                <a16:creationId xmlns:a16="http://schemas.microsoft.com/office/drawing/2014/main" id="{98A8C766-B7D4-4691-A5CB-496989D300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4826" y="2420939"/>
          <a:ext cx="1871663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načba" r:id="rId7" imgW="977900" imgH="711200" progId="Equation.3">
                  <p:embed/>
                </p:oleObj>
              </mc:Choice>
              <mc:Fallback>
                <p:oleObj name="Enačba" r:id="rId7" imgW="977900" imgH="711200" progId="Equation.3">
                  <p:embed/>
                  <p:pic>
                    <p:nvPicPr>
                      <p:cNvPr id="206856" name="Object 10">
                        <a:extLst>
                          <a:ext uri="{FF2B5EF4-FFF2-40B4-BE49-F238E27FC236}">
                            <a16:creationId xmlns:a16="http://schemas.microsoft.com/office/drawing/2014/main" id="{98A8C766-B7D4-4691-A5CB-496989D300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2420939"/>
                        <a:ext cx="1871663" cy="1101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57" name="Rectangle 11">
            <a:extLst>
              <a:ext uri="{FF2B5EF4-FFF2-40B4-BE49-F238E27FC236}">
                <a16:creationId xmlns:a16="http://schemas.microsoft.com/office/drawing/2014/main" id="{AFC39206-F3C8-41BC-98C6-1E7FB8153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2060575"/>
            <a:ext cx="18954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1-2: izoterma:</a:t>
            </a:r>
          </a:p>
        </p:txBody>
      </p:sp>
      <p:sp>
        <p:nvSpPr>
          <p:cNvPr id="206858" name="Rectangle 13">
            <a:extLst>
              <a:ext uri="{FF2B5EF4-FFF2-40B4-BE49-F238E27FC236}">
                <a16:creationId xmlns:a16="http://schemas.microsoft.com/office/drawing/2014/main" id="{94AAB385-EB31-4FF1-8985-6F81F5E58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6859" name="Object 12">
            <a:extLst>
              <a:ext uri="{FF2B5EF4-FFF2-40B4-BE49-F238E27FC236}">
                <a16:creationId xmlns:a16="http://schemas.microsoft.com/office/drawing/2014/main" id="{2503D704-BC56-41D4-9031-BCD18D631E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35413" y="2420939"/>
          <a:ext cx="6551612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načba" r:id="rId9" imgW="3898900" imgH="457200" progId="Equation.3">
                  <p:embed/>
                </p:oleObj>
              </mc:Choice>
              <mc:Fallback>
                <p:oleObj name="Enačba" r:id="rId9" imgW="3898900" imgH="457200" progId="Equation.3">
                  <p:embed/>
                  <p:pic>
                    <p:nvPicPr>
                      <p:cNvPr id="206859" name="Object 12">
                        <a:extLst>
                          <a:ext uri="{FF2B5EF4-FFF2-40B4-BE49-F238E27FC236}">
                            <a16:creationId xmlns:a16="http://schemas.microsoft.com/office/drawing/2014/main" id="{2503D704-BC56-41D4-9031-BCD18D631E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3" y="2420939"/>
                        <a:ext cx="6551612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60" name="Object 14">
            <a:extLst>
              <a:ext uri="{FF2B5EF4-FFF2-40B4-BE49-F238E27FC236}">
                <a16:creationId xmlns:a16="http://schemas.microsoft.com/office/drawing/2014/main" id="{6179D32E-AF02-42E5-B4B1-DF5A7EEEC7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8913" y="3068639"/>
          <a:ext cx="4197350" cy="139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načba" r:id="rId11" imgW="2667000" imgH="889000" progId="Equation.3">
                  <p:embed/>
                </p:oleObj>
              </mc:Choice>
              <mc:Fallback>
                <p:oleObj name="Enačba" r:id="rId11" imgW="2667000" imgH="889000" progId="Equation.3">
                  <p:embed/>
                  <p:pic>
                    <p:nvPicPr>
                      <p:cNvPr id="206860" name="Object 14">
                        <a:extLst>
                          <a:ext uri="{FF2B5EF4-FFF2-40B4-BE49-F238E27FC236}">
                            <a16:creationId xmlns:a16="http://schemas.microsoft.com/office/drawing/2014/main" id="{6179D32E-AF02-42E5-B4B1-DF5A7EEEC7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3068639"/>
                        <a:ext cx="4197350" cy="1392237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61" name="Rectangle 16">
            <a:extLst>
              <a:ext uri="{FF2B5EF4-FFF2-40B4-BE49-F238E27FC236}">
                <a16:creationId xmlns:a16="http://schemas.microsoft.com/office/drawing/2014/main" id="{49EE6B92-EDFE-4B1A-A166-CFF0928ED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221164"/>
            <a:ext cx="12573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3:</a:t>
            </a:r>
          </a:p>
        </p:txBody>
      </p:sp>
      <p:graphicFrame>
        <p:nvGraphicFramePr>
          <p:cNvPr id="206862" name="Object 18">
            <a:extLst>
              <a:ext uri="{FF2B5EF4-FFF2-40B4-BE49-F238E27FC236}">
                <a16:creationId xmlns:a16="http://schemas.microsoft.com/office/drawing/2014/main" id="{3F139B74-B1DC-49AA-865A-707A6814F0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6588" y="4797426"/>
          <a:ext cx="189706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načba" r:id="rId13" imgW="990170" imgH="710891" progId="Equation.3">
                  <p:embed/>
                </p:oleObj>
              </mc:Choice>
              <mc:Fallback>
                <p:oleObj name="Enačba" r:id="rId13" imgW="990170" imgH="710891" progId="Equation.3">
                  <p:embed/>
                  <p:pic>
                    <p:nvPicPr>
                      <p:cNvPr id="206862" name="Object 18">
                        <a:extLst>
                          <a:ext uri="{FF2B5EF4-FFF2-40B4-BE49-F238E27FC236}">
                            <a16:creationId xmlns:a16="http://schemas.microsoft.com/office/drawing/2014/main" id="{3F139B74-B1DC-49AA-865A-707A6814F0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4797426"/>
                        <a:ext cx="1897062" cy="1101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63" name="Rectangle 19">
            <a:extLst>
              <a:ext uri="{FF2B5EF4-FFF2-40B4-BE49-F238E27FC236}">
                <a16:creationId xmlns:a16="http://schemas.microsoft.com/office/drawing/2014/main" id="{9C310F8D-8D6D-48F1-B345-71E868314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438" y="4508500"/>
            <a:ext cx="19732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2-3: izentropa:</a:t>
            </a:r>
          </a:p>
        </p:txBody>
      </p:sp>
      <p:graphicFrame>
        <p:nvGraphicFramePr>
          <p:cNvPr id="206864" name="Object 20">
            <a:extLst>
              <a:ext uri="{FF2B5EF4-FFF2-40B4-BE49-F238E27FC236}">
                <a16:creationId xmlns:a16="http://schemas.microsoft.com/office/drawing/2014/main" id="{B59BB7CA-02E6-48CA-9AFF-D3ED097C80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9876" y="4941889"/>
          <a:ext cx="4176713" cy="166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načba" r:id="rId15" imgW="2590800" imgH="1092200" progId="Equation.3">
                  <p:embed/>
                </p:oleObj>
              </mc:Choice>
              <mc:Fallback>
                <p:oleObj name="Enačba" r:id="rId15" imgW="2590800" imgH="1092200" progId="Equation.3">
                  <p:embed/>
                  <p:pic>
                    <p:nvPicPr>
                      <p:cNvPr id="206864" name="Object 20">
                        <a:extLst>
                          <a:ext uri="{FF2B5EF4-FFF2-40B4-BE49-F238E27FC236}">
                            <a16:creationId xmlns:a16="http://schemas.microsoft.com/office/drawing/2014/main" id="{B59BB7CA-02E6-48CA-9AFF-D3ED097C80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6" y="4941889"/>
                        <a:ext cx="4176713" cy="166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65" name="PoljeZBesedilom 1">
            <a:extLst>
              <a:ext uri="{FF2B5EF4-FFF2-40B4-BE49-F238E27FC236}">
                <a16:creationId xmlns:a16="http://schemas.microsoft.com/office/drawing/2014/main" id="{33698FDA-B971-4834-9DAC-26DD9A56B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9" y="6196013"/>
            <a:ext cx="142875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3">
            <a:extLst>
              <a:ext uri="{FF2B5EF4-FFF2-40B4-BE49-F238E27FC236}">
                <a16:creationId xmlns:a16="http://schemas.microsoft.com/office/drawing/2014/main" id="{20FF2BDE-733D-4FD1-B665-BE80809A9C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A53AD6D-03E0-4007-A8BE-BCE194FBD78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7875" name="Rectangle 5">
            <a:extLst>
              <a:ext uri="{FF2B5EF4-FFF2-40B4-BE49-F238E27FC236}">
                <a16:creationId xmlns:a16="http://schemas.microsoft.com/office/drawing/2014/main" id="{BF4591DD-A991-492F-9928-804D34727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5134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7876" name="Object 4">
            <a:extLst>
              <a:ext uri="{FF2B5EF4-FFF2-40B4-BE49-F238E27FC236}">
                <a16:creationId xmlns:a16="http://schemas.microsoft.com/office/drawing/2014/main" id="{2D43F9E7-0C69-4CB1-A4BC-486277511C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4363" y="534989"/>
          <a:ext cx="5219700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načba" r:id="rId3" imgW="2565400" imgH="1079500" progId="Equation.3">
                  <p:embed/>
                </p:oleObj>
              </mc:Choice>
              <mc:Fallback>
                <p:oleObj name="Enačba" r:id="rId3" imgW="2565400" imgH="1079500" progId="Equation.3">
                  <p:embed/>
                  <p:pic>
                    <p:nvPicPr>
                      <p:cNvPr id="207876" name="Object 4">
                        <a:extLst>
                          <a:ext uri="{FF2B5EF4-FFF2-40B4-BE49-F238E27FC236}">
                            <a16:creationId xmlns:a16="http://schemas.microsoft.com/office/drawing/2014/main" id="{2D43F9E7-0C69-4CB1-A4BC-486277511C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363" y="534989"/>
                        <a:ext cx="5219700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77" name="Rectangle 7">
            <a:extLst>
              <a:ext uri="{FF2B5EF4-FFF2-40B4-BE49-F238E27FC236}">
                <a16:creationId xmlns:a16="http://schemas.microsoft.com/office/drawing/2014/main" id="{9F5DC36F-6BE7-420D-BC54-DD1E5AC42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706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7878" name="Object 6">
            <a:extLst>
              <a:ext uri="{FF2B5EF4-FFF2-40B4-BE49-F238E27FC236}">
                <a16:creationId xmlns:a16="http://schemas.microsoft.com/office/drawing/2014/main" id="{9A2389AA-61F1-4816-8B85-B06D0C8578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4426" y="534988"/>
          <a:ext cx="3203575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načba" r:id="rId5" imgW="2755900" imgH="914400" progId="Equation.3">
                  <p:embed/>
                </p:oleObj>
              </mc:Choice>
              <mc:Fallback>
                <p:oleObj name="Enačba" r:id="rId5" imgW="2755900" imgH="914400" progId="Equation.3">
                  <p:embed/>
                  <p:pic>
                    <p:nvPicPr>
                      <p:cNvPr id="207878" name="Object 6">
                        <a:extLst>
                          <a:ext uri="{FF2B5EF4-FFF2-40B4-BE49-F238E27FC236}">
                            <a16:creationId xmlns:a16="http://schemas.microsoft.com/office/drawing/2014/main" id="{9A2389AA-61F1-4816-8B85-B06D0C8578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6" y="534988"/>
                        <a:ext cx="3203575" cy="1109662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79" name="Rectangle 8">
            <a:extLst>
              <a:ext uri="{FF2B5EF4-FFF2-40B4-BE49-F238E27FC236}">
                <a16:creationId xmlns:a16="http://schemas.microsoft.com/office/drawing/2014/main" id="{47E95698-D941-4FAA-A655-A810946EB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565400"/>
            <a:ext cx="19732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3-4: izoterma: </a:t>
            </a:r>
          </a:p>
        </p:txBody>
      </p:sp>
      <p:sp>
        <p:nvSpPr>
          <p:cNvPr id="207880" name="Rectangle 10">
            <a:extLst>
              <a:ext uri="{FF2B5EF4-FFF2-40B4-BE49-F238E27FC236}">
                <a16:creationId xmlns:a16="http://schemas.microsoft.com/office/drawing/2014/main" id="{61FEAAF2-FEB9-40A2-B6FB-79F3D5353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7881" name="Object 9">
            <a:extLst>
              <a:ext uri="{FF2B5EF4-FFF2-40B4-BE49-F238E27FC236}">
                <a16:creationId xmlns:a16="http://schemas.microsoft.com/office/drawing/2014/main" id="{58C0469F-0398-4067-9F33-BFCC4F2352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8439" y="2622551"/>
          <a:ext cx="9350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načba" r:id="rId7" imgW="571252" imgH="228501" progId="Equation.3">
                  <p:embed/>
                </p:oleObj>
              </mc:Choice>
              <mc:Fallback>
                <p:oleObj name="Enačba" r:id="rId7" imgW="571252" imgH="228501" progId="Equation.3">
                  <p:embed/>
                  <p:pic>
                    <p:nvPicPr>
                      <p:cNvPr id="207881" name="Object 9">
                        <a:extLst>
                          <a:ext uri="{FF2B5EF4-FFF2-40B4-BE49-F238E27FC236}">
                            <a16:creationId xmlns:a16="http://schemas.microsoft.com/office/drawing/2014/main" id="{58C0469F-0398-4067-9F33-BFCC4F2352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9" y="2622551"/>
                        <a:ext cx="93503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82" name="Rectangle 11">
            <a:extLst>
              <a:ext uri="{FF2B5EF4-FFF2-40B4-BE49-F238E27FC236}">
                <a16:creationId xmlns:a16="http://schemas.microsoft.com/office/drawing/2014/main" id="{B1514DDB-9182-42F0-A3CB-170E19BDB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2924175"/>
            <a:ext cx="21526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4-1: izentropa:</a:t>
            </a:r>
          </a:p>
        </p:txBody>
      </p:sp>
      <p:sp>
        <p:nvSpPr>
          <p:cNvPr id="207883" name="Rectangle 13">
            <a:extLst>
              <a:ext uri="{FF2B5EF4-FFF2-40B4-BE49-F238E27FC236}">
                <a16:creationId xmlns:a16="http://schemas.microsoft.com/office/drawing/2014/main" id="{FCD62ED7-FFE1-418E-AD4A-FC88BD50E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658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7884" name="Rectangle 15">
            <a:extLst>
              <a:ext uri="{FF2B5EF4-FFF2-40B4-BE49-F238E27FC236}">
                <a16:creationId xmlns:a16="http://schemas.microsoft.com/office/drawing/2014/main" id="{3FB53A2F-AE4B-4DB7-91D1-EC5DB9E97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658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7885" name="Object 14">
            <a:extLst>
              <a:ext uri="{FF2B5EF4-FFF2-40B4-BE49-F238E27FC236}">
                <a16:creationId xmlns:a16="http://schemas.microsoft.com/office/drawing/2014/main" id="{AD36873D-F4A5-48FF-88B4-E04941CEF5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1314" y="3284538"/>
          <a:ext cx="4135437" cy="153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načba" r:id="rId9" imgW="2590800" imgH="1092200" progId="Equation.3">
                  <p:embed/>
                </p:oleObj>
              </mc:Choice>
              <mc:Fallback>
                <p:oleObj name="Enačba" r:id="rId9" imgW="2590800" imgH="1092200" progId="Equation.3">
                  <p:embed/>
                  <p:pic>
                    <p:nvPicPr>
                      <p:cNvPr id="207885" name="Object 14">
                        <a:extLst>
                          <a:ext uri="{FF2B5EF4-FFF2-40B4-BE49-F238E27FC236}">
                            <a16:creationId xmlns:a16="http://schemas.microsoft.com/office/drawing/2014/main" id="{AD36873D-F4A5-48FF-88B4-E04941CEF5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314" y="3284538"/>
                        <a:ext cx="4135437" cy="1535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86" name="Rectangle 16">
            <a:extLst>
              <a:ext uri="{FF2B5EF4-FFF2-40B4-BE49-F238E27FC236}">
                <a16:creationId xmlns:a16="http://schemas.microsoft.com/office/drawing/2014/main" id="{10835852-C24F-4505-AC47-9EF19F785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3429000"/>
            <a:ext cx="12573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3:</a:t>
            </a:r>
          </a:p>
        </p:txBody>
      </p:sp>
      <p:graphicFrame>
        <p:nvGraphicFramePr>
          <p:cNvPr id="207887" name="Object 17">
            <a:extLst>
              <a:ext uri="{FF2B5EF4-FFF2-40B4-BE49-F238E27FC236}">
                <a16:creationId xmlns:a16="http://schemas.microsoft.com/office/drawing/2014/main" id="{0F920EDE-0CAA-42CB-BD21-1F70A67F62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4964" y="3933826"/>
          <a:ext cx="2384425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načba" r:id="rId11" imgW="1244600" imgH="711200" progId="Equation.3">
                  <p:embed/>
                </p:oleObj>
              </mc:Choice>
              <mc:Fallback>
                <p:oleObj name="Enačba" r:id="rId11" imgW="1244600" imgH="711200" progId="Equation.3">
                  <p:embed/>
                  <p:pic>
                    <p:nvPicPr>
                      <p:cNvPr id="207887" name="Object 17">
                        <a:extLst>
                          <a:ext uri="{FF2B5EF4-FFF2-40B4-BE49-F238E27FC236}">
                            <a16:creationId xmlns:a16="http://schemas.microsoft.com/office/drawing/2014/main" id="{0F920EDE-0CAA-42CB-BD21-1F70A67F62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4" y="3933826"/>
                        <a:ext cx="2384425" cy="1101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88" name="Rectangle 19">
            <a:extLst>
              <a:ext uri="{FF2B5EF4-FFF2-40B4-BE49-F238E27FC236}">
                <a16:creationId xmlns:a16="http://schemas.microsoft.com/office/drawing/2014/main" id="{5FE9421E-5A0A-4494-B486-AD0D0C47C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5134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7889" name="Object 18">
            <a:extLst>
              <a:ext uri="{FF2B5EF4-FFF2-40B4-BE49-F238E27FC236}">
                <a16:creationId xmlns:a16="http://schemas.microsoft.com/office/drawing/2014/main" id="{59CC203C-E831-48D5-8E24-7C33ACDE35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2025" y="5148264"/>
          <a:ext cx="4457700" cy="155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načba" r:id="rId13" imgW="2768600" imgH="1066800" progId="Equation.3">
                  <p:embed/>
                </p:oleObj>
              </mc:Choice>
              <mc:Fallback>
                <p:oleObj name="Enačba" r:id="rId13" imgW="2768600" imgH="1066800" progId="Equation.3">
                  <p:embed/>
                  <p:pic>
                    <p:nvPicPr>
                      <p:cNvPr id="207889" name="Object 18">
                        <a:extLst>
                          <a:ext uri="{FF2B5EF4-FFF2-40B4-BE49-F238E27FC236}">
                            <a16:creationId xmlns:a16="http://schemas.microsoft.com/office/drawing/2014/main" id="{59CC203C-E831-48D5-8E24-7C33ACDE35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5148264"/>
                        <a:ext cx="4457700" cy="155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90" name="Rectangle 21">
            <a:extLst>
              <a:ext uri="{FF2B5EF4-FFF2-40B4-BE49-F238E27FC236}">
                <a16:creationId xmlns:a16="http://schemas.microsoft.com/office/drawing/2014/main" id="{769B924F-65E2-4BE9-975D-D15724C30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706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7891" name="Object 20">
            <a:extLst>
              <a:ext uri="{FF2B5EF4-FFF2-40B4-BE49-F238E27FC236}">
                <a16:creationId xmlns:a16="http://schemas.microsoft.com/office/drawing/2014/main" id="{01EBD214-9906-4889-8CC4-4BE01EDB5B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5975" y="4945064"/>
          <a:ext cx="2973388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načba" r:id="rId15" imgW="1905000" imgH="660400" progId="Equation.3">
                  <p:embed/>
                </p:oleObj>
              </mc:Choice>
              <mc:Fallback>
                <p:oleObj name="Enačba" r:id="rId15" imgW="1905000" imgH="660400" progId="Equation.3">
                  <p:embed/>
                  <p:pic>
                    <p:nvPicPr>
                      <p:cNvPr id="207891" name="Object 20">
                        <a:extLst>
                          <a:ext uri="{FF2B5EF4-FFF2-40B4-BE49-F238E27FC236}">
                            <a16:creationId xmlns:a16="http://schemas.microsoft.com/office/drawing/2014/main" id="{01EBD214-9906-4889-8CC4-4BE01EDB5B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5975" y="4945064"/>
                        <a:ext cx="2973388" cy="1076325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3">
            <a:extLst>
              <a:ext uri="{FF2B5EF4-FFF2-40B4-BE49-F238E27FC236}">
                <a16:creationId xmlns:a16="http://schemas.microsoft.com/office/drawing/2014/main" id="{0E605AC3-6E4A-4F24-90D0-D5AE8AAD2EE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F608C66-C7D3-4C27-AB0A-23454C9974F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8899" name="Rectangle 4">
            <a:extLst>
              <a:ext uri="{FF2B5EF4-FFF2-40B4-BE49-F238E27FC236}">
                <a16:creationId xmlns:a16="http://schemas.microsoft.com/office/drawing/2014/main" id="{3C09DCA1-D3ED-4527-8800-E9123C0A5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4"/>
            <a:ext cx="24542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08900" name="Rectangle 6">
            <a:extLst>
              <a:ext uri="{FF2B5EF4-FFF2-40B4-BE49-F238E27FC236}">
                <a16:creationId xmlns:a16="http://schemas.microsoft.com/office/drawing/2014/main" id="{C13C41BD-D4CB-4108-A2EF-815593C45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563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8901" name="Object 5">
            <a:extLst>
              <a:ext uri="{FF2B5EF4-FFF2-40B4-BE49-F238E27FC236}">
                <a16:creationId xmlns:a16="http://schemas.microsoft.com/office/drawing/2014/main" id="{408AA3C2-D930-4E15-87BF-14BE83AF17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620713"/>
          <a:ext cx="85693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načba" r:id="rId3" imgW="4737100" imgH="711200" progId="Equation.3">
                  <p:embed/>
                </p:oleObj>
              </mc:Choice>
              <mc:Fallback>
                <p:oleObj name="Enačba" r:id="rId3" imgW="4737100" imgH="711200" progId="Equation.3">
                  <p:embed/>
                  <p:pic>
                    <p:nvPicPr>
                      <p:cNvPr id="208901" name="Object 5">
                        <a:extLst>
                          <a:ext uri="{FF2B5EF4-FFF2-40B4-BE49-F238E27FC236}">
                            <a16:creationId xmlns:a16="http://schemas.microsoft.com/office/drawing/2014/main" id="{408AA3C2-D930-4E15-87BF-14BE83AF1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620713"/>
                        <a:ext cx="856932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02" name="Rectangle 7">
            <a:extLst>
              <a:ext uri="{FF2B5EF4-FFF2-40B4-BE49-F238E27FC236}">
                <a16:creationId xmlns:a16="http://schemas.microsoft.com/office/drawing/2014/main" id="{22F04211-B755-42E9-9C72-C8692F124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4"/>
            <a:ext cx="24701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Odvedena toplota:</a:t>
            </a:r>
          </a:p>
        </p:txBody>
      </p:sp>
      <p:sp>
        <p:nvSpPr>
          <p:cNvPr id="208903" name="Rectangle 9">
            <a:extLst>
              <a:ext uri="{FF2B5EF4-FFF2-40B4-BE49-F238E27FC236}">
                <a16:creationId xmlns:a16="http://schemas.microsoft.com/office/drawing/2014/main" id="{86D5C3F8-2549-4C30-97A1-D8364CE93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563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8904" name="Object 8">
            <a:extLst>
              <a:ext uri="{FF2B5EF4-FFF2-40B4-BE49-F238E27FC236}">
                <a16:creationId xmlns:a16="http://schemas.microsoft.com/office/drawing/2014/main" id="{FDA41A4F-4F47-449C-80BE-09AD431781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1500" y="2143126"/>
          <a:ext cx="546258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načba" r:id="rId5" imgW="3429000" imgH="508000" progId="Equation.3">
                  <p:embed/>
                </p:oleObj>
              </mc:Choice>
              <mc:Fallback>
                <p:oleObj name="Enačba" r:id="rId5" imgW="3429000" imgH="508000" progId="Equation.3">
                  <p:embed/>
                  <p:pic>
                    <p:nvPicPr>
                      <p:cNvPr id="208904" name="Object 8">
                        <a:extLst>
                          <a:ext uri="{FF2B5EF4-FFF2-40B4-BE49-F238E27FC236}">
                            <a16:creationId xmlns:a16="http://schemas.microsoft.com/office/drawing/2014/main" id="{FDA41A4F-4F47-449C-80BE-09AD431781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143126"/>
                        <a:ext cx="5462588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05" name="Rectangle 10">
            <a:extLst>
              <a:ext uri="{FF2B5EF4-FFF2-40B4-BE49-F238E27FC236}">
                <a16:creationId xmlns:a16="http://schemas.microsoft.com/office/drawing/2014/main" id="{AA4D951A-E900-4485-962F-0E117E1A1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141664"/>
            <a:ext cx="32162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krožnega procesa: </a:t>
            </a:r>
          </a:p>
        </p:txBody>
      </p:sp>
      <p:graphicFrame>
        <p:nvGraphicFramePr>
          <p:cNvPr id="208906" name="Object 11">
            <a:extLst>
              <a:ext uri="{FF2B5EF4-FFF2-40B4-BE49-F238E27FC236}">
                <a16:creationId xmlns:a16="http://schemas.microsoft.com/office/drawing/2014/main" id="{3C7B9CBD-BAAC-46FA-8C14-1E2FA9315F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1664" y="3540125"/>
          <a:ext cx="4541837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načba" r:id="rId7" imgW="2272314" imgH="177723" progId="Equation.3">
                  <p:embed/>
                </p:oleObj>
              </mc:Choice>
              <mc:Fallback>
                <p:oleObj name="Enačba" r:id="rId7" imgW="2272314" imgH="177723" progId="Equation.3">
                  <p:embed/>
                  <p:pic>
                    <p:nvPicPr>
                      <p:cNvPr id="208906" name="Object 11">
                        <a:extLst>
                          <a:ext uri="{FF2B5EF4-FFF2-40B4-BE49-F238E27FC236}">
                            <a16:creationId xmlns:a16="http://schemas.microsoft.com/office/drawing/2014/main" id="{3C7B9CBD-BAAC-46FA-8C14-1E2FA9315F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664" y="3540125"/>
                        <a:ext cx="4541837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07" name="Rectangle 13">
            <a:extLst>
              <a:ext uri="{FF2B5EF4-FFF2-40B4-BE49-F238E27FC236}">
                <a16:creationId xmlns:a16="http://schemas.microsoft.com/office/drawing/2014/main" id="{7F734735-2BA5-4673-BAD7-64916232C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789364"/>
            <a:ext cx="25781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Toplotni izkoristek: </a:t>
            </a:r>
          </a:p>
        </p:txBody>
      </p:sp>
      <p:sp>
        <p:nvSpPr>
          <p:cNvPr id="208908" name="Rectangle 15">
            <a:extLst>
              <a:ext uri="{FF2B5EF4-FFF2-40B4-BE49-F238E27FC236}">
                <a16:creationId xmlns:a16="http://schemas.microsoft.com/office/drawing/2014/main" id="{64BBE11C-2D04-4CC5-89B1-5D3E7DBB0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8909" name="Object 14">
            <a:extLst>
              <a:ext uri="{FF2B5EF4-FFF2-40B4-BE49-F238E27FC236}">
                <a16:creationId xmlns:a16="http://schemas.microsoft.com/office/drawing/2014/main" id="{A9D5DB05-5E47-4844-8DE0-ED0F63A9A5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1" y="4221164"/>
          <a:ext cx="518477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načba" r:id="rId9" imgW="3238500" imgH="431800" progId="Equation.3">
                  <p:embed/>
                </p:oleObj>
              </mc:Choice>
              <mc:Fallback>
                <p:oleObj name="Enačba" r:id="rId9" imgW="3238500" imgH="431800" progId="Equation.3">
                  <p:embed/>
                  <p:pic>
                    <p:nvPicPr>
                      <p:cNvPr id="208909" name="Object 14">
                        <a:extLst>
                          <a:ext uri="{FF2B5EF4-FFF2-40B4-BE49-F238E27FC236}">
                            <a16:creationId xmlns:a16="http://schemas.microsoft.com/office/drawing/2014/main" id="{A9D5DB05-5E47-4844-8DE0-ED0F63A9A5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4221164"/>
                        <a:ext cx="5184775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10" name="Rectangle 16">
            <a:extLst>
              <a:ext uri="{FF2B5EF4-FFF2-40B4-BE49-F238E27FC236}">
                <a16:creationId xmlns:a16="http://schemas.microsoft.com/office/drawing/2014/main" id="{07B24272-FA7B-40F2-AAC8-71E4415AE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941889"/>
            <a:ext cx="29368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208911" name="Rectangle 18">
            <a:extLst>
              <a:ext uri="{FF2B5EF4-FFF2-40B4-BE49-F238E27FC236}">
                <a16:creationId xmlns:a16="http://schemas.microsoft.com/office/drawing/2014/main" id="{E7C3370A-4DB6-4FB8-8FFA-C39251E1C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8912" name="Object 17">
            <a:extLst>
              <a:ext uri="{FF2B5EF4-FFF2-40B4-BE49-F238E27FC236}">
                <a16:creationId xmlns:a16="http://schemas.microsoft.com/office/drawing/2014/main" id="{33E84628-BA80-4AE5-9666-46BEFE6102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6500" y="5084764"/>
          <a:ext cx="5111750" cy="137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načba" r:id="rId11" imgW="3213100" imgH="863600" progId="Equation.3">
                  <p:embed/>
                </p:oleObj>
              </mc:Choice>
              <mc:Fallback>
                <p:oleObj name="Enačba" r:id="rId11" imgW="3213100" imgH="863600" progId="Equation.3">
                  <p:embed/>
                  <p:pic>
                    <p:nvPicPr>
                      <p:cNvPr id="208912" name="Object 17">
                        <a:extLst>
                          <a:ext uri="{FF2B5EF4-FFF2-40B4-BE49-F238E27FC236}">
                            <a16:creationId xmlns:a16="http://schemas.microsoft.com/office/drawing/2014/main" id="{33E84628-BA80-4AE5-9666-46BEFE6102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5084764"/>
                        <a:ext cx="5111750" cy="1379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>
            <a:extLst>
              <a:ext uri="{FF2B5EF4-FFF2-40B4-BE49-F238E27FC236}">
                <a16:creationId xmlns:a16="http://schemas.microsoft.com/office/drawing/2014/main" id="{98E3C32E-0281-4A5A-9046-F5270873195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77282" y="2587725"/>
            <a:ext cx="475394" cy="307777"/>
          </a:xfrm>
          <a:prstGeom prst="rect">
            <a:avLst/>
          </a:prstGeom>
          <a:blipFill>
            <a:blip r:embed="rId13"/>
            <a:stretch>
              <a:fillRect b="-7843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414</Words>
  <Application>Microsoft Office PowerPoint</Application>
  <PresentationFormat>Širokozaslonsko</PresentationFormat>
  <Paragraphs>99</Paragraphs>
  <Slides>6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23</cp:revision>
  <dcterms:created xsi:type="dcterms:W3CDTF">2021-09-26T19:56:46Z</dcterms:created>
  <dcterms:modified xsi:type="dcterms:W3CDTF">2022-01-24T19:38:11Z</dcterms:modified>
</cp:coreProperties>
</file>