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1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080"/>
    <p:restoredTop sz="94580"/>
  </p:normalViewPr>
  <p:slideViewPr>
    <p:cSldViewPr snapToGrid="0" snapToObjects="1">
      <p:cViewPr>
        <p:scale>
          <a:sx n="132" d="100"/>
          <a:sy n="132" d="100"/>
        </p:scale>
        <p:origin x="144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32D2D-81A0-8348-81BA-16171F12B9E5}" type="datetimeFigureOut">
              <a:rPr lang="en-GB" smtClean="0"/>
              <a:t>29/03/2020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3B47D0-578D-FC46-9D57-D5ABD1C092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507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B47D0-578D-FC46-9D57-D5ABD1C0924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9534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071F3-62C2-944C-964C-EDE1BFC19346}" type="datetimeFigureOut">
              <a:rPr lang="en-GB" smtClean="0"/>
              <a:t>29/03/2020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EFCD0-C3FA-4A40-8886-4829C38DB2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3010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071F3-62C2-944C-964C-EDE1BFC19346}" type="datetimeFigureOut">
              <a:rPr lang="en-GB" smtClean="0"/>
              <a:t>29/03/2020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EFCD0-C3FA-4A40-8886-4829C38DB2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348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071F3-62C2-944C-964C-EDE1BFC19346}" type="datetimeFigureOut">
              <a:rPr lang="en-GB" smtClean="0"/>
              <a:t>29/03/2020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EFCD0-C3FA-4A40-8886-4829C38DB2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6641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071F3-62C2-944C-964C-EDE1BFC19346}" type="datetimeFigureOut">
              <a:rPr lang="en-GB" smtClean="0"/>
              <a:t>29/03/2020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EFCD0-C3FA-4A40-8886-4829C38DB2AA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1571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071F3-62C2-944C-964C-EDE1BFC19346}" type="datetimeFigureOut">
              <a:rPr lang="en-GB" smtClean="0"/>
              <a:t>29/03/2020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EFCD0-C3FA-4A40-8886-4829C38DB2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107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071F3-62C2-944C-964C-EDE1BFC19346}" type="datetimeFigureOut">
              <a:rPr lang="en-GB" smtClean="0"/>
              <a:t>29/03/2020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EFCD0-C3FA-4A40-8886-4829C38DB2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8479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071F3-62C2-944C-964C-EDE1BFC19346}" type="datetimeFigureOut">
              <a:rPr lang="en-GB" smtClean="0"/>
              <a:t>29/03/2020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EFCD0-C3FA-4A40-8886-4829C38DB2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8798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071F3-62C2-944C-964C-EDE1BFC19346}" type="datetimeFigureOut">
              <a:rPr lang="en-GB" smtClean="0"/>
              <a:t>29/03/2020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EFCD0-C3FA-4A40-8886-4829C38DB2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114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071F3-62C2-944C-964C-EDE1BFC19346}" type="datetimeFigureOut">
              <a:rPr lang="en-GB" smtClean="0"/>
              <a:t>29/03/2020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EFCD0-C3FA-4A40-8886-4829C38DB2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9209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071F3-62C2-944C-964C-EDE1BFC19346}" type="datetimeFigureOut">
              <a:rPr lang="en-GB" smtClean="0"/>
              <a:t>29/03/2020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EFCD0-C3FA-4A40-8886-4829C38DB2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321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071F3-62C2-944C-964C-EDE1BFC19346}" type="datetimeFigureOut">
              <a:rPr lang="en-GB" smtClean="0"/>
              <a:t>29/03/2020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EFCD0-C3FA-4A40-8886-4829C38DB2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61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071F3-62C2-944C-964C-EDE1BFC19346}" type="datetimeFigureOut">
              <a:rPr lang="en-GB" smtClean="0"/>
              <a:t>29/03/2020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EFCD0-C3FA-4A40-8886-4829C38DB2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5802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071F3-62C2-944C-964C-EDE1BFC19346}" type="datetimeFigureOut">
              <a:rPr lang="en-GB" smtClean="0"/>
              <a:t>29/03/2020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EFCD0-C3FA-4A40-8886-4829C38DB2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712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071F3-62C2-944C-964C-EDE1BFC19346}" type="datetimeFigureOut">
              <a:rPr lang="en-GB" smtClean="0"/>
              <a:t>29/03/2020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EFCD0-C3FA-4A40-8886-4829C38DB2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6829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071F3-62C2-944C-964C-EDE1BFC19346}" type="datetimeFigureOut">
              <a:rPr lang="en-GB" smtClean="0"/>
              <a:t>29/03/2020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EFCD0-C3FA-4A40-8886-4829C38DB2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379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071F3-62C2-944C-964C-EDE1BFC19346}" type="datetimeFigureOut">
              <a:rPr lang="en-GB" smtClean="0"/>
              <a:t>29/03/2020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EFCD0-C3FA-4A40-8886-4829C38DB2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450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071F3-62C2-944C-964C-EDE1BFC19346}" type="datetimeFigureOut">
              <a:rPr lang="en-GB" smtClean="0"/>
              <a:t>29/03/2020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EFCD0-C3FA-4A40-8886-4829C38DB2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801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7B071F3-62C2-944C-964C-EDE1BFC19346}" type="datetimeFigureOut">
              <a:rPr lang="en-GB" smtClean="0"/>
              <a:t>29/03/2020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FCEFCD0-C3FA-4A40-8886-4829C38DB2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229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0198D-9E12-9E46-B5FF-11122ACAC2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8000" b="1" dirty="0" err="1">
                <a:solidFill>
                  <a:srgbClr val="FF0000"/>
                </a:solidFill>
              </a:rPr>
              <a:t>Členi</a:t>
            </a:r>
            <a:r>
              <a:rPr lang="en-GB" sz="8000" b="1" dirty="0">
                <a:solidFill>
                  <a:srgbClr val="FF0000"/>
                </a:solidFill>
              </a:rPr>
              <a:t> v </a:t>
            </a:r>
            <a:r>
              <a:rPr lang="en-GB" sz="8000" b="1" dirty="0" err="1">
                <a:solidFill>
                  <a:srgbClr val="FF0000"/>
                </a:solidFill>
              </a:rPr>
              <a:t>dativu</a:t>
            </a:r>
            <a:endParaRPr lang="en-GB" sz="8000" b="1" dirty="0">
              <a:solidFill>
                <a:srgbClr val="FF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D0BD25-265C-4D41-8489-ABA8C5D071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l-SI" sz="3800" b="1" dirty="0">
                <a:solidFill>
                  <a:schemeClr val="tx1"/>
                </a:solidFill>
              </a:rPr>
              <a:t>NA VSAKI STRANI BOSTE SLIŠALI POSNETEK. LAHKO GA POSLUŠATE VEČKRAT.</a:t>
            </a:r>
            <a:endParaRPr lang="sl-SI" sz="3800" b="1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en-GB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2EACB0C-D63A-7748-B47B-7119B149A9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51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82"/>
    </mc:Choice>
    <mc:Fallback>
      <p:transition spd="slow" advTm="28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AE870-9318-7F4E-9D05-DC63A560F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2567445"/>
          </a:xfrm>
        </p:spPr>
        <p:txBody>
          <a:bodyPr/>
          <a:lstStyle/>
          <a:p>
            <a:r>
              <a:rPr lang="en-GB" b="1" dirty="0" err="1"/>
              <a:t>Ravno</a:t>
            </a:r>
            <a:r>
              <a:rPr lang="en-GB" b="1" dirty="0"/>
              <a:t> </a:t>
            </a:r>
            <a:r>
              <a:rPr lang="en-GB" b="1" dirty="0" err="1"/>
              <a:t>zaradi</a:t>
            </a:r>
            <a:r>
              <a:rPr lang="en-GB" b="1" dirty="0"/>
              <a:t> </a:t>
            </a:r>
            <a:r>
              <a:rPr lang="en-GB" b="1" dirty="0" err="1"/>
              <a:t>tega</a:t>
            </a:r>
            <a:r>
              <a:rPr lang="en-GB" b="1" dirty="0"/>
              <a:t> </a:t>
            </a:r>
            <a:r>
              <a:rPr lang="en-GB" b="1" dirty="0" err="1"/>
              <a:t>je</a:t>
            </a:r>
            <a:r>
              <a:rPr lang="en-GB" b="1" dirty="0"/>
              <a:t> </a:t>
            </a:r>
            <a:r>
              <a:rPr lang="en-GB" b="1" dirty="0" err="1"/>
              <a:t>zelo</a:t>
            </a:r>
            <a:r>
              <a:rPr lang="en-GB" b="1" dirty="0"/>
              <a:t> </a:t>
            </a:r>
            <a:r>
              <a:rPr lang="en-GB" b="1" dirty="0" err="1"/>
              <a:t>pomembno</a:t>
            </a:r>
            <a:r>
              <a:rPr lang="en-GB" b="1" dirty="0"/>
              <a:t> da se </a:t>
            </a:r>
            <a:r>
              <a:rPr lang="en-GB" b="1" dirty="0" err="1"/>
              <a:t>pri</a:t>
            </a:r>
            <a:r>
              <a:rPr lang="en-GB" b="1" dirty="0"/>
              <a:t> </a:t>
            </a:r>
            <a:r>
              <a:rPr lang="en-GB" b="1" dirty="0" err="1"/>
              <a:t>učenju</a:t>
            </a:r>
            <a:r>
              <a:rPr lang="en-GB" b="1" dirty="0"/>
              <a:t> </a:t>
            </a:r>
            <a:r>
              <a:rPr lang="en-GB" b="1" dirty="0" err="1"/>
              <a:t>samostalnikov</a:t>
            </a:r>
            <a:r>
              <a:rPr lang="en-GB" b="1" dirty="0"/>
              <a:t> </a:t>
            </a:r>
            <a:r>
              <a:rPr lang="en-GB" b="1" dirty="0" err="1"/>
              <a:t>vedno</a:t>
            </a:r>
            <a:r>
              <a:rPr lang="en-GB" b="1" dirty="0"/>
              <a:t> </a:t>
            </a:r>
            <a:r>
              <a:rPr lang="en-GB" b="1" dirty="0" err="1"/>
              <a:t>naučiš</a:t>
            </a:r>
            <a:r>
              <a:rPr lang="en-GB" b="1" dirty="0"/>
              <a:t> </a:t>
            </a:r>
            <a:r>
              <a:rPr lang="en-GB" b="1" dirty="0" err="1"/>
              <a:t>tudi</a:t>
            </a:r>
            <a:r>
              <a:rPr lang="en-GB" b="1" dirty="0"/>
              <a:t> </a:t>
            </a:r>
            <a:r>
              <a:rPr lang="en-GB" b="1" dirty="0" err="1"/>
              <a:t>določni</a:t>
            </a:r>
            <a:r>
              <a:rPr lang="en-GB" b="1" dirty="0"/>
              <a:t> </a:t>
            </a:r>
            <a:r>
              <a:rPr lang="en-GB" b="1" dirty="0" err="1"/>
              <a:t>člen</a:t>
            </a:r>
            <a:r>
              <a:rPr lang="en-GB" b="1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158AE-5491-2D41-AF0B-A435241B686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3493971"/>
            <a:ext cx="10363826" cy="2297228"/>
          </a:xfrm>
        </p:spPr>
        <p:txBody>
          <a:bodyPr/>
          <a:lstStyle/>
          <a:p>
            <a:pPr marL="0" lvl="0" indent="0" algn="ctr">
              <a:buClr>
                <a:prstClr val="black"/>
              </a:buClr>
              <a:buNone/>
            </a:pPr>
            <a:r>
              <a:rPr lang="en-GB" sz="6600" b="1" cap="none" dirty="0" err="1">
                <a:solidFill>
                  <a:prstClr val="black"/>
                </a:solidFill>
                <a:latin typeface="Century Gothic" panose="020B0502020202020204" pitchFamily="34" charset="0"/>
              </a:rPr>
              <a:t>Danke</a:t>
            </a:r>
            <a:r>
              <a:rPr lang="en-GB" sz="6600" b="1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! </a:t>
            </a:r>
            <a:r>
              <a:rPr lang="en-GB" sz="6600" b="1" cap="none" dirty="0">
                <a:solidFill>
                  <a:srgbClr val="FFFF00"/>
                </a:solidFill>
                <a:latin typeface="Century Gothic" panose="020B0502020202020204" pitchFamily="34" charset="0"/>
                <a:sym typeface="Wingdings" pitchFamily="2" charset="2"/>
              </a:rPr>
              <a:t></a:t>
            </a:r>
            <a:endParaRPr lang="en-GB" sz="7200" b="1" cap="none" dirty="0">
              <a:solidFill>
                <a:srgbClr val="FFFF00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A756D54-92E3-2249-885F-F4F9E55D83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66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18"/>
    </mc:Choice>
    <mc:Fallback>
      <p:transition spd="slow" advTm="30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7B85C-695A-2C41-A9CA-A5B326213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937014"/>
          </a:xfrm>
        </p:spPr>
        <p:txBody>
          <a:bodyPr>
            <a:normAutofit/>
          </a:bodyPr>
          <a:lstStyle/>
          <a:p>
            <a:r>
              <a:rPr lang="en-GB" sz="4000" b="1" dirty="0" err="1"/>
              <a:t>Spomnimo</a:t>
            </a:r>
            <a:r>
              <a:rPr lang="en-GB" sz="4000" b="1" dirty="0"/>
              <a:t> se </a:t>
            </a:r>
            <a:r>
              <a:rPr lang="en-GB" sz="4000" b="1" dirty="0" err="1"/>
              <a:t>na</a:t>
            </a:r>
            <a:r>
              <a:rPr lang="en-GB" sz="4000" b="1" dirty="0"/>
              <a:t> </a:t>
            </a:r>
            <a:r>
              <a:rPr lang="en-GB" sz="4000" b="1" dirty="0" err="1"/>
              <a:t>člene</a:t>
            </a:r>
            <a:r>
              <a:rPr lang="en-GB" sz="4000" b="1" dirty="0"/>
              <a:t> v </a:t>
            </a:r>
            <a:r>
              <a:rPr lang="en-GB" sz="4000" b="1" dirty="0" err="1"/>
              <a:t>imenovalniku</a:t>
            </a:r>
            <a:endParaRPr lang="en-GB" sz="40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FC42C0-9A93-B840-AA24-5421F571BFF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555532"/>
            <a:ext cx="10363826" cy="4595011"/>
          </a:xfrm>
        </p:spPr>
        <p:txBody>
          <a:bodyPr>
            <a:normAutofit/>
          </a:bodyPr>
          <a:lstStyle/>
          <a:p>
            <a:r>
              <a:rPr lang="en-GB" sz="3600" b="1" cap="none" dirty="0">
                <a:solidFill>
                  <a:schemeClr val="accent1"/>
                </a:solidFill>
                <a:latin typeface="Century Gothic" panose="020B0502020202020204" pitchFamily="34" charset="0"/>
              </a:rPr>
              <a:t>DER</a:t>
            </a:r>
            <a:r>
              <a:rPr lang="en-GB" sz="3600" cap="none" dirty="0">
                <a:latin typeface="Century Gothic" panose="020B0502020202020204" pitchFamily="34" charset="0"/>
              </a:rPr>
              <a:t> </a:t>
            </a:r>
            <a:r>
              <a:rPr lang="en-GB" sz="3600" cap="none" dirty="0" err="1">
                <a:latin typeface="Century Gothic" panose="020B0502020202020204" pitchFamily="34" charset="0"/>
              </a:rPr>
              <a:t>za</a:t>
            </a:r>
            <a:r>
              <a:rPr lang="en-GB" sz="3600" cap="none" dirty="0">
                <a:latin typeface="Century Gothic" panose="020B0502020202020204" pitchFamily="34" charset="0"/>
              </a:rPr>
              <a:t> </a:t>
            </a:r>
            <a:r>
              <a:rPr lang="en-GB" sz="3600" b="1" cap="none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moški</a:t>
            </a:r>
            <a:r>
              <a:rPr lang="en-GB" sz="3600" b="1" cap="none" dirty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cap="none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spol</a:t>
            </a:r>
            <a:endParaRPr lang="en-GB" sz="3600" b="1" cap="none" dirty="0">
              <a:solidFill>
                <a:schemeClr val="accent1"/>
              </a:solidFill>
              <a:latin typeface="Century Gothic" panose="020B0502020202020204" pitchFamily="34" charset="0"/>
            </a:endParaRPr>
          </a:p>
          <a:p>
            <a:r>
              <a:rPr lang="en-GB" sz="3600" b="1" cap="none" dirty="0">
                <a:solidFill>
                  <a:srgbClr val="FF0000"/>
                </a:solidFill>
                <a:latin typeface="Century Gothic" panose="020B0502020202020204" pitchFamily="34" charset="0"/>
              </a:rPr>
              <a:t>DIE</a:t>
            </a:r>
            <a:r>
              <a:rPr lang="en-GB" sz="3600" cap="none" dirty="0">
                <a:latin typeface="Century Gothic" panose="020B0502020202020204" pitchFamily="34" charset="0"/>
              </a:rPr>
              <a:t> </a:t>
            </a:r>
            <a:r>
              <a:rPr lang="en-GB" sz="3600" cap="none" dirty="0" err="1">
                <a:latin typeface="Century Gothic" panose="020B0502020202020204" pitchFamily="34" charset="0"/>
              </a:rPr>
              <a:t>za</a:t>
            </a:r>
            <a:r>
              <a:rPr lang="en-GB" sz="3600" cap="none" dirty="0">
                <a:latin typeface="Century Gothic" panose="020B0502020202020204" pitchFamily="34" charset="0"/>
              </a:rPr>
              <a:t> </a:t>
            </a:r>
            <a:r>
              <a:rPr lang="en-GB" sz="3600" b="1" cap="none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ženski</a:t>
            </a:r>
            <a:r>
              <a:rPr lang="en-GB" sz="3600" b="1" cap="none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cap="none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spol</a:t>
            </a:r>
            <a:r>
              <a:rPr lang="en-GB" sz="3600" cap="none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GB" sz="3600" cap="none" dirty="0">
                <a:latin typeface="Century Gothic" panose="020B0502020202020204" pitchFamily="34" charset="0"/>
              </a:rPr>
              <a:t>in </a:t>
            </a:r>
            <a:r>
              <a:rPr lang="en-GB" sz="3600" b="1" cap="none" dirty="0" err="1">
                <a:solidFill>
                  <a:srgbClr val="FF9300"/>
                </a:solidFill>
                <a:latin typeface="Century Gothic" panose="020B0502020202020204" pitchFamily="34" charset="0"/>
              </a:rPr>
              <a:t>množino</a:t>
            </a:r>
            <a:endParaRPr lang="en-GB" sz="3600" b="1" cap="none" dirty="0">
              <a:solidFill>
                <a:srgbClr val="FF9300"/>
              </a:solidFill>
              <a:latin typeface="Century Gothic" panose="020B0502020202020204" pitchFamily="34" charset="0"/>
            </a:endParaRPr>
          </a:p>
          <a:p>
            <a:r>
              <a:rPr lang="en-GB" sz="3600" b="1" cap="none" dirty="0">
                <a:solidFill>
                  <a:schemeClr val="accent3"/>
                </a:solidFill>
                <a:latin typeface="Century Gothic" panose="020B0502020202020204" pitchFamily="34" charset="0"/>
              </a:rPr>
              <a:t>DAS</a:t>
            </a:r>
            <a:r>
              <a:rPr lang="en-GB" sz="3600" cap="none" dirty="0">
                <a:latin typeface="Century Gothic" panose="020B0502020202020204" pitchFamily="34" charset="0"/>
              </a:rPr>
              <a:t> </a:t>
            </a:r>
            <a:r>
              <a:rPr lang="en-GB" sz="3600" cap="none" dirty="0" err="1">
                <a:latin typeface="Century Gothic" panose="020B0502020202020204" pitchFamily="34" charset="0"/>
              </a:rPr>
              <a:t>za</a:t>
            </a:r>
            <a:r>
              <a:rPr lang="en-GB" sz="3600" cap="none" dirty="0">
                <a:latin typeface="Century Gothic" panose="020B0502020202020204" pitchFamily="34" charset="0"/>
              </a:rPr>
              <a:t> </a:t>
            </a:r>
            <a:r>
              <a:rPr lang="en-GB" sz="3600" b="1" cap="none" dirty="0" err="1">
                <a:solidFill>
                  <a:schemeClr val="accent3"/>
                </a:solidFill>
                <a:latin typeface="Century Gothic" panose="020B0502020202020204" pitchFamily="34" charset="0"/>
              </a:rPr>
              <a:t>srednji</a:t>
            </a:r>
            <a:r>
              <a:rPr lang="en-GB" sz="3600" b="1" cap="none" dirty="0">
                <a:solidFill>
                  <a:schemeClr val="accent3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cap="none" dirty="0" err="1">
                <a:solidFill>
                  <a:schemeClr val="accent3"/>
                </a:solidFill>
                <a:latin typeface="Century Gothic" panose="020B0502020202020204" pitchFamily="34" charset="0"/>
              </a:rPr>
              <a:t>spol</a:t>
            </a:r>
            <a:endParaRPr lang="en-GB" sz="3600" b="1" cap="none" dirty="0">
              <a:solidFill>
                <a:schemeClr val="accent3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sz="3600" b="1" cap="none" dirty="0">
                <a:latin typeface="Century Gothic" panose="020B0502020202020204" pitchFamily="34" charset="0"/>
              </a:rPr>
              <a:t>TO SO DOLOČNI ČLENI.</a:t>
            </a:r>
          </a:p>
          <a:p>
            <a:pPr marL="0" indent="0">
              <a:buNone/>
            </a:pPr>
            <a:r>
              <a:rPr lang="en-GB" sz="3600" b="1" cap="none" dirty="0" err="1">
                <a:latin typeface="Century Gothic" panose="020B0502020202020204" pitchFamily="34" charset="0"/>
              </a:rPr>
              <a:t>Npr</a:t>
            </a:r>
            <a:r>
              <a:rPr lang="en-GB" sz="3600" b="1" cap="none" dirty="0">
                <a:latin typeface="Century Gothic" panose="020B0502020202020204" pitchFamily="34" charset="0"/>
              </a:rPr>
              <a:t>. </a:t>
            </a:r>
            <a:r>
              <a:rPr lang="en-GB" sz="3600" b="1" cap="none" dirty="0">
                <a:solidFill>
                  <a:schemeClr val="accent3"/>
                </a:solidFill>
                <a:latin typeface="Century Gothic" panose="020B0502020202020204" pitchFamily="34" charset="0"/>
              </a:rPr>
              <a:t>Das Auto </a:t>
            </a:r>
            <a:r>
              <a:rPr lang="en-GB" sz="3600" b="1" cap="none" dirty="0" err="1">
                <a:latin typeface="Century Gothic" panose="020B0502020202020204" pitchFamily="34" charset="0"/>
              </a:rPr>
              <a:t>ist</a:t>
            </a:r>
            <a:r>
              <a:rPr lang="en-GB" sz="3600" b="1" cap="none" dirty="0">
                <a:latin typeface="Century Gothic" panose="020B0502020202020204" pitchFamily="34" charset="0"/>
              </a:rPr>
              <a:t> rot. </a:t>
            </a:r>
            <a:r>
              <a:rPr lang="en-GB" sz="3600" b="1" cap="none" dirty="0">
                <a:solidFill>
                  <a:schemeClr val="accent1"/>
                </a:solidFill>
                <a:latin typeface="Century Gothic" panose="020B0502020202020204" pitchFamily="34" charset="0"/>
              </a:rPr>
              <a:t>Der Hund </a:t>
            </a:r>
            <a:r>
              <a:rPr lang="en-GB" sz="3600" b="1" cap="none" dirty="0" err="1">
                <a:latin typeface="Century Gothic" panose="020B0502020202020204" pitchFamily="34" charset="0"/>
              </a:rPr>
              <a:t>ist</a:t>
            </a:r>
            <a:r>
              <a:rPr lang="en-GB" sz="3600" b="1" cap="none" dirty="0">
                <a:latin typeface="Century Gothic" panose="020B0502020202020204" pitchFamily="34" charset="0"/>
              </a:rPr>
              <a:t> </a:t>
            </a:r>
            <a:r>
              <a:rPr lang="en-GB" sz="3600" b="1" cap="none" dirty="0" err="1">
                <a:latin typeface="Century Gothic" panose="020B0502020202020204" pitchFamily="34" charset="0"/>
              </a:rPr>
              <a:t>groß</a:t>
            </a:r>
            <a:r>
              <a:rPr lang="en-GB" sz="3600" b="1" cap="none" dirty="0">
                <a:latin typeface="Century Gothic" panose="020B0502020202020204" pitchFamily="34" charset="0"/>
              </a:rPr>
              <a:t>. </a:t>
            </a:r>
            <a:r>
              <a:rPr lang="en-GB" sz="3600" b="1" cap="none" dirty="0">
                <a:solidFill>
                  <a:srgbClr val="FF0000"/>
                </a:solidFill>
                <a:latin typeface="Century Gothic" panose="020B0502020202020204" pitchFamily="34" charset="0"/>
              </a:rPr>
              <a:t>Die </a:t>
            </a:r>
            <a:r>
              <a:rPr lang="en-GB" sz="3600" b="1" cap="none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Katze</a:t>
            </a:r>
            <a:r>
              <a:rPr lang="en-GB" sz="3600" b="1" cap="none" dirty="0">
                <a:latin typeface="Century Gothic" panose="020B0502020202020204" pitchFamily="34" charset="0"/>
              </a:rPr>
              <a:t> </a:t>
            </a:r>
            <a:r>
              <a:rPr lang="en-GB" sz="3600" b="1" cap="none" dirty="0" err="1">
                <a:latin typeface="Century Gothic" panose="020B0502020202020204" pitchFamily="34" charset="0"/>
              </a:rPr>
              <a:t>ist</a:t>
            </a:r>
            <a:r>
              <a:rPr lang="en-GB" sz="3600" b="1" cap="none" dirty="0">
                <a:latin typeface="Century Gothic" panose="020B0502020202020204" pitchFamily="34" charset="0"/>
              </a:rPr>
              <a:t> </a:t>
            </a:r>
            <a:r>
              <a:rPr lang="en-GB" sz="3600" b="1" cap="none" dirty="0" err="1">
                <a:latin typeface="Century Gothic" panose="020B0502020202020204" pitchFamily="34" charset="0"/>
              </a:rPr>
              <a:t>lieb</a:t>
            </a:r>
            <a:r>
              <a:rPr lang="en-GB" sz="3600" b="1" cap="none" dirty="0">
                <a:latin typeface="Century Gothic" panose="020B0502020202020204" pitchFamily="34" charset="0"/>
              </a:rPr>
              <a:t>.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F7BD3F7-FAAE-5043-A7A2-F2CE60D13F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051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838"/>
    </mc:Choice>
    <mc:Fallback>
      <p:transition spd="slow" advTm="41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F82F9-4F37-3247-AA00-8705F73A874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96654" y="991002"/>
            <a:ext cx="10363826" cy="4838298"/>
          </a:xfrm>
        </p:spPr>
        <p:txBody>
          <a:bodyPr>
            <a:normAutofit lnSpcReduction="10000"/>
          </a:bodyPr>
          <a:lstStyle/>
          <a:p>
            <a:pPr marL="0" lvl="0" indent="0">
              <a:buClr>
                <a:prstClr val="black"/>
              </a:buClr>
              <a:buNone/>
            </a:pPr>
            <a:r>
              <a:rPr lang="en-GB" sz="3600" b="1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POZNAMO PA TUDI NEDOLOČNE ČLENE V IMENOVALNIKU.</a:t>
            </a:r>
          </a:p>
          <a:p>
            <a:r>
              <a:rPr lang="en-GB" sz="3600" b="1" cap="none" dirty="0">
                <a:solidFill>
                  <a:schemeClr val="accent1"/>
                </a:solidFill>
                <a:latin typeface="Century Gothic" panose="020B0502020202020204" pitchFamily="34" charset="0"/>
              </a:rPr>
              <a:t>DER</a:t>
            </a:r>
            <a:r>
              <a:rPr lang="en-GB" sz="3600" cap="none" dirty="0">
                <a:latin typeface="Century Gothic" panose="020B0502020202020204" pitchFamily="34" charset="0"/>
              </a:rPr>
              <a:t> </a:t>
            </a:r>
            <a:r>
              <a:rPr lang="en-GB" sz="3600" cap="none" dirty="0" err="1">
                <a:latin typeface="Century Gothic" panose="020B0502020202020204" pitchFamily="34" charset="0"/>
              </a:rPr>
              <a:t>postane</a:t>
            </a:r>
            <a:r>
              <a:rPr lang="en-GB" sz="3600" cap="none" dirty="0">
                <a:latin typeface="Century Gothic" panose="020B0502020202020204" pitchFamily="34" charset="0"/>
              </a:rPr>
              <a:t> </a:t>
            </a:r>
            <a:r>
              <a:rPr lang="en-GB" sz="3600" b="1" cap="none" dirty="0">
                <a:solidFill>
                  <a:schemeClr val="accent1"/>
                </a:solidFill>
                <a:latin typeface="Century Gothic" panose="020B0502020202020204" pitchFamily="34" charset="0"/>
              </a:rPr>
              <a:t>EIN</a:t>
            </a:r>
          </a:p>
          <a:p>
            <a:r>
              <a:rPr lang="en-GB" sz="3600" b="1" cap="none" dirty="0">
                <a:solidFill>
                  <a:srgbClr val="FF0000"/>
                </a:solidFill>
                <a:latin typeface="Century Gothic" panose="020B0502020202020204" pitchFamily="34" charset="0"/>
              </a:rPr>
              <a:t>DIE</a:t>
            </a:r>
            <a:r>
              <a:rPr lang="en-GB" sz="3600" cap="none" dirty="0">
                <a:latin typeface="Century Gothic" panose="020B0502020202020204" pitchFamily="34" charset="0"/>
              </a:rPr>
              <a:t> </a:t>
            </a:r>
            <a:r>
              <a:rPr lang="en-GB" sz="3600" cap="none" dirty="0" err="1">
                <a:latin typeface="Century Gothic" panose="020B0502020202020204" pitchFamily="34" charset="0"/>
              </a:rPr>
              <a:t>postane</a:t>
            </a:r>
            <a:r>
              <a:rPr lang="en-GB" sz="3600" cap="none" dirty="0">
                <a:latin typeface="Century Gothic" panose="020B0502020202020204" pitchFamily="34" charset="0"/>
              </a:rPr>
              <a:t> </a:t>
            </a:r>
            <a:r>
              <a:rPr lang="en-GB" sz="3600" b="1" cap="none" dirty="0">
                <a:solidFill>
                  <a:srgbClr val="FF0000"/>
                </a:solidFill>
                <a:latin typeface="Century Gothic" panose="020B0502020202020204" pitchFamily="34" charset="0"/>
              </a:rPr>
              <a:t>EINE</a:t>
            </a:r>
          </a:p>
          <a:p>
            <a:r>
              <a:rPr lang="en-GB" sz="3600" b="1" cap="none" dirty="0">
                <a:solidFill>
                  <a:schemeClr val="accent3"/>
                </a:solidFill>
                <a:latin typeface="Century Gothic" panose="020B0502020202020204" pitchFamily="34" charset="0"/>
              </a:rPr>
              <a:t>DAS</a:t>
            </a:r>
            <a:r>
              <a:rPr lang="en-GB" sz="3600" cap="none" dirty="0">
                <a:latin typeface="Century Gothic" panose="020B0502020202020204" pitchFamily="34" charset="0"/>
              </a:rPr>
              <a:t> </a:t>
            </a:r>
            <a:r>
              <a:rPr lang="en-GB" sz="3600" cap="none" dirty="0" err="1">
                <a:latin typeface="Century Gothic" panose="020B0502020202020204" pitchFamily="34" charset="0"/>
              </a:rPr>
              <a:t>postane</a:t>
            </a:r>
            <a:r>
              <a:rPr lang="en-GB" sz="3600" cap="none" dirty="0">
                <a:latin typeface="Century Gothic" panose="020B0502020202020204" pitchFamily="34" charset="0"/>
              </a:rPr>
              <a:t> </a:t>
            </a:r>
            <a:r>
              <a:rPr lang="en-GB" sz="3600" b="1" cap="none" dirty="0">
                <a:solidFill>
                  <a:schemeClr val="accent3"/>
                </a:solidFill>
                <a:latin typeface="Century Gothic" panose="020B0502020202020204" pitchFamily="34" charset="0"/>
              </a:rPr>
              <a:t>EIN</a:t>
            </a:r>
          </a:p>
          <a:p>
            <a:pPr marL="0" indent="0">
              <a:buClr>
                <a:prstClr val="black"/>
              </a:buClr>
              <a:buNone/>
            </a:pPr>
            <a:r>
              <a:rPr lang="en-GB" sz="3600" b="1" cap="none" dirty="0" err="1">
                <a:solidFill>
                  <a:prstClr val="black"/>
                </a:solidFill>
                <a:latin typeface="Century Gothic" panose="020B0502020202020204" pitchFamily="34" charset="0"/>
              </a:rPr>
              <a:t>Npr</a:t>
            </a:r>
            <a:r>
              <a:rPr lang="en-GB" sz="3600" b="1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. Das </a:t>
            </a:r>
            <a:r>
              <a:rPr lang="en-GB" sz="3600" b="1" cap="none" dirty="0" err="1">
                <a:solidFill>
                  <a:prstClr val="black"/>
                </a:solidFill>
                <a:latin typeface="Century Gothic" panose="020B0502020202020204" pitchFamily="34" charset="0"/>
              </a:rPr>
              <a:t>ist</a:t>
            </a:r>
            <a:r>
              <a:rPr lang="en-GB" sz="3600" b="1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cap="none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ein</a:t>
            </a:r>
            <a:r>
              <a:rPr lang="en-GB" sz="3600" b="1" cap="none" dirty="0">
                <a:solidFill>
                  <a:schemeClr val="accent1"/>
                </a:solidFill>
                <a:latin typeface="Century Gothic" panose="020B0502020202020204" pitchFamily="34" charset="0"/>
              </a:rPr>
              <a:t> Hund</a:t>
            </a:r>
            <a:r>
              <a:rPr lang="en-GB" sz="3600" b="1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. Das </a:t>
            </a:r>
            <a:r>
              <a:rPr lang="en-GB" sz="3600" b="1" cap="none" dirty="0" err="1">
                <a:solidFill>
                  <a:prstClr val="black"/>
                </a:solidFill>
                <a:latin typeface="Century Gothic" panose="020B0502020202020204" pitchFamily="34" charset="0"/>
              </a:rPr>
              <a:t>ist</a:t>
            </a:r>
            <a:r>
              <a:rPr lang="en-GB" sz="3600" b="1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cap="none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keine</a:t>
            </a:r>
            <a:r>
              <a:rPr lang="en-GB" sz="3600" b="1" cap="none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cap="none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Katze</a:t>
            </a:r>
            <a:r>
              <a:rPr lang="en-GB" sz="3600" b="1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. Das </a:t>
            </a:r>
            <a:r>
              <a:rPr lang="en-GB" sz="3600" b="1" cap="none" dirty="0" err="1">
                <a:solidFill>
                  <a:prstClr val="black"/>
                </a:solidFill>
                <a:latin typeface="Century Gothic" panose="020B0502020202020204" pitchFamily="34" charset="0"/>
              </a:rPr>
              <a:t>ist</a:t>
            </a:r>
            <a:r>
              <a:rPr lang="en-GB" sz="3600" b="1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cap="none" dirty="0" err="1">
                <a:solidFill>
                  <a:schemeClr val="accent3"/>
                </a:solidFill>
                <a:latin typeface="Century Gothic" panose="020B0502020202020204" pitchFamily="34" charset="0"/>
              </a:rPr>
              <a:t>ein</a:t>
            </a:r>
            <a:r>
              <a:rPr lang="en-GB" sz="3600" b="1" cap="none" dirty="0">
                <a:solidFill>
                  <a:schemeClr val="accent3"/>
                </a:solidFill>
                <a:latin typeface="Century Gothic" panose="020B0502020202020204" pitchFamily="34" charset="0"/>
              </a:rPr>
              <a:t> Auto</a:t>
            </a:r>
            <a:r>
              <a:rPr lang="en-GB" sz="3600" b="1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BD53CF0-BDF3-9C4D-8E86-345549EA2C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65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843"/>
    </mc:Choice>
    <mc:Fallback>
      <p:transition spd="slow" advTm="43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FD4AA-8C4C-2D42-8A39-A785F8BF0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 SO BILI DOLOČNI IN NEDOLOČNI ČLENI V </a:t>
            </a:r>
            <a:r>
              <a:rPr lang="en-GB" b="1" dirty="0">
                <a:solidFill>
                  <a:schemeClr val="accent6"/>
                </a:solidFill>
              </a:rPr>
              <a:t>IMENOVALNIKU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2AA83-A2D3-7842-B29A-2686C123020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800" cap="none" dirty="0" err="1">
                <a:latin typeface="Century Gothic" panose="020B0502020202020204" pitchFamily="34" charset="0"/>
              </a:rPr>
              <a:t>Nemščina</a:t>
            </a:r>
            <a:r>
              <a:rPr lang="en-GB" sz="2800" cap="none" dirty="0">
                <a:latin typeface="Century Gothic" panose="020B0502020202020204" pitchFamily="34" charset="0"/>
              </a:rPr>
              <a:t> </a:t>
            </a:r>
            <a:r>
              <a:rPr lang="en-GB" sz="2800" cap="none" dirty="0" err="1">
                <a:latin typeface="Century Gothic" panose="020B0502020202020204" pitchFamily="34" charset="0"/>
              </a:rPr>
              <a:t>ima</a:t>
            </a:r>
            <a:r>
              <a:rPr lang="en-GB" sz="2800" cap="none" dirty="0">
                <a:latin typeface="Century Gothic" panose="020B0502020202020204" pitchFamily="34" charset="0"/>
              </a:rPr>
              <a:t> 4 </a:t>
            </a:r>
            <a:r>
              <a:rPr lang="en-GB" sz="2800" cap="none" dirty="0" err="1">
                <a:latin typeface="Century Gothic" panose="020B0502020202020204" pitchFamily="34" charset="0"/>
              </a:rPr>
              <a:t>sklone</a:t>
            </a:r>
            <a:r>
              <a:rPr lang="en-GB" sz="2800" cap="none" dirty="0">
                <a:latin typeface="Century Gothic" panose="020B0502020202020204" pitchFamily="34" charset="0"/>
              </a:rPr>
              <a:t>:</a:t>
            </a:r>
          </a:p>
          <a:p>
            <a:r>
              <a:rPr lang="en-GB" sz="2800" b="1" cap="none" dirty="0" err="1">
                <a:latin typeface="Century Gothic" panose="020B0502020202020204" pitchFamily="34" charset="0"/>
              </a:rPr>
              <a:t>Imenovalnik</a:t>
            </a:r>
            <a:r>
              <a:rPr lang="en-GB" sz="2800" b="1" cap="none" dirty="0">
                <a:latin typeface="Century Gothic" panose="020B0502020202020204" pitchFamily="34" charset="0"/>
              </a:rPr>
              <a:t> (</a:t>
            </a:r>
            <a:r>
              <a:rPr lang="en-GB" sz="2800" b="1" cap="none" dirty="0" err="1">
                <a:latin typeface="Century Gothic" panose="020B0502020202020204" pitchFamily="34" charset="0"/>
              </a:rPr>
              <a:t>Nominativ</a:t>
            </a:r>
            <a:r>
              <a:rPr lang="en-GB" sz="2800" b="1" cap="none" dirty="0">
                <a:latin typeface="Century Gothic" panose="020B0502020202020204" pitchFamily="34" charset="0"/>
              </a:rPr>
              <a:t>)</a:t>
            </a:r>
          </a:p>
          <a:p>
            <a:r>
              <a:rPr lang="en-GB" sz="2800" b="1" cap="none" dirty="0" err="1">
                <a:latin typeface="Century Gothic" panose="020B0502020202020204" pitchFamily="34" charset="0"/>
              </a:rPr>
              <a:t>Rodilnik</a:t>
            </a:r>
            <a:r>
              <a:rPr lang="en-GB" sz="2800" b="1" cap="none" dirty="0">
                <a:latin typeface="Century Gothic" panose="020B0502020202020204" pitchFamily="34" charset="0"/>
              </a:rPr>
              <a:t> (</a:t>
            </a:r>
            <a:r>
              <a:rPr lang="en-GB" sz="2800" b="1" cap="none" dirty="0" err="1">
                <a:latin typeface="Century Gothic" panose="020B0502020202020204" pitchFamily="34" charset="0"/>
              </a:rPr>
              <a:t>Genitiv</a:t>
            </a:r>
            <a:r>
              <a:rPr lang="en-GB" sz="2800" b="1" cap="none" dirty="0">
                <a:latin typeface="Century Gothic" panose="020B0502020202020204" pitchFamily="34" charset="0"/>
              </a:rPr>
              <a:t>)</a:t>
            </a:r>
          </a:p>
          <a:p>
            <a:r>
              <a:rPr lang="en-GB" sz="2800" b="1" cap="none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Dajalnik</a:t>
            </a:r>
            <a:r>
              <a:rPr lang="en-GB" sz="2800" b="1" cap="none" dirty="0">
                <a:solidFill>
                  <a:srgbClr val="FF0000"/>
                </a:solidFill>
                <a:latin typeface="Century Gothic" panose="020B0502020202020204" pitchFamily="34" charset="0"/>
              </a:rPr>
              <a:t> (</a:t>
            </a:r>
            <a:r>
              <a:rPr lang="en-GB" sz="2800" b="1" cap="none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Dativ</a:t>
            </a:r>
            <a:r>
              <a:rPr lang="en-GB" sz="2800" b="1" cap="none" dirty="0">
                <a:solidFill>
                  <a:srgbClr val="FF0000"/>
                </a:solidFill>
                <a:latin typeface="Century Gothic" panose="020B0502020202020204" pitchFamily="34" charset="0"/>
              </a:rPr>
              <a:t>)</a:t>
            </a:r>
          </a:p>
          <a:p>
            <a:r>
              <a:rPr lang="en-GB" sz="2800" b="1" cap="none" dirty="0" err="1">
                <a:latin typeface="Century Gothic" panose="020B0502020202020204" pitchFamily="34" charset="0"/>
              </a:rPr>
              <a:t>Tožilnik</a:t>
            </a:r>
            <a:r>
              <a:rPr lang="en-GB" sz="2800" b="1" cap="none" dirty="0">
                <a:latin typeface="Century Gothic" panose="020B0502020202020204" pitchFamily="34" charset="0"/>
              </a:rPr>
              <a:t> (</a:t>
            </a:r>
            <a:r>
              <a:rPr lang="en-GB" sz="2800" b="1" cap="none" dirty="0" err="1">
                <a:latin typeface="Century Gothic" panose="020B0502020202020204" pitchFamily="34" charset="0"/>
              </a:rPr>
              <a:t>Akkusativ</a:t>
            </a:r>
            <a:r>
              <a:rPr lang="en-GB" sz="2800" b="1" cap="none" dirty="0">
                <a:latin typeface="Century Gothic" panose="020B0502020202020204" pitchFamily="34" charset="0"/>
              </a:rPr>
              <a:t>)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E2E2D21-0F18-074A-985D-A511779CB1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865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88"/>
    </mc:Choice>
    <mc:Fallback>
      <p:transition spd="slow" advTm="42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894F8-53F8-9145-86F4-166ED9167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149" y="223881"/>
            <a:ext cx="10364451" cy="1596177"/>
          </a:xfrm>
        </p:spPr>
        <p:txBody>
          <a:bodyPr>
            <a:normAutofit/>
          </a:bodyPr>
          <a:lstStyle/>
          <a:p>
            <a:r>
              <a:rPr lang="en-GB" sz="4800" b="1" dirty="0" err="1">
                <a:solidFill>
                  <a:srgbClr val="FF0000"/>
                </a:solidFill>
              </a:rPr>
              <a:t>Dativ</a:t>
            </a:r>
            <a:r>
              <a:rPr lang="en-GB" sz="4800" b="1" dirty="0">
                <a:solidFill>
                  <a:srgbClr val="FF0000"/>
                </a:solidFill>
              </a:rPr>
              <a:t> (</a:t>
            </a:r>
            <a:r>
              <a:rPr lang="en-GB" sz="4800" b="1" dirty="0" err="1">
                <a:solidFill>
                  <a:srgbClr val="FF0000"/>
                </a:solidFill>
              </a:rPr>
              <a:t>D</a:t>
            </a:r>
            <a:r>
              <a:rPr lang="en-GB" sz="4800" b="1" cap="none" dirty="0" err="1">
                <a:solidFill>
                  <a:srgbClr val="FF0000"/>
                </a:solidFill>
              </a:rPr>
              <a:t>ajalnik</a:t>
            </a:r>
            <a:r>
              <a:rPr lang="en-GB" sz="48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68163-16A0-4F41-8873-AFD1206C245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617044"/>
            <a:ext cx="10363826" cy="4174155"/>
          </a:xfrm>
        </p:spPr>
        <p:txBody>
          <a:bodyPr>
            <a:normAutofit/>
          </a:bodyPr>
          <a:lstStyle/>
          <a:p>
            <a:pPr marL="0" lvl="0" indent="0">
              <a:buClr>
                <a:prstClr val="black"/>
              </a:buClr>
              <a:buNone/>
            </a:pPr>
            <a:r>
              <a:rPr lang="en-GB" sz="2800" cap="none" dirty="0" err="1">
                <a:solidFill>
                  <a:prstClr val="black"/>
                </a:solidFill>
                <a:latin typeface="Century Gothic" panose="020B0502020202020204" pitchFamily="34" charset="0"/>
              </a:rPr>
              <a:t>Tudi</a:t>
            </a:r>
            <a:r>
              <a:rPr lang="en-GB" sz="2800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 v </a:t>
            </a:r>
            <a:r>
              <a:rPr lang="en-GB" sz="2800" cap="none" dirty="0" err="1">
                <a:solidFill>
                  <a:prstClr val="black"/>
                </a:solidFill>
                <a:latin typeface="Century Gothic" panose="020B0502020202020204" pitchFamily="34" charset="0"/>
              </a:rPr>
              <a:t>nemščini</a:t>
            </a:r>
            <a:r>
              <a:rPr lang="en-GB" sz="2800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 se </a:t>
            </a:r>
            <a:r>
              <a:rPr lang="en-GB" sz="2800" cap="none" dirty="0" err="1">
                <a:solidFill>
                  <a:prstClr val="black"/>
                </a:solidFill>
                <a:latin typeface="Century Gothic" panose="020B0502020202020204" pitchFamily="34" charset="0"/>
              </a:rPr>
              <a:t>po</a:t>
            </a:r>
            <a:r>
              <a:rPr lang="en-GB" sz="2800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 DATIVU (</a:t>
            </a:r>
            <a:r>
              <a:rPr lang="en-GB" sz="2800" cap="none" dirty="0" err="1">
                <a:solidFill>
                  <a:prstClr val="black"/>
                </a:solidFill>
                <a:latin typeface="Century Gothic" panose="020B0502020202020204" pitchFamily="34" charset="0"/>
              </a:rPr>
              <a:t>dajalniku</a:t>
            </a:r>
            <a:r>
              <a:rPr lang="en-GB" sz="2800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) </a:t>
            </a:r>
            <a:r>
              <a:rPr lang="en-GB" sz="2800" cap="none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vprašamo</a:t>
            </a:r>
            <a:r>
              <a:rPr lang="en-GB" sz="2800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: </a:t>
            </a:r>
          </a:p>
          <a:p>
            <a:pPr marL="0" lvl="0" indent="0">
              <a:buClr>
                <a:prstClr val="black"/>
              </a:buClr>
              <a:buNone/>
            </a:pPr>
            <a:r>
              <a:rPr lang="en-GB" sz="2800" b="1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KOMU </a:t>
            </a:r>
            <a:r>
              <a:rPr lang="en-GB" sz="2800" b="1" cap="none" dirty="0" err="1">
                <a:solidFill>
                  <a:prstClr val="black"/>
                </a:solidFill>
                <a:latin typeface="Century Gothic" panose="020B0502020202020204" pitchFamily="34" charset="0"/>
              </a:rPr>
              <a:t>ali</a:t>
            </a:r>
            <a:r>
              <a:rPr lang="en-GB" sz="2800" b="1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 ČEMU? </a:t>
            </a:r>
            <a:r>
              <a:rPr lang="en-GB" sz="2800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In </a:t>
            </a:r>
            <a:r>
              <a:rPr lang="en-GB" sz="2800" cap="none" dirty="0" err="1">
                <a:solidFill>
                  <a:prstClr val="black"/>
                </a:solidFill>
                <a:latin typeface="Century Gothic" panose="020B0502020202020204" pitchFamily="34" charset="0"/>
              </a:rPr>
              <a:t>tudi</a:t>
            </a:r>
            <a:r>
              <a:rPr lang="en-GB" sz="2800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GB" sz="2800" cap="none" dirty="0" err="1">
                <a:solidFill>
                  <a:prstClr val="black"/>
                </a:solidFill>
                <a:latin typeface="Century Gothic" panose="020B0502020202020204" pitchFamily="34" charset="0"/>
              </a:rPr>
              <a:t>kadar</a:t>
            </a:r>
            <a:r>
              <a:rPr lang="en-GB" sz="2800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 se </a:t>
            </a:r>
            <a:r>
              <a:rPr lang="en-GB" sz="2800" cap="none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vprašamo</a:t>
            </a:r>
            <a:r>
              <a:rPr lang="en-GB" sz="2800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KJE?</a:t>
            </a:r>
            <a:r>
              <a:rPr lang="en-GB" sz="2800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GB" sz="2800" cap="none" dirty="0" err="1">
                <a:solidFill>
                  <a:prstClr val="black"/>
                </a:solidFill>
                <a:latin typeface="Century Gothic" panose="020B0502020202020204" pitchFamily="34" charset="0"/>
              </a:rPr>
              <a:t>bomo</a:t>
            </a:r>
            <a:r>
              <a:rPr lang="en-GB" sz="2800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 v </a:t>
            </a:r>
            <a:r>
              <a:rPr lang="en-GB" sz="2800" cap="none" dirty="0" err="1">
                <a:solidFill>
                  <a:prstClr val="black"/>
                </a:solidFill>
                <a:latin typeface="Century Gothic" panose="020B0502020202020204" pitchFamily="34" charset="0"/>
              </a:rPr>
              <a:t>nemščini</a:t>
            </a:r>
            <a:r>
              <a:rPr lang="en-GB" sz="2800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GB" sz="2800" cap="none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vedno</a:t>
            </a:r>
            <a:r>
              <a:rPr lang="en-GB" sz="2800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GB" sz="2800" cap="none" dirty="0" err="1">
                <a:solidFill>
                  <a:prstClr val="black"/>
                </a:solidFill>
                <a:latin typeface="Century Gothic" panose="020B0502020202020204" pitchFamily="34" charset="0"/>
              </a:rPr>
              <a:t>uporabili</a:t>
            </a:r>
            <a:r>
              <a:rPr lang="en-GB" sz="2800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cap="none" dirty="0">
                <a:solidFill>
                  <a:srgbClr val="FF0000"/>
                </a:solidFill>
                <a:latin typeface="Century Gothic" panose="020B0502020202020204" pitchFamily="34" charset="0"/>
              </a:rPr>
              <a:t>DATIV</a:t>
            </a:r>
            <a:r>
              <a:rPr lang="en-GB" sz="2800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</a:p>
          <a:p>
            <a:pPr marL="0" lvl="0" indent="0">
              <a:buClr>
                <a:prstClr val="black"/>
              </a:buClr>
              <a:buNone/>
            </a:pPr>
            <a:endParaRPr lang="en-GB" sz="2800" cap="none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A24B1D4-D4F4-5540-81C3-529EAA2021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602683"/>
              </p:ext>
            </p:extLst>
          </p:nvPr>
        </p:nvGraphicFramePr>
        <p:xfrm>
          <a:off x="1742173" y="3619099"/>
          <a:ext cx="8056345" cy="2454442"/>
        </p:xfrm>
        <a:graphic>
          <a:graphicData uri="http://schemas.openxmlformats.org/drawingml/2006/table">
            <a:tbl>
              <a:tblPr firstRow="1" firstCol="1" bandRow="1"/>
              <a:tblGrid>
                <a:gridCol w="2030930">
                  <a:extLst>
                    <a:ext uri="{9D8B030D-6E8A-4147-A177-3AD203B41FA5}">
                      <a16:colId xmlns:a16="http://schemas.microsoft.com/office/drawing/2014/main" val="784741382"/>
                    </a:ext>
                  </a:extLst>
                </a:gridCol>
                <a:gridCol w="1674796">
                  <a:extLst>
                    <a:ext uri="{9D8B030D-6E8A-4147-A177-3AD203B41FA5}">
                      <a16:colId xmlns:a16="http://schemas.microsoft.com/office/drawing/2014/main" val="2237962640"/>
                    </a:ext>
                  </a:extLst>
                </a:gridCol>
                <a:gridCol w="1315437">
                  <a:extLst>
                    <a:ext uri="{9D8B030D-6E8A-4147-A177-3AD203B41FA5}">
                      <a16:colId xmlns:a16="http://schemas.microsoft.com/office/drawing/2014/main" val="1916420610"/>
                    </a:ext>
                  </a:extLst>
                </a:gridCol>
                <a:gridCol w="1706896">
                  <a:extLst>
                    <a:ext uri="{9D8B030D-6E8A-4147-A177-3AD203B41FA5}">
                      <a16:colId xmlns:a16="http://schemas.microsoft.com/office/drawing/2014/main" val="2559944939"/>
                    </a:ext>
                  </a:extLst>
                </a:gridCol>
                <a:gridCol w="1328286">
                  <a:extLst>
                    <a:ext uri="{9D8B030D-6E8A-4147-A177-3AD203B41FA5}">
                      <a16:colId xmlns:a16="http://schemas.microsoft.com/office/drawing/2014/main" val="1278062984"/>
                    </a:ext>
                  </a:extLst>
                </a:gridCol>
              </a:tblGrid>
              <a:tr h="74756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800" b="1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Dativ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DAJALNIK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800" b="1">
                          <a:solidFill>
                            <a:srgbClr val="0000FF"/>
                          </a:solidFill>
                          <a:effectLst/>
                          <a:latin typeface="Tunga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dem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800" b="1" dirty="0">
                          <a:solidFill>
                            <a:srgbClr val="FF0000"/>
                          </a:solidFill>
                          <a:effectLst/>
                          <a:latin typeface="Tunga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800" b="1">
                          <a:solidFill>
                            <a:srgbClr val="70AD47"/>
                          </a:solidFill>
                          <a:effectLst/>
                          <a:latin typeface="Tunga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dem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800" b="1">
                          <a:solidFill>
                            <a:srgbClr val="ED7D31"/>
                          </a:solidFill>
                          <a:effectLst/>
                          <a:latin typeface="Tunga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8921782"/>
                  </a:ext>
                </a:extLst>
              </a:tr>
              <a:tr h="74756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GB" sz="28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Komu</a:t>
                      </a:r>
                      <a:r>
                        <a:rPr lang="en-GB" sz="2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ali</a:t>
                      </a:r>
                      <a:r>
                        <a:rPr lang="en-GB" sz="2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čemu</a:t>
                      </a:r>
                      <a:r>
                        <a:rPr lang="en-GB" sz="2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800" b="1">
                          <a:solidFill>
                            <a:srgbClr val="0000FF"/>
                          </a:solidFill>
                          <a:effectLst/>
                          <a:latin typeface="Tunga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einem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800" b="1" dirty="0">
                          <a:solidFill>
                            <a:srgbClr val="FF0000"/>
                          </a:solidFill>
                          <a:effectLst/>
                          <a:latin typeface="Tunga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einer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800" b="1">
                          <a:solidFill>
                            <a:srgbClr val="70AD47"/>
                          </a:solidFill>
                          <a:effectLst/>
                          <a:latin typeface="Tunga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einem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800" b="1">
                          <a:solidFill>
                            <a:srgbClr val="ED7D31"/>
                          </a:solidFill>
                          <a:effectLst/>
                          <a:latin typeface="Comic Sans MS" panose="030F0902030302020204" pitchFamily="66" charset="0"/>
                          <a:ea typeface="Calibri" panose="020F0502020204030204" pitchFamily="34" charset="0"/>
                          <a:cs typeface="Tunga" panose="020B0502040204020203" pitchFamily="34" charset="0"/>
                        </a:rPr>
                        <a:t>Ø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432169"/>
                  </a:ext>
                </a:extLst>
              </a:tr>
              <a:tr h="74756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800" b="1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Wo? Kje?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800" b="1">
                          <a:solidFill>
                            <a:srgbClr val="0000FF"/>
                          </a:solidFill>
                          <a:effectLst/>
                          <a:latin typeface="Tunga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keinem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800" b="1">
                          <a:solidFill>
                            <a:srgbClr val="FF0000"/>
                          </a:solidFill>
                          <a:effectLst/>
                          <a:latin typeface="Tunga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keiner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800" b="1">
                          <a:solidFill>
                            <a:srgbClr val="70AD47"/>
                          </a:solidFill>
                          <a:effectLst/>
                          <a:latin typeface="Tunga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keinem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800" b="1" dirty="0">
                          <a:solidFill>
                            <a:srgbClr val="ED7D31"/>
                          </a:solidFill>
                          <a:effectLst/>
                          <a:latin typeface="Tunga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keinen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4506069"/>
                  </a:ext>
                </a:extLst>
              </a:tr>
            </a:tbl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E37F4F0-BAB6-0347-AEE9-B39DB612AF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88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410"/>
    </mc:Choice>
    <mc:Fallback>
      <p:transition spd="slow" advTm="69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3CC0-2C99-9549-B20A-B1A201D25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162157"/>
          </a:xfrm>
        </p:spPr>
        <p:txBody>
          <a:bodyPr>
            <a:normAutofit/>
          </a:bodyPr>
          <a:lstStyle/>
          <a:p>
            <a:r>
              <a:rPr lang="en-GB" sz="5400" b="1" dirty="0">
                <a:solidFill>
                  <a:schemeClr val="accent6"/>
                </a:solidFill>
              </a:rPr>
              <a:t>PREDLOGI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018F2-B0A2-7448-B2FC-C12EBFC04DB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674796"/>
            <a:ext cx="10363826" cy="4812631"/>
          </a:xfrm>
        </p:spPr>
        <p:txBody>
          <a:bodyPr>
            <a:normAutofit lnSpcReduction="10000"/>
          </a:bodyPr>
          <a:lstStyle/>
          <a:p>
            <a:r>
              <a:rPr lang="en-GB" sz="3200" b="1" dirty="0">
                <a:solidFill>
                  <a:schemeClr val="accent6"/>
                </a:solidFill>
              </a:rPr>
              <a:t>IN </a:t>
            </a:r>
            <a:r>
              <a:rPr lang="en-GB" sz="3200" b="1" dirty="0"/>
              <a:t>= V</a:t>
            </a:r>
            <a:endParaRPr lang="en-US" sz="3200" dirty="0"/>
          </a:p>
          <a:p>
            <a:r>
              <a:rPr lang="en-GB" sz="3200" b="1" dirty="0">
                <a:solidFill>
                  <a:schemeClr val="accent6"/>
                </a:solidFill>
              </a:rPr>
              <a:t>AUF</a:t>
            </a:r>
            <a:r>
              <a:rPr lang="en-GB" sz="3200" b="1" dirty="0"/>
              <a:t> = NA</a:t>
            </a:r>
            <a:endParaRPr lang="en-US" sz="3200" dirty="0"/>
          </a:p>
          <a:p>
            <a:r>
              <a:rPr lang="en-GB" sz="3200" b="1" dirty="0">
                <a:solidFill>
                  <a:schemeClr val="accent6"/>
                </a:solidFill>
              </a:rPr>
              <a:t>AN </a:t>
            </a:r>
            <a:r>
              <a:rPr lang="en-GB" sz="3200" b="1" dirty="0"/>
              <a:t>= OB</a:t>
            </a:r>
            <a:endParaRPr lang="en-US" sz="3200" dirty="0"/>
          </a:p>
          <a:p>
            <a:r>
              <a:rPr lang="en-GB" sz="3200" b="1" dirty="0">
                <a:solidFill>
                  <a:schemeClr val="accent6"/>
                </a:solidFill>
              </a:rPr>
              <a:t>UNTER</a:t>
            </a:r>
            <a:r>
              <a:rPr lang="en-GB" sz="3200" b="1" dirty="0"/>
              <a:t> = POD			</a:t>
            </a:r>
            <a:r>
              <a:rPr lang="de-DE" sz="3200" b="1" dirty="0">
                <a:solidFill>
                  <a:schemeClr val="accent6"/>
                </a:solidFill>
              </a:rPr>
              <a:t>ÜBER</a:t>
            </a:r>
            <a:r>
              <a:rPr lang="de-DE" sz="3200" b="1" dirty="0"/>
              <a:t> = NAD</a:t>
            </a:r>
            <a:endParaRPr lang="en-US" sz="3200" dirty="0"/>
          </a:p>
          <a:p>
            <a:r>
              <a:rPr lang="en-GB" sz="3200" b="1" dirty="0">
                <a:solidFill>
                  <a:schemeClr val="accent6"/>
                </a:solidFill>
              </a:rPr>
              <a:t>ZWISCHEN</a:t>
            </a:r>
            <a:r>
              <a:rPr lang="en-GB" sz="3200" b="1" dirty="0"/>
              <a:t> = MED</a:t>
            </a:r>
            <a:endParaRPr lang="en-US" sz="3200" dirty="0"/>
          </a:p>
          <a:p>
            <a:r>
              <a:rPr lang="en-GB" sz="3200" b="1" dirty="0">
                <a:solidFill>
                  <a:schemeClr val="accent6"/>
                </a:solidFill>
              </a:rPr>
              <a:t>HINTER</a:t>
            </a:r>
            <a:r>
              <a:rPr lang="en-GB" sz="3200" b="1" dirty="0"/>
              <a:t> = ZA</a:t>
            </a:r>
            <a:endParaRPr lang="en-US" sz="3200" dirty="0"/>
          </a:p>
          <a:p>
            <a:r>
              <a:rPr lang="en-GB" sz="3200" b="1" dirty="0">
                <a:solidFill>
                  <a:schemeClr val="accent6"/>
                </a:solidFill>
              </a:rPr>
              <a:t>NEBEN</a:t>
            </a:r>
            <a:r>
              <a:rPr lang="en-GB" sz="3200" b="1" dirty="0"/>
              <a:t> = ZRAVEN</a:t>
            </a:r>
            <a:endParaRPr lang="en-US" sz="3200" dirty="0"/>
          </a:p>
          <a:p>
            <a:pPr marL="0" indent="0">
              <a:buNone/>
            </a:pPr>
            <a:endParaRPr lang="en-GB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BF04B70-94F8-DC42-82D0-808DDCF27C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04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24"/>
    </mc:Choice>
    <mc:Fallback>
      <p:transition spd="slow" advTm="29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39BE9-1332-694A-B7C9-9B897DD77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114030"/>
          </a:xfrm>
        </p:spPr>
        <p:txBody>
          <a:bodyPr>
            <a:normAutofit/>
          </a:bodyPr>
          <a:lstStyle/>
          <a:p>
            <a:r>
              <a:rPr lang="en-GB" sz="4800" b="1" cap="none" dirty="0" err="1"/>
              <a:t>Primeri</a:t>
            </a:r>
            <a:endParaRPr lang="en-GB" sz="4800" b="1" cap="non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4B63DE-D086-A547-A232-993DB72617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617044"/>
            <a:ext cx="10363826" cy="4174155"/>
          </a:xfrm>
        </p:spPr>
        <p:txBody>
          <a:bodyPr>
            <a:normAutofit/>
          </a:bodyPr>
          <a:lstStyle/>
          <a:p>
            <a:pPr marL="0" lvl="0" indent="0">
              <a:buClr>
                <a:prstClr val="black"/>
              </a:buClr>
              <a:buNone/>
            </a:pPr>
            <a:r>
              <a:rPr lang="en-GB" sz="2800" b="1" cap="none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Vzemimo</a:t>
            </a:r>
            <a:r>
              <a:rPr lang="en-GB" sz="2800" b="1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 2 </a:t>
            </a:r>
            <a:r>
              <a:rPr lang="en-GB" sz="2800" b="1" cap="none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samostalnika</a:t>
            </a:r>
            <a:r>
              <a:rPr lang="en-GB" sz="2800" b="1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cap="none" dirty="0" err="1">
                <a:solidFill>
                  <a:prstClr val="black"/>
                </a:solidFill>
                <a:latin typeface="Century Gothic" panose="020B0502020202020204" pitchFamily="34" charset="0"/>
              </a:rPr>
              <a:t>moškega</a:t>
            </a:r>
            <a:r>
              <a:rPr lang="en-GB" sz="2800" b="1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cap="none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spola</a:t>
            </a:r>
            <a:r>
              <a:rPr lang="en-GB" sz="2800" b="1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. </a:t>
            </a:r>
          </a:p>
          <a:p>
            <a:pPr marL="0" lvl="0" indent="0">
              <a:buClr>
                <a:prstClr val="black"/>
              </a:buClr>
              <a:buNone/>
            </a:pPr>
            <a:r>
              <a:rPr lang="en-GB" sz="2800" b="1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- </a:t>
            </a:r>
            <a:r>
              <a:rPr lang="en-GB" sz="2800" b="1" cap="none" dirty="0" err="1">
                <a:solidFill>
                  <a:prstClr val="black"/>
                </a:solidFill>
                <a:latin typeface="Century Gothic" panose="020B0502020202020204" pitchFamily="34" charset="0"/>
              </a:rPr>
              <a:t>računalnik</a:t>
            </a:r>
            <a:r>
              <a:rPr lang="en-GB" sz="2800" b="1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: </a:t>
            </a:r>
            <a:r>
              <a:rPr lang="en-GB" sz="2800" b="1" cap="none" dirty="0">
                <a:solidFill>
                  <a:schemeClr val="accent1"/>
                </a:solidFill>
                <a:latin typeface="Century Gothic" panose="020B0502020202020204" pitchFamily="34" charset="0"/>
              </a:rPr>
              <a:t>der Computer</a:t>
            </a:r>
          </a:p>
          <a:p>
            <a:pPr marL="0" lvl="0" indent="0">
              <a:buClr>
                <a:prstClr val="black"/>
              </a:buClr>
              <a:buNone/>
            </a:pPr>
            <a:r>
              <a:rPr lang="en-GB" sz="2800" b="1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- </a:t>
            </a:r>
            <a:r>
              <a:rPr lang="en-GB" sz="2800" b="1" cap="none" dirty="0" err="1">
                <a:solidFill>
                  <a:prstClr val="black"/>
                </a:solidFill>
                <a:latin typeface="Century Gothic" panose="020B0502020202020204" pitchFamily="34" charset="0"/>
              </a:rPr>
              <a:t>miza</a:t>
            </a:r>
            <a:r>
              <a:rPr lang="en-GB" sz="2800" b="1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: </a:t>
            </a:r>
            <a:r>
              <a:rPr lang="en-GB" sz="2800" b="1" cap="none" dirty="0">
                <a:solidFill>
                  <a:schemeClr val="accent1"/>
                </a:solidFill>
                <a:latin typeface="Century Gothic" panose="020B0502020202020204" pitchFamily="34" charset="0"/>
              </a:rPr>
              <a:t>der </a:t>
            </a:r>
            <a:r>
              <a:rPr lang="en-GB" sz="2800" b="1" cap="none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Tisch</a:t>
            </a:r>
            <a:r>
              <a:rPr lang="en-GB" sz="2800" b="1" cap="none" dirty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</a:p>
          <a:p>
            <a:pPr marL="0" lvl="0" indent="0">
              <a:buClr>
                <a:prstClr val="black"/>
              </a:buClr>
              <a:buNone/>
            </a:pPr>
            <a:r>
              <a:rPr lang="en-GB" sz="2800" cap="none" dirty="0" err="1">
                <a:latin typeface="Century Gothic" panose="020B0502020202020204" pitchFamily="34" charset="0"/>
              </a:rPr>
              <a:t>Prevedimo</a:t>
            </a:r>
            <a:r>
              <a:rPr lang="en-GB" sz="2800" cap="none" dirty="0">
                <a:latin typeface="Century Gothic" panose="020B0502020202020204" pitchFamily="34" charset="0"/>
              </a:rPr>
              <a:t> </a:t>
            </a:r>
            <a:r>
              <a:rPr lang="en-GB" sz="2800" cap="none" dirty="0" err="1">
                <a:latin typeface="Century Gothic" panose="020B0502020202020204" pitchFamily="34" charset="0"/>
              </a:rPr>
              <a:t>stavek</a:t>
            </a:r>
            <a:r>
              <a:rPr lang="en-GB" sz="2800" cap="none" dirty="0">
                <a:latin typeface="Century Gothic" panose="020B0502020202020204" pitchFamily="34" charset="0"/>
              </a:rPr>
              <a:t>: </a:t>
            </a:r>
            <a:r>
              <a:rPr lang="en-GB" sz="2800" b="1" cap="none" dirty="0" err="1">
                <a:latin typeface="Century Gothic" panose="020B0502020202020204" pitchFamily="34" charset="0"/>
              </a:rPr>
              <a:t>Računalnik</a:t>
            </a:r>
            <a:r>
              <a:rPr lang="en-GB" sz="2800" b="1" cap="none" dirty="0">
                <a:latin typeface="Century Gothic" panose="020B0502020202020204" pitchFamily="34" charset="0"/>
              </a:rPr>
              <a:t> </a:t>
            </a:r>
            <a:r>
              <a:rPr lang="en-GB" sz="2800" b="1" cap="none" dirty="0" err="1">
                <a:latin typeface="Century Gothic" panose="020B0502020202020204" pitchFamily="34" charset="0"/>
              </a:rPr>
              <a:t>je</a:t>
            </a:r>
            <a:r>
              <a:rPr lang="en-GB" sz="2800" b="1" cap="none" dirty="0">
                <a:latin typeface="Century Gothic" panose="020B0502020202020204" pitchFamily="34" charset="0"/>
              </a:rPr>
              <a:t> </a:t>
            </a:r>
            <a:r>
              <a:rPr lang="en-GB" sz="2800" b="1" cap="none" dirty="0" err="1">
                <a:latin typeface="Century Gothic" panose="020B0502020202020204" pitchFamily="34" charset="0"/>
              </a:rPr>
              <a:t>na</a:t>
            </a:r>
            <a:r>
              <a:rPr lang="en-GB" sz="2800" b="1" cap="none" dirty="0">
                <a:latin typeface="Century Gothic" panose="020B0502020202020204" pitchFamily="34" charset="0"/>
              </a:rPr>
              <a:t> </a:t>
            </a:r>
            <a:r>
              <a:rPr lang="en-GB" sz="2800" b="1" cap="none" dirty="0" err="1">
                <a:latin typeface="Century Gothic" panose="020B0502020202020204" pitchFamily="34" charset="0"/>
              </a:rPr>
              <a:t>mizi</a:t>
            </a:r>
            <a:r>
              <a:rPr lang="en-GB" sz="2800" b="1" cap="none" dirty="0">
                <a:latin typeface="Century Gothic" panose="020B0502020202020204" pitchFamily="34" charset="0"/>
              </a:rPr>
              <a:t>.</a:t>
            </a:r>
          </a:p>
          <a:p>
            <a:pPr marL="0" lvl="0" indent="0" algn="ctr">
              <a:buClr>
                <a:prstClr val="black"/>
              </a:buClr>
              <a:buNone/>
            </a:pPr>
            <a:r>
              <a:rPr lang="en-GB" sz="3200" b="1" cap="none" dirty="0">
                <a:solidFill>
                  <a:schemeClr val="accent1"/>
                </a:solidFill>
                <a:latin typeface="Century Gothic" panose="020B0502020202020204" pitchFamily="34" charset="0"/>
              </a:rPr>
              <a:t>Der Computer </a:t>
            </a:r>
            <a:r>
              <a:rPr lang="en-GB" sz="3200" b="1" cap="none" dirty="0" err="1">
                <a:latin typeface="Century Gothic" panose="020B0502020202020204" pitchFamily="34" charset="0"/>
              </a:rPr>
              <a:t>ist</a:t>
            </a:r>
            <a:r>
              <a:rPr lang="en-GB" sz="3200" b="1" cap="none" dirty="0">
                <a:latin typeface="Century Gothic" panose="020B0502020202020204" pitchFamily="34" charset="0"/>
              </a:rPr>
              <a:t> </a:t>
            </a:r>
            <a:r>
              <a:rPr lang="en-GB" sz="3200" b="1" cap="none" dirty="0">
                <a:solidFill>
                  <a:schemeClr val="accent6"/>
                </a:solidFill>
                <a:latin typeface="Century Gothic" panose="020B0502020202020204" pitchFamily="34" charset="0"/>
              </a:rPr>
              <a:t>auf</a:t>
            </a:r>
            <a:r>
              <a:rPr lang="en-GB" sz="3200" b="1" cap="none" dirty="0">
                <a:latin typeface="Century Gothic" panose="020B0502020202020204" pitchFamily="34" charset="0"/>
              </a:rPr>
              <a:t> </a:t>
            </a:r>
            <a:r>
              <a:rPr lang="en-GB" sz="3200" b="1" cap="none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dem</a:t>
            </a:r>
            <a:r>
              <a:rPr lang="en-GB" sz="3200" b="1" cap="none" dirty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cap="none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Tisch</a:t>
            </a:r>
            <a:r>
              <a:rPr lang="en-GB" sz="3200" b="1" cap="none" dirty="0"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51F70DB-A0F3-0748-9024-797EB096DC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97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92"/>
    </mc:Choice>
    <mc:Fallback>
      <p:transition spd="slow" advTm="37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6445D-9A07-2C47-9264-20C2FE947EE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742172"/>
            <a:ext cx="10363826" cy="4049027"/>
          </a:xfrm>
        </p:spPr>
        <p:txBody>
          <a:bodyPr/>
          <a:lstStyle/>
          <a:p>
            <a:pPr marL="0" lvl="0" indent="0">
              <a:buClr>
                <a:prstClr val="black"/>
              </a:buClr>
              <a:buNone/>
            </a:pPr>
            <a:r>
              <a:rPr lang="en-GB" sz="2800" b="1" cap="none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Vzemimo</a:t>
            </a:r>
            <a:r>
              <a:rPr lang="en-GB" sz="2800" b="1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 2 </a:t>
            </a:r>
            <a:r>
              <a:rPr lang="en-GB" sz="2800" b="1" cap="none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samostalnika</a:t>
            </a:r>
            <a:r>
              <a:rPr lang="en-GB" sz="2800" b="1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cap="none" dirty="0" err="1">
                <a:solidFill>
                  <a:prstClr val="black"/>
                </a:solidFill>
                <a:latin typeface="Century Gothic" panose="020B0502020202020204" pitchFamily="34" charset="0"/>
              </a:rPr>
              <a:t>ženskega</a:t>
            </a:r>
            <a:r>
              <a:rPr lang="en-GB" sz="2800" b="1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cap="none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spola</a:t>
            </a:r>
            <a:r>
              <a:rPr lang="en-GB" sz="2800" b="1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. </a:t>
            </a:r>
          </a:p>
          <a:p>
            <a:pPr marL="0" lvl="0" indent="0">
              <a:buClr>
                <a:prstClr val="black"/>
              </a:buClr>
              <a:buNone/>
            </a:pPr>
            <a:r>
              <a:rPr lang="en-GB" sz="2800" b="1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- </a:t>
            </a:r>
            <a:r>
              <a:rPr lang="en-GB" sz="2800" b="1" cap="none" dirty="0" err="1">
                <a:solidFill>
                  <a:prstClr val="black"/>
                </a:solidFill>
                <a:latin typeface="Century Gothic" panose="020B0502020202020204" pitchFamily="34" charset="0"/>
              </a:rPr>
              <a:t>mačka</a:t>
            </a:r>
            <a:r>
              <a:rPr lang="en-GB" sz="2800" b="1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: </a:t>
            </a:r>
            <a:r>
              <a:rPr lang="en-GB" sz="2800" b="1" cap="none" dirty="0">
                <a:solidFill>
                  <a:srgbClr val="FF0000"/>
                </a:solidFill>
                <a:latin typeface="Century Gothic" panose="020B0502020202020204" pitchFamily="34" charset="0"/>
              </a:rPr>
              <a:t>die </a:t>
            </a:r>
            <a:r>
              <a:rPr lang="en-GB" sz="2800" b="1" cap="none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Katze</a:t>
            </a:r>
            <a:endParaRPr lang="en-GB" sz="2800" b="1" cap="none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marL="0" lvl="0" indent="0">
              <a:buClr>
                <a:prstClr val="black"/>
              </a:buClr>
              <a:buNone/>
            </a:pPr>
            <a:r>
              <a:rPr lang="en-GB" sz="2800" b="1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- </a:t>
            </a:r>
            <a:r>
              <a:rPr lang="en-GB" sz="2800" b="1" cap="none" dirty="0" err="1">
                <a:solidFill>
                  <a:prstClr val="black"/>
                </a:solidFill>
                <a:latin typeface="Century Gothic" panose="020B0502020202020204" pitchFamily="34" charset="0"/>
              </a:rPr>
              <a:t>kuhinja</a:t>
            </a:r>
            <a:r>
              <a:rPr lang="en-GB" sz="2800" b="1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: </a:t>
            </a:r>
            <a:r>
              <a:rPr lang="en-GB" sz="2800" b="1" cap="none" dirty="0">
                <a:solidFill>
                  <a:srgbClr val="FF0000"/>
                </a:solidFill>
                <a:latin typeface="Century Gothic" panose="020B0502020202020204" pitchFamily="34" charset="0"/>
              </a:rPr>
              <a:t>die </a:t>
            </a:r>
            <a:r>
              <a:rPr lang="en-GB" sz="2800" b="1" cap="none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Küche</a:t>
            </a:r>
            <a:endParaRPr lang="en-GB" sz="2800" b="1" cap="none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marL="0" lvl="0" indent="0">
              <a:buClr>
                <a:prstClr val="black"/>
              </a:buClr>
              <a:buNone/>
            </a:pPr>
            <a:r>
              <a:rPr lang="en-GB" sz="2800" cap="none" dirty="0" err="1">
                <a:solidFill>
                  <a:prstClr val="black"/>
                </a:solidFill>
                <a:latin typeface="Century Gothic" panose="020B0502020202020204" pitchFamily="34" charset="0"/>
              </a:rPr>
              <a:t>Prevedimo</a:t>
            </a:r>
            <a:r>
              <a:rPr lang="en-GB" sz="2800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GB" sz="2800" cap="none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stavek</a:t>
            </a:r>
            <a:r>
              <a:rPr lang="en-GB" sz="2800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: </a:t>
            </a:r>
            <a:r>
              <a:rPr lang="en-GB" sz="2800" b="1" cap="none" dirty="0" err="1">
                <a:solidFill>
                  <a:prstClr val="black"/>
                </a:solidFill>
                <a:latin typeface="Century Gothic" panose="020B0502020202020204" pitchFamily="34" charset="0"/>
              </a:rPr>
              <a:t>Mačka</a:t>
            </a:r>
            <a:r>
              <a:rPr lang="en-GB" sz="2800" b="1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cap="none" dirty="0" err="1">
                <a:solidFill>
                  <a:prstClr val="black"/>
                </a:solidFill>
                <a:latin typeface="Century Gothic" panose="020B0502020202020204" pitchFamily="34" charset="0"/>
              </a:rPr>
              <a:t>je</a:t>
            </a:r>
            <a:r>
              <a:rPr lang="en-GB" sz="2800" b="1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 v </a:t>
            </a:r>
            <a:r>
              <a:rPr lang="en-GB" sz="2800" b="1" cap="none" dirty="0" err="1">
                <a:solidFill>
                  <a:prstClr val="black"/>
                </a:solidFill>
                <a:latin typeface="Century Gothic" panose="020B0502020202020204" pitchFamily="34" charset="0"/>
              </a:rPr>
              <a:t>kuhinji</a:t>
            </a:r>
            <a:r>
              <a:rPr lang="en-GB" sz="2800" b="1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</a:p>
          <a:p>
            <a:pPr marL="0" lvl="0" indent="0" algn="ctr">
              <a:buClr>
                <a:prstClr val="black"/>
              </a:buClr>
              <a:buNone/>
            </a:pPr>
            <a:r>
              <a:rPr lang="en-GB" sz="3200" b="1" cap="none" dirty="0">
                <a:solidFill>
                  <a:srgbClr val="FF0000"/>
                </a:solidFill>
                <a:latin typeface="Century Gothic" panose="020B0502020202020204" pitchFamily="34" charset="0"/>
              </a:rPr>
              <a:t>Die </a:t>
            </a:r>
            <a:r>
              <a:rPr lang="en-GB" sz="3200" b="1" cap="none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Katze</a:t>
            </a:r>
            <a:r>
              <a:rPr lang="en-GB" sz="3200" b="1" cap="none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cap="none" dirty="0" err="1">
                <a:solidFill>
                  <a:prstClr val="black"/>
                </a:solidFill>
                <a:latin typeface="Century Gothic" panose="020B0502020202020204" pitchFamily="34" charset="0"/>
              </a:rPr>
              <a:t>ist</a:t>
            </a:r>
            <a:r>
              <a:rPr lang="en-GB" sz="3200" b="1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cap="none" dirty="0">
                <a:solidFill>
                  <a:srgbClr val="A35DD1"/>
                </a:solidFill>
                <a:latin typeface="Century Gothic" panose="020B0502020202020204" pitchFamily="34" charset="0"/>
              </a:rPr>
              <a:t>in</a:t>
            </a:r>
            <a:r>
              <a:rPr lang="en-GB" sz="3200" b="1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cap="none" dirty="0">
                <a:solidFill>
                  <a:srgbClr val="FF0000"/>
                </a:solidFill>
                <a:latin typeface="Century Gothic" panose="020B0502020202020204" pitchFamily="34" charset="0"/>
              </a:rPr>
              <a:t>der </a:t>
            </a:r>
            <a:r>
              <a:rPr lang="en-GB" sz="3200" b="1" cap="none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Küche</a:t>
            </a:r>
            <a:r>
              <a:rPr lang="en-GB" sz="3200" b="1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1BD99BB-3225-5C4F-B3F5-D037CD4B7B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018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102"/>
    </mc:Choice>
    <mc:Fallback>
      <p:transition spd="slow" advTm="32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6DD59-AC01-544C-9405-18A6A11A161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183908"/>
            <a:ext cx="10363826" cy="4607292"/>
          </a:xfrm>
        </p:spPr>
        <p:txBody>
          <a:bodyPr/>
          <a:lstStyle/>
          <a:p>
            <a:pPr marL="0" lvl="0" indent="0">
              <a:buClr>
                <a:prstClr val="black"/>
              </a:buClr>
              <a:buNone/>
            </a:pPr>
            <a:r>
              <a:rPr lang="en-GB" sz="2800" b="1" cap="none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Vzemimo</a:t>
            </a:r>
            <a:r>
              <a:rPr lang="en-GB" sz="2800" b="1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 2 </a:t>
            </a:r>
            <a:r>
              <a:rPr lang="en-GB" sz="2800" b="1" cap="none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samostalnika</a:t>
            </a:r>
            <a:r>
              <a:rPr lang="en-GB" sz="2800" b="1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cap="none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srednjega</a:t>
            </a:r>
            <a:r>
              <a:rPr lang="en-GB" sz="2800" b="1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cap="none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spola</a:t>
            </a:r>
            <a:r>
              <a:rPr lang="en-GB" sz="2800" b="1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. </a:t>
            </a:r>
          </a:p>
          <a:p>
            <a:pPr marL="0" lvl="0" indent="0">
              <a:buClr>
                <a:prstClr val="black"/>
              </a:buClr>
              <a:buNone/>
            </a:pPr>
            <a:r>
              <a:rPr lang="en-GB" sz="2800" b="1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- </a:t>
            </a:r>
            <a:r>
              <a:rPr lang="en-GB" sz="2800" b="1" cap="none" dirty="0" err="1">
                <a:solidFill>
                  <a:prstClr val="black"/>
                </a:solidFill>
                <a:latin typeface="Century Gothic" panose="020B0502020202020204" pitchFamily="34" charset="0"/>
              </a:rPr>
              <a:t>otrok</a:t>
            </a:r>
            <a:r>
              <a:rPr lang="en-GB" sz="2800" b="1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: </a:t>
            </a:r>
            <a:r>
              <a:rPr lang="en-GB" sz="2800" b="1" cap="none" dirty="0">
                <a:solidFill>
                  <a:schemeClr val="accent3"/>
                </a:solidFill>
                <a:latin typeface="Century Gothic" panose="020B0502020202020204" pitchFamily="34" charset="0"/>
              </a:rPr>
              <a:t>das Kind</a:t>
            </a:r>
          </a:p>
          <a:p>
            <a:pPr marL="0" lvl="0" indent="0">
              <a:buClr>
                <a:prstClr val="black"/>
              </a:buClr>
              <a:buNone/>
            </a:pPr>
            <a:r>
              <a:rPr lang="en-GB" sz="2800" b="1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- </a:t>
            </a:r>
            <a:r>
              <a:rPr lang="en-GB" sz="2800" b="1" cap="none" dirty="0" err="1">
                <a:solidFill>
                  <a:prstClr val="black"/>
                </a:solidFill>
                <a:latin typeface="Century Gothic" panose="020B0502020202020204" pitchFamily="34" charset="0"/>
              </a:rPr>
              <a:t>zofa</a:t>
            </a:r>
            <a:r>
              <a:rPr lang="en-GB" sz="2800" b="1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: </a:t>
            </a:r>
            <a:r>
              <a:rPr lang="en-GB" sz="2800" b="1" cap="none" dirty="0">
                <a:solidFill>
                  <a:schemeClr val="accent3"/>
                </a:solidFill>
                <a:latin typeface="Century Gothic" panose="020B0502020202020204" pitchFamily="34" charset="0"/>
              </a:rPr>
              <a:t>das Sofa</a:t>
            </a:r>
          </a:p>
          <a:p>
            <a:pPr marL="0" lvl="0" indent="0">
              <a:buClr>
                <a:prstClr val="black"/>
              </a:buClr>
              <a:buNone/>
            </a:pPr>
            <a:r>
              <a:rPr lang="en-GB" sz="2800" cap="none" dirty="0" err="1">
                <a:solidFill>
                  <a:prstClr val="black"/>
                </a:solidFill>
                <a:latin typeface="Century Gothic" panose="020B0502020202020204" pitchFamily="34" charset="0"/>
              </a:rPr>
              <a:t>Prevedimo</a:t>
            </a:r>
            <a:r>
              <a:rPr lang="en-GB" sz="2800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GB" sz="2800" cap="none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stavek</a:t>
            </a:r>
            <a:r>
              <a:rPr lang="en-GB" sz="2800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: </a:t>
            </a:r>
            <a:r>
              <a:rPr lang="en-GB" sz="2800" b="1" cap="none" dirty="0" err="1">
                <a:solidFill>
                  <a:prstClr val="black"/>
                </a:solidFill>
                <a:latin typeface="Century Gothic" panose="020B0502020202020204" pitchFamily="34" charset="0"/>
              </a:rPr>
              <a:t>Otrok</a:t>
            </a:r>
            <a:r>
              <a:rPr lang="en-GB" sz="2800" b="1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cap="none" dirty="0" err="1">
                <a:solidFill>
                  <a:prstClr val="black"/>
                </a:solidFill>
                <a:latin typeface="Century Gothic" panose="020B0502020202020204" pitchFamily="34" charset="0"/>
              </a:rPr>
              <a:t>je</a:t>
            </a:r>
            <a:r>
              <a:rPr lang="en-GB" sz="2800" b="1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cap="none" dirty="0" err="1">
                <a:solidFill>
                  <a:prstClr val="black"/>
                </a:solidFill>
                <a:latin typeface="Century Gothic" panose="020B0502020202020204" pitchFamily="34" charset="0"/>
              </a:rPr>
              <a:t>zraven</a:t>
            </a:r>
            <a:r>
              <a:rPr lang="en-GB" sz="2800" b="1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cap="none" dirty="0" err="1">
                <a:solidFill>
                  <a:prstClr val="black"/>
                </a:solidFill>
                <a:latin typeface="Century Gothic" panose="020B0502020202020204" pitchFamily="34" charset="0"/>
              </a:rPr>
              <a:t>zofe</a:t>
            </a:r>
            <a:r>
              <a:rPr lang="en-GB" sz="2800" b="1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</a:p>
          <a:p>
            <a:pPr marL="0" lvl="0" indent="0" algn="ctr">
              <a:buClr>
                <a:prstClr val="black"/>
              </a:buClr>
              <a:buNone/>
            </a:pPr>
            <a:r>
              <a:rPr lang="en-GB" sz="3200" b="1" cap="none" dirty="0">
                <a:solidFill>
                  <a:schemeClr val="accent3"/>
                </a:solidFill>
                <a:latin typeface="Century Gothic" panose="020B0502020202020204" pitchFamily="34" charset="0"/>
              </a:rPr>
              <a:t>Das Kind </a:t>
            </a:r>
            <a:r>
              <a:rPr lang="en-GB" sz="3200" b="1" cap="none" dirty="0" err="1">
                <a:solidFill>
                  <a:prstClr val="black"/>
                </a:solidFill>
                <a:latin typeface="Century Gothic" panose="020B0502020202020204" pitchFamily="34" charset="0"/>
              </a:rPr>
              <a:t>ist</a:t>
            </a:r>
            <a:r>
              <a:rPr lang="en-GB" sz="3200" b="1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cap="none" dirty="0" err="1">
                <a:solidFill>
                  <a:srgbClr val="A35DD1"/>
                </a:solidFill>
                <a:latin typeface="Century Gothic" panose="020B0502020202020204" pitchFamily="34" charset="0"/>
              </a:rPr>
              <a:t>neben</a:t>
            </a:r>
            <a:r>
              <a:rPr lang="en-GB" sz="3200" b="1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cap="none" dirty="0" err="1">
                <a:solidFill>
                  <a:schemeClr val="accent3"/>
                </a:solidFill>
                <a:latin typeface="Century Gothic" panose="020B0502020202020204" pitchFamily="34" charset="0"/>
              </a:rPr>
              <a:t>dem</a:t>
            </a:r>
            <a:r>
              <a:rPr lang="en-GB" sz="3200" b="1" cap="none" dirty="0">
                <a:solidFill>
                  <a:schemeClr val="accent3"/>
                </a:solidFill>
                <a:latin typeface="Century Gothic" panose="020B0502020202020204" pitchFamily="34" charset="0"/>
              </a:rPr>
              <a:t> Sofa</a:t>
            </a:r>
            <a:r>
              <a:rPr lang="en-GB" sz="3200" b="1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9F1D552-4AAB-6D40-B4B7-6D957DB35F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41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363"/>
    </mc:Choice>
    <mc:Fallback>
      <p:transition spd="slow" advTm="34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{57E47837-BA7F-D642-99E7-80BE18C3F6ED}tf10001073</Template>
  <TotalTime>88</TotalTime>
  <Words>305</Words>
  <Application>Microsoft Macintosh PowerPoint</Application>
  <PresentationFormat>Widescreen</PresentationFormat>
  <Paragraphs>65</Paragraphs>
  <Slides>10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Calibri</vt:lpstr>
      <vt:lpstr>Century Gothic</vt:lpstr>
      <vt:lpstr>Comic Sans MS</vt:lpstr>
      <vt:lpstr>Times New Roman</vt:lpstr>
      <vt:lpstr>Tunga</vt:lpstr>
      <vt:lpstr>Tw Cen MT</vt:lpstr>
      <vt:lpstr>Wingdings</vt:lpstr>
      <vt:lpstr>Droplet</vt:lpstr>
      <vt:lpstr>Členi v dativu</vt:lpstr>
      <vt:lpstr>Spomnimo se na člene v imenovalniku</vt:lpstr>
      <vt:lpstr>PowerPoint Presentation</vt:lpstr>
      <vt:lpstr>TO SO BILI DOLOČNI IN NEDOLOČNI ČLENI V IMENOVALNIKU</vt:lpstr>
      <vt:lpstr>Dativ (Dajalnik)</vt:lpstr>
      <vt:lpstr>PREDLOGI</vt:lpstr>
      <vt:lpstr>Primeri</vt:lpstr>
      <vt:lpstr>PowerPoint Presentation</vt:lpstr>
      <vt:lpstr>PowerPoint Presentation</vt:lpstr>
      <vt:lpstr>Ravno zaradi tega je zelo pomembno da se pri učenju samostalnikov vedno naučiš tudi določni člen.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Členi v dativu</dc:title>
  <dc:creator>Nežka Janc</dc:creator>
  <cp:lastModifiedBy>Nežka Janc</cp:lastModifiedBy>
  <cp:revision>9</cp:revision>
  <dcterms:created xsi:type="dcterms:W3CDTF">2020-03-29T14:42:59Z</dcterms:created>
  <dcterms:modified xsi:type="dcterms:W3CDTF">2020-03-29T16:11:32Z</dcterms:modified>
</cp:coreProperties>
</file>