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sldIdLst>
    <p:sldId id="272" r:id="rId2"/>
    <p:sldId id="256" r:id="rId3"/>
    <p:sldId id="265" r:id="rId4"/>
    <p:sldId id="259" r:id="rId5"/>
    <p:sldId id="266" r:id="rId6"/>
    <p:sldId id="258" r:id="rId7"/>
    <p:sldId id="264" r:id="rId8"/>
    <p:sldId id="273" r:id="rId9"/>
    <p:sldId id="274" r:id="rId10"/>
    <p:sldId id="275" r:id="rId11"/>
    <p:sldId id="261" r:id="rId12"/>
    <p:sldId id="268" r:id="rId13"/>
    <p:sldId id="276" r:id="rId14"/>
    <p:sldId id="267" r:id="rId15"/>
    <p:sldId id="270" r:id="rId16"/>
    <p:sldId id="277" r:id="rId17"/>
    <p:sldId id="269" r:id="rId18"/>
    <p:sldId id="278" r:id="rId19"/>
    <p:sldId id="279" r:id="rId20"/>
    <p:sldId id="262" r:id="rId21"/>
    <p:sldId id="263" r:id="rId22"/>
    <p:sldId id="271" r:id="rId23"/>
  </p:sldIdLst>
  <p:sldSz cx="9144000" cy="6858000" type="screen4x3"/>
  <p:notesSz cx="6858000" cy="9144000"/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CC"/>
    <a:srgbClr val="0000FF"/>
    <a:srgbClr val="C217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A7A44C7-745E-4986-9F85-FB5BC3859B7B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92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92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92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92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92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92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392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92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9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39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1392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1392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8784A8-357D-44FB-BAE0-AE2F3D94516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/>
      <p:bldP spid="13927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92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C93A1-FC93-45BC-9FB6-E472CC13E01D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4012C8-ED35-4127-AE0D-E78E2E668232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D3186E-5E17-4AFE-A0EC-8884C1EE1CA9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0C1E8-5B6F-44AF-8A41-3B3284B1EE41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6150F-84DF-4285-B423-6AB35A536239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9847B5-64B2-4A92-8658-A9ED9B97488E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20019-82CE-417F-B811-85AC4B782844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238CE4-0828-48BF-93AE-41CC4D69EF36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A8EDC7-D241-4F9F-8775-C8628A4AC5BC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7322FA-4B66-494A-9333-175572EAE556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9AD3B52-3DC7-409C-A59D-136DBD77D002}" type="slidenum">
              <a:rPr lang="sl-SI"/>
              <a:pPr/>
              <a:t>‹#›</a:t>
            </a:fld>
            <a:endParaRPr lang="sl-SI"/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82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8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8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8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8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8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138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8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38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38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138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3" grpId="0"/>
      <p:bldP spid="13825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82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storywiz.com/amerev-mm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Xp\My%20Documents\My%20Music\brook.au" TargetMode="External"/><Relationship Id="rId6" Type="http://schemas.openxmlformats.org/officeDocument/2006/relationships/hyperlink" Target="http://en.wikipedia.org/wiki/American_Revolutionary_War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en.wikipedia.org/wiki/Image:George-Washingto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Xp\My%20Documents\My%20Music\Army%20Marching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Xp\My%20Documents\My%20Music\W50010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tive_Americans_in_the_United_State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ware.com/i/photo/new-york-statue-of-liberty-new-york-city-nyc003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ex.com/gf/buildings/liberty/solgallery/kj054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dex.com/gf/buildings/liberty/solgallery/soltablethabs.jp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yahoo.com/p-travelguide-2737516-statue_of_liberty_new_york_city-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nps.gov/archive/stli/prod02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ova slik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463" y="1412776"/>
            <a:ext cx="8039191" cy="4846987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112372" y="692696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POSLEDICE  ZEMLJEPISNIH  ODKRITIJ 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Primeri davčnih bremen in omejevanja gospodarske svobode</a:t>
            </a:r>
            <a:endParaRPr lang="sl-SI" sz="2800" dirty="0"/>
          </a:p>
        </p:txBody>
      </p:sp>
      <p:pic>
        <p:nvPicPr>
          <p:cNvPr id="4" name="Ograda vsebine 3" descr="Nova slika (4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484784"/>
            <a:ext cx="4536504" cy="2775124"/>
          </a:xfrm>
        </p:spPr>
      </p:pic>
      <p:pic>
        <p:nvPicPr>
          <p:cNvPr id="5" name="Slika 4" descr="Nova slika (5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213" y="1484784"/>
            <a:ext cx="4065275" cy="1584176"/>
          </a:xfrm>
          <a:prstGeom prst="rect">
            <a:avLst/>
          </a:prstGeom>
        </p:spPr>
      </p:pic>
      <p:pic>
        <p:nvPicPr>
          <p:cNvPr id="6" name="Slika 5" descr="Nova slika (6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93096"/>
            <a:ext cx="4320335" cy="2227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843213" y="54451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600" b="1">
                <a:solidFill>
                  <a:schemeClr val="hlink"/>
                </a:solidFill>
              </a:rPr>
              <a:t>BOSTONSKA ČAJANKA</a:t>
            </a:r>
            <a:r>
              <a:rPr lang="sl-SI" sz="1600"/>
              <a:t> - </a:t>
            </a:r>
            <a:r>
              <a:rPr lang="sl-SI" b="1">
                <a:solidFill>
                  <a:schemeClr val="hlink"/>
                </a:solidFill>
              </a:rPr>
              <a:t>1773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527175" y="5910263"/>
            <a:ext cx="304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sl-SI"/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95288" y="1700213"/>
            <a:ext cx="83518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Nemiri zaradi davkov so dosegli vrhunec z </a:t>
            </a: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“bostonsko čajanko”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l">
              <a:spcBef>
                <a:spcPct val="50000"/>
              </a:spcBef>
            </a:pPr>
            <a:endParaRPr lang="sl-SI" sz="2000"/>
          </a:p>
        </p:txBody>
      </p:sp>
      <p:pic>
        <p:nvPicPr>
          <p:cNvPr id="149518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971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644900"/>
            <a:ext cx="304800" cy="304800"/>
          </a:xfrm>
          <a:prstGeom prst="rect">
            <a:avLst/>
          </a:prstGeom>
          <a:noFill/>
        </p:spPr>
      </p:pic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395288" y="6021388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Začela se je </a:t>
            </a: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AMERIŠKA VOJNA ZA NEODVISNOST (1775-1783</a:t>
            </a:r>
            <a:r>
              <a:rPr lang="sl-SI" sz="2000" b="1">
                <a:solidFill>
                  <a:schemeClr val="hlink"/>
                </a:solidFill>
              </a:rPr>
              <a:t>)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395288" y="260350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Priseljenci so prišli v Novi svet zaradi verske nestrpnosti v Evropi in zaradi ugodnejših možnosti preživetja.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95288" y="981075"/>
            <a:ext cx="81375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l-SI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Kolonisti so se zaradi vse večjih davkov in pomanjkanja političnih pravic uprli Britancem.</a:t>
            </a:r>
          </a:p>
          <a:p>
            <a:pPr>
              <a:spcBef>
                <a:spcPct val="50000"/>
              </a:spcBef>
            </a:pPr>
            <a:endParaRPr lang="sl-SI" sz="2000" dirty="0"/>
          </a:p>
        </p:txBody>
      </p:sp>
      <p:pic>
        <p:nvPicPr>
          <p:cNvPr id="14952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2205038"/>
            <a:ext cx="46085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1403350" y="5300663"/>
            <a:ext cx="3960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 b="1"/>
              <a:t>http://www.historyplace.com/unitedstates/revolution/revgfx/teaparty.jpg</a:t>
            </a:r>
          </a:p>
        </p:txBody>
      </p:sp>
      <p:pic>
        <p:nvPicPr>
          <p:cNvPr id="149529" name="Picture 25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MSj00749710000[1]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9250" y="4005263"/>
            <a:ext cx="304800" cy="304800"/>
          </a:xfrm>
          <a:ln/>
        </p:spPr>
      </p:pic>
      <p:pic>
        <p:nvPicPr>
          <p:cNvPr id="149534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HEER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3860800"/>
            <a:ext cx="304800" cy="304800"/>
          </a:xfrm>
          <a:prstGeom prst="rect">
            <a:avLst/>
          </a:prstGeom>
          <a:noFill/>
        </p:spPr>
      </p:pic>
      <p:pic>
        <p:nvPicPr>
          <p:cNvPr id="149536" name="Picture 32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wavAudioFile r:embed="rId1" name="MSj00749710000[1]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4437063"/>
            <a:ext cx="304800" cy="304800"/>
          </a:xfrm>
          <a:noFill/>
          <a:ln/>
        </p:spPr>
      </p:pic>
      <p:sp>
        <p:nvSpPr>
          <p:cNvPr id="14" name="PoljeZBesedilom 13"/>
          <p:cNvSpPr txBox="1"/>
          <p:nvPr/>
        </p:nvSpPr>
        <p:spPr>
          <a:xfrm>
            <a:off x="451777" y="5733256"/>
            <a:ext cx="7950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Leta 1774 so predstavniki kolonij sprejeli sklep o prekinitvi trgovine z Anglijo!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858" fill="hold"/>
                                        <p:tgtEl>
                                          <p:spTgt spid="149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858" fill="hold"/>
                                        <p:tgtEl>
                                          <p:spTgt spid="1495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58" fill="hold"/>
                                        <p:tgtEl>
                                          <p:spTgt spid="149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98" fill="hold"/>
                                        <p:tgtEl>
                                          <p:spTgt spid="149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18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29"/>
                </p:tgtEl>
              </p:cMediaNode>
            </p:audio>
            <p:audio>
              <p:cMediaNode vol="19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34"/>
                </p:tgtEl>
              </p:cMediaNode>
            </p:audio>
            <p:audio>
              <p:cMediaNode vol="81000"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36"/>
                </p:tgtEl>
              </p:cMediaNode>
            </p:audio>
          </p:childTnLst>
        </p:cTn>
      </p:par>
    </p:tnLst>
    <p:bldLst>
      <p:bldP spid="149510" grpId="0"/>
      <p:bldP spid="149514" grpId="0"/>
      <p:bldP spid="149523" grpId="0"/>
      <p:bldP spid="149524" grpId="0"/>
      <p:bldP spid="149526" grpId="0"/>
      <p:bldP spid="1495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848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Na kongresu v Philadelphiji </a:t>
            </a:r>
            <a:r>
              <a:rPr lang="sl-SI" sz="2000" b="1">
                <a:solidFill>
                  <a:schemeClr val="hlink"/>
                </a:solidFill>
              </a:rPr>
              <a:t>4.7.1776</a:t>
            </a:r>
            <a:r>
              <a:rPr lang="sl-SI" sz="2000" b="1"/>
              <a:t>, so predstavniki vseh 13-ih britanskih kolonij sprejeli </a:t>
            </a:r>
            <a:r>
              <a:rPr lang="sl-SI" sz="2200" b="1">
                <a:solidFill>
                  <a:schemeClr val="hlink"/>
                </a:solidFill>
              </a:rPr>
              <a:t>DEKLARACIJO O NEODVISNOSTI</a:t>
            </a:r>
            <a:r>
              <a:rPr lang="sl-SI" sz="2000" b="1"/>
              <a:t>.</a:t>
            </a:r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31787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0" y="5157788"/>
            <a:ext cx="3457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/>
              <a:t>http://en.wikipedia.org/wiki/Image:Us_declaration_independence.jpg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0" y="5300663"/>
            <a:ext cx="468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Deklaracija o neodvisnosti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755650" y="5805488"/>
            <a:ext cx="79216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Z deklaracijo so razglasili neodvisnost Združenih držav Amerike in pretrgali vse stike z Veliko Britanijo.</a:t>
            </a:r>
          </a:p>
          <a:p>
            <a:pPr>
              <a:spcBef>
                <a:spcPct val="50000"/>
              </a:spcBef>
            </a:pPr>
            <a:endParaRPr lang="sl-SI" sz="2000" b="1"/>
          </a:p>
        </p:txBody>
      </p:sp>
      <p:pic>
        <p:nvPicPr>
          <p:cNvPr id="1587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392588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3708400" y="4005263"/>
            <a:ext cx="3600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 b="1">
                <a:hlinkClick r:id="rId4"/>
              </a:rPr>
              <a:t>http://www.historywiz.com/amerev-mm.htm</a:t>
            </a:r>
            <a:endParaRPr lang="sl-SI" sz="500" b="1"/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4572000" y="42211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Podpisniki deklaracije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6" grpId="0"/>
      <p:bldP spid="158727" grpId="0"/>
      <p:bldP spid="158728" grpId="0"/>
      <p:bldP spid="158730" grpId="0"/>
      <p:bldP spid="1587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Prvi člen Deklaracije o neodvisnosti</a:t>
            </a:r>
            <a:endParaRPr lang="sl-SI" sz="2800" dirty="0"/>
          </a:p>
        </p:txBody>
      </p:sp>
      <p:pic>
        <p:nvPicPr>
          <p:cNvPr id="4" name="Ograda vsebine 3" descr="deklaracija-1-člen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3816424" cy="5294460"/>
          </a:xfrm>
        </p:spPr>
      </p:pic>
      <p:pic>
        <p:nvPicPr>
          <p:cNvPr id="5" name="Slika 4" descr="Nova slika (14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134" y="1268760"/>
            <a:ext cx="312081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V boju za neodvisnost je ameriško vojsko vodil general </a:t>
            </a:r>
            <a:r>
              <a:rPr lang="sl-SI" sz="2000" b="1">
                <a:solidFill>
                  <a:schemeClr val="hlink"/>
                </a:solidFill>
              </a:rPr>
              <a:t>George Washington</a:t>
            </a:r>
            <a:r>
              <a:rPr lang="sl-SI" sz="2000" b="1"/>
              <a:t>, ki je kasneje postal prvi predsednik ZDA.</a:t>
            </a: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2562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-396875" y="5157788"/>
            <a:ext cx="2881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>
                <a:hlinkClick r:id="rId4"/>
              </a:rPr>
              <a:t>http://en.wikipedia.org/wiki/Image:George-Washington.jpg</a:t>
            </a:r>
            <a:endParaRPr lang="sl-SI" sz="500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323850" y="5300663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George Washington</a:t>
            </a:r>
          </a:p>
        </p:txBody>
      </p:sp>
      <p:pic>
        <p:nvPicPr>
          <p:cNvPr id="1577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773238"/>
            <a:ext cx="58674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2339975" y="5157788"/>
            <a:ext cx="32400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 b="1">
                <a:hlinkClick r:id="rId6"/>
              </a:rPr>
              <a:t>http://en.wikipedia.org/wiki/American_Revolutionary_War</a:t>
            </a:r>
            <a:endParaRPr lang="sl-SI" sz="500" b="1"/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203575" y="5300663"/>
            <a:ext cx="594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George Washington z 2400 možmi prečka reko Delaware </a:t>
            </a:r>
          </a:p>
        </p:txBody>
      </p:sp>
      <p:pic>
        <p:nvPicPr>
          <p:cNvPr id="157721" name="brook.au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56610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563" fill="hold"/>
                                        <p:tgtEl>
                                          <p:spTgt spid="1577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21"/>
                </p:tgtEl>
              </p:cMediaNode>
            </p:audio>
          </p:childTnLst>
        </p:cTn>
      </p:par>
    </p:tnLst>
    <p:bldLst>
      <p:bldP spid="157700" grpId="0"/>
      <p:bldP spid="157704" grpId="0"/>
      <p:bldP spid="157705" grpId="0"/>
      <p:bldP spid="157712" grpId="0"/>
      <p:bldP spid="1577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79388" y="0"/>
            <a:ext cx="81359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Številčno šibka ameriška vojska je na začetku doživela precej porazov. </a:t>
            </a:r>
          </a:p>
          <a:p>
            <a:pPr>
              <a:spcBef>
                <a:spcPct val="50000"/>
              </a:spcBef>
            </a:pPr>
            <a:endParaRPr lang="sl-SI" sz="2000"/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765175"/>
            <a:ext cx="56165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0" y="3213100"/>
            <a:ext cx="24495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 b="1"/>
              <a:t>http://britishbattles.com/battle-yorktown.htm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0" y="3284538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Francoske čete gredo v boj proti Britancem v bitki za Yorktown</a:t>
            </a:r>
          </a:p>
        </p:txBody>
      </p:sp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789363"/>
            <a:ext cx="3095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843213" y="6237288"/>
            <a:ext cx="24495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 b="1"/>
              <a:t>http://britishbattles.com/battle-yorktown.htm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132138" y="63087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Britanska vdaja pri Yorktownu</a:t>
            </a:r>
          </a:p>
        </p:txBody>
      </p:sp>
      <p:pic>
        <p:nvPicPr>
          <p:cNvPr id="162831" name="Army March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708275"/>
            <a:ext cx="304800" cy="304800"/>
          </a:xfrm>
          <a:prstGeom prst="rect">
            <a:avLst/>
          </a:prstGeom>
          <a:noFill/>
        </p:spPr>
      </p:pic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179388" y="333375"/>
            <a:ext cx="8640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Vojna sreča pa se je obrnila, ko je </a:t>
            </a:r>
            <a:r>
              <a:rPr lang="sl-SI" sz="2000" b="1">
                <a:solidFill>
                  <a:schemeClr val="hlink"/>
                </a:solidFill>
              </a:rPr>
              <a:t>Francija</a:t>
            </a:r>
            <a:r>
              <a:rPr lang="sl-SI" sz="2000">
                <a:solidFill>
                  <a:schemeClr val="hlink"/>
                </a:solidFill>
              </a:rPr>
              <a:t> </a:t>
            </a:r>
            <a:r>
              <a:rPr lang="sl-SI" sz="2000" b="1">
                <a:solidFill>
                  <a:schemeClr val="hlink"/>
                </a:solidFill>
              </a:rPr>
              <a:t>napovedala</a:t>
            </a:r>
            <a:r>
              <a:rPr lang="sl-SI" sz="2000">
                <a:solidFill>
                  <a:schemeClr val="hlink"/>
                </a:solidFill>
              </a:rPr>
              <a:t> </a:t>
            </a:r>
            <a:r>
              <a:rPr lang="sl-SI" sz="2000" b="1">
                <a:solidFill>
                  <a:schemeClr val="hlink"/>
                </a:solidFill>
              </a:rPr>
              <a:t>vojno</a:t>
            </a:r>
            <a:r>
              <a:rPr lang="sl-SI" sz="2000">
                <a:solidFill>
                  <a:schemeClr val="hlink"/>
                </a:solidFill>
              </a:rPr>
              <a:t> </a:t>
            </a:r>
            <a:r>
              <a:rPr lang="sl-SI" sz="2000" b="1">
                <a:solidFill>
                  <a:schemeClr val="hlink"/>
                </a:solidFill>
              </a:rPr>
              <a:t>Veliki Britaniji</a:t>
            </a:r>
            <a:r>
              <a:rPr lang="sl-SI" sz="2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757" fill="hold"/>
                                        <p:tgtEl>
                                          <p:spTgt spid="162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31"/>
                </p:tgtEl>
              </p:cMediaNode>
            </p:audio>
          </p:childTnLst>
        </p:cTn>
      </p:par>
    </p:tnLst>
    <p:bldLst>
      <p:bldP spid="162820" grpId="0"/>
      <p:bldP spid="162822" grpId="0"/>
      <p:bldP spid="162823" grpId="0"/>
      <p:bldP spid="162825" grpId="0"/>
      <p:bldP spid="162826" grpId="0"/>
      <p:bldP spid="1628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>
                <a:solidFill>
                  <a:srgbClr val="FF0000"/>
                </a:solidFill>
              </a:rPr>
              <a:t>S podpisom pariškega sporazuma je leta 1783 Anglija priznala neodvisnost ZDA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4" name="Ograda vsebine 3" descr="Nova slika (7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3983" y="1600200"/>
            <a:ext cx="275603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477678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2808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/>
              <a:t>http://en.wikipedia.org/wiki/Philadelphia_Convention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795963" y="4365625"/>
            <a:ext cx="23034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/>
              <a:t>http://en.wikipedia.org/wiki/United_States_Constitution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6011863" y="46529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Prva stran ustave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684213" y="4724400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Podpisovanje ustave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755650" y="404813"/>
            <a:ext cx="792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250825" y="5734050"/>
            <a:ext cx="8459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“Vsem” prebivalcem so bile </a:t>
            </a:r>
            <a:r>
              <a:rPr lang="sl-SI" sz="2000" b="1">
                <a:solidFill>
                  <a:schemeClr val="hlink"/>
                </a:solidFill>
              </a:rPr>
              <a:t>zagotovljene temeljne človeške in državljanske pravice ter svoboščine</a:t>
            </a:r>
            <a:r>
              <a:rPr lang="sl-SI" sz="2000" b="1"/>
              <a:t>.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11188" y="476250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Z ustavo iz leta 1787 so se Združene države Amerike preoblikovale v </a:t>
            </a:r>
            <a:r>
              <a:rPr lang="sl-SI" sz="2000" b="1">
                <a:solidFill>
                  <a:schemeClr val="hlink"/>
                </a:solidFill>
              </a:rPr>
              <a:t>federativno urejeno republiko</a:t>
            </a:r>
            <a:r>
              <a:rPr lang="sl-SI" sz="2000" b="1"/>
              <a:t>.</a:t>
            </a:r>
            <a:endParaRPr lang="sl-SI" sz="2000" b="1">
              <a:solidFill>
                <a:schemeClr val="hlink"/>
              </a:solidFill>
            </a:endParaRPr>
          </a:p>
        </p:txBody>
      </p:sp>
      <p:pic>
        <p:nvPicPr>
          <p:cNvPr id="161806" name="Picture 14" descr="Neimenovan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412875"/>
            <a:ext cx="2420938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800" grpId="0"/>
      <p:bldP spid="161801" grpId="0"/>
      <p:bldP spid="161802" grpId="0"/>
      <p:bldP spid="161804" grpId="0"/>
      <p:bldP spid="1618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Ureditev ZDA</a:t>
            </a:r>
            <a:endParaRPr lang="sl-SI" dirty="0"/>
          </a:p>
        </p:txBody>
      </p:sp>
      <p:pic>
        <p:nvPicPr>
          <p:cNvPr id="4" name="Ograda vsebine 3" descr="Nova slika (8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640" y="1600200"/>
            <a:ext cx="8032719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Nekateri pomembnejši ameriški predsedniki</a:t>
            </a:r>
            <a:endParaRPr lang="sl-SI" sz="2800" dirty="0"/>
          </a:p>
        </p:txBody>
      </p:sp>
      <p:pic>
        <p:nvPicPr>
          <p:cNvPr id="4" name="Ograda vsebine 3" descr="Nova slika (9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5112568" cy="3535286"/>
          </a:xfrm>
        </p:spPr>
      </p:pic>
      <p:pic>
        <p:nvPicPr>
          <p:cNvPr id="5" name="Slika 4" descr="Nova slika (10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7524"/>
            <a:ext cx="3419048" cy="379047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089782" y="5013176"/>
            <a:ext cx="428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George Washington, prvi ameriški predsednik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84168" y="3284984"/>
            <a:ext cx="1124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rgbClr val="FF0000"/>
                </a:solidFill>
              </a:rPr>
              <a:t>Wasington</a:t>
            </a: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Jefferson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Roosevelt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Lincoln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775575" cy="1884362"/>
          </a:xfrm>
        </p:spPr>
        <p:txBody>
          <a:bodyPr/>
          <a:lstStyle/>
          <a:p>
            <a:r>
              <a:rPr lang="sl-SI" sz="5400">
                <a:solidFill>
                  <a:srgbClr val="0000FF"/>
                </a:solidFill>
              </a:rPr>
              <a:t>NASTANEK</a:t>
            </a:r>
            <a:r>
              <a:rPr lang="sl-SI" sz="5400"/>
              <a:t> ZDRUŽENIH DRŽAV </a:t>
            </a:r>
            <a:r>
              <a:rPr lang="sl-SI" sz="5400">
                <a:solidFill>
                  <a:srgbClr val="C2170A"/>
                </a:solidFill>
              </a:rPr>
              <a:t>AMERIKE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363"/>
            <a:ext cx="2809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W500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021388"/>
            <a:ext cx="304800" cy="30480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455664" y="5589240"/>
            <a:ext cx="790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FFFF00"/>
                </a:solidFill>
              </a:rPr>
              <a:t>Kako so razsvetljenske ideje vplivale na nastanek ZDA – AMERIŠKA REVOLUCIJA</a:t>
            </a:r>
            <a:endParaRPr 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39750" y="549275"/>
            <a:ext cx="727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Američani so državo uredili po razsvetljenskih načelih. 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900113" y="386080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600" b="1">
                <a:solidFill>
                  <a:schemeClr val="hlink"/>
                </a:solidFill>
              </a:rPr>
              <a:t>Resničnost pa je bila daleč od tega.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539750" y="1341438"/>
            <a:ext cx="81375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Združene države Amerike postanejo zgled za svobodno in pravično urejeno državo.</a:t>
            </a:r>
          </a:p>
          <a:p>
            <a:pPr>
              <a:spcBef>
                <a:spcPct val="50000"/>
              </a:spcBef>
            </a:pPr>
            <a:endParaRPr 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  <p:bldP spid="150534" grpId="0"/>
      <p:bldP spid="1505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832475" y="573405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Plakat o prodaji sužnjev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795963" y="5589588"/>
            <a:ext cx="2376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500"/>
              <a:t>Jonathan Earle: </a:t>
            </a:r>
            <a:r>
              <a:rPr lang="sl-SI" sz="500" i="1"/>
              <a:t>The Routledge Atlas of African American History</a:t>
            </a:r>
            <a:r>
              <a:rPr lang="sl-SI" sz="500"/>
              <a:t>, Routledge, New York and London 2000, str. 22.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395288" y="4437063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Američani so Indijancem jemali zemljo in jih zapirali v </a:t>
            </a: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rezervate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5148263" y="1341438"/>
            <a:ext cx="35988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Črnce pa so imeli za </a:t>
            </a: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»govoreče orodje«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</a:pPr>
            <a:endParaRPr lang="sl-SI" sz="2000" b="1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95288" y="26035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Po vojni pride do hitre </a:t>
            </a:r>
            <a:r>
              <a:rPr lang="sl-SI" sz="2000" b="1">
                <a:solidFill>
                  <a:schemeClr val="hlink"/>
                </a:solidFill>
              </a:rPr>
              <a:t>kolonizacije</a:t>
            </a:r>
            <a:r>
              <a:rPr lang="sl-SI" sz="2000" b="1"/>
              <a:t> novih predelov, ki s seboj prinese </a:t>
            </a:r>
            <a:r>
              <a:rPr lang="sl-SI" sz="2000" b="1">
                <a:solidFill>
                  <a:schemeClr val="hlink"/>
                </a:solidFill>
              </a:rPr>
              <a:t>katastrofalne posledice</a:t>
            </a:r>
            <a:r>
              <a:rPr lang="sl-SI" sz="2000" b="1"/>
              <a:t>.</a:t>
            </a:r>
          </a:p>
        </p:txBody>
      </p:sp>
      <p:pic>
        <p:nvPicPr>
          <p:cNvPr id="15156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42116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0" y="3860800"/>
            <a:ext cx="3744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 b="1">
                <a:hlinkClick r:id="rId3"/>
              </a:rPr>
              <a:t>http://en.wikipedia.org/wiki/Native_Americans_in_the_United_States#Removal_and_reservations</a:t>
            </a:r>
            <a:endParaRPr lang="sl-SI" sz="500" b="1"/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539750" y="4005263"/>
            <a:ext cx="345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Indijanska vas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539750" y="5300663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/>
              <a:t>V naslednjih desetletjih so </a:t>
            </a:r>
            <a:r>
              <a:rPr lang="sl-SI" sz="2000" b="1">
                <a:solidFill>
                  <a:schemeClr val="hlink"/>
                </a:solidFill>
              </a:rPr>
              <a:t>uničili indijansko kulturo</a:t>
            </a:r>
            <a:r>
              <a:rPr lang="sl-SI" sz="2000" b="1"/>
              <a:t>.</a:t>
            </a:r>
          </a:p>
        </p:txBody>
      </p:sp>
      <p:pic>
        <p:nvPicPr>
          <p:cNvPr id="15156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133600"/>
            <a:ext cx="227488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559" grpId="0"/>
      <p:bldP spid="151561" grpId="0"/>
      <p:bldP spid="151562" grpId="0"/>
      <p:bldP spid="151563" grpId="0"/>
      <p:bldP spid="151565" grpId="0"/>
      <p:bldP spid="151566" grpId="0"/>
      <p:bldP spid="1515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Nova slika (15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1576"/>
            <a:ext cx="5040560" cy="614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Med najznačilnejše ameriške simbole spada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836613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2987675" y="5589588"/>
            <a:ext cx="3168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500">
                <a:solidFill>
                  <a:schemeClr val="accent1"/>
                </a:solidFill>
                <a:hlinkClick r:id="rId3"/>
              </a:rPr>
              <a:t>http://www.planetware.com/i/photo/new-york-statue-of-liberty-new-york-city-nyc003.jpg</a:t>
            </a:r>
            <a:r>
              <a:rPr lang="sl-SI" sz="5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132138" y="5805488"/>
            <a:ext cx="2881312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l-SI" sz="28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KIP SVOBODE</a:t>
            </a:r>
          </a:p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835150" y="6165850"/>
            <a:ext cx="568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rgbClr val="00FFCC"/>
                </a:solidFill>
              </a:rPr>
              <a:t>“Svoboda, ki razsvetljuje svet.”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6" grpId="0"/>
      <p:bldP spid="153607" grpId="0"/>
      <p:bldP spid="1536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29600" cy="561975"/>
          </a:xfrm>
        </p:spPr>
        <p:txBody>
          <a:bodyPr/>
          <a:lstStyle/>
          <a:p>
            <a:r>
              <a:rPr lang="sl-SI" sz="2400">
                <a:solidFill>
                  <a:schemeClr val="hlink"/>
                </a:solidFill>
              </a:rPr>
              <a:t>KIP SVOBODE JE POLN SIMBOLIKE</a:t>
            </a:r>
          </a:p>
        </p:txBody>
      </p:sp>
      <p:pic>
        <p:nvPicPr>
          <p:cNvPr id="14644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052513"/>
            <a:ext cx="2085975" cy="4524375"/>
          </a:xfrm>
          <a:prstGeom prst="rect">
            <a:avLst/>
          </a:prstGeom>
          <a:noFill/>
        </p:spPr>
      </p:pic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6300788" y="1125538"/>
            <a:ext cx="28432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Njena</a:t>
            </a:r>
            <a:r>
              <a:rPr 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krona,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 narejena iz sedmih konic, se razteza do sedmih kontinentov in do sedmih morij.</a:t>
            </a:r>
          </a:p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2484438" y="5876925"/>
            <a:ext cx="46799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KIP SVOBODE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v celoti predstavlja svobodo, resnico, pravico in prijateljstvo.</a:t>
            </a:r>
          </a:p>
          <a:p>
            <a:pPr algn="l">
              <a:spcBef>
                <a:spcPct val="50000"/>
              </a:spcBef>
            </a:pPr>
            <a:endParaRPr lang="sl-SI" sz="2000" b="1"/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6443663" y="2349500"/>
            <a:ext cx="2700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plošči 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v njenih rokah je zapisano: </a:t>
            </a:r>
            <a:r>
              <a:rPr 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julij 1776</a:t>
            </a:r>
            <a:r>
              <a:rPr lang="sl-SI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 – razglasitev neodvisnosti ZDA.</a:t>
            </a: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0" y="2924175"/>
            <a:ext cx="31670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Toga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, obleka, ki jo nosi, je simbol demokracije.</a:t>
            </a:r>
          </a:p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0" y="981075"/>
            <a:ext cx="33845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Baklo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sl-SI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</a:rPr>
              <a:t>znamenje svobode, ponosno dviga, da jo lahko vidi ves svet. Predstavlja luč, ki razsvetljuje svet.</a:t>
            </a:r>
          </a:p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146455" name="Line 23"/>
          <p:cNvSpPr>
            <a:spLocks noChangeShapeType="1"/>
          </p:cNvSpPr>
          <p:nvPr/>
        </p:nvSpPr>
        <p:spPr bwMode="auto">
          <a:xfrm flipH="1">
            <a:off x="5292725" y="1412875"/>
            <a:ext cx="10080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 flipH="1">
            <a:off x="5795963" y="2636838"/>
            <a:ext cx="5762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3779838" y="5589588"/>
            <a:ext cx="2665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500">
                <a:hlinkClick r:id="rId3"/>
              </a:rPr>
              <a:t>http://www.endex.com/gf/buildings/liberty/solgallery/kj054.jpg</a:t>
            </a:r>
            <a:endParaRPr lang="sl-SI" sz="500"/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>
            <a:off x="2771775" y="1196975"/>
            <a:ext cx="14398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pic>
        <p:nvPicPr>
          <p:cNvPr id="146459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573463"/>
            <a:ext cx="14255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6877050" y="5589588"/>
            <a:ext cx="136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500">
                <a:hlinkClick r:id="rId5"/>
              </a:rPr>
              <a:t>http://www.endex.com/gf/buildings/liberty/solgallery/soltablethabs.jpg</a:t>
            </a:r>
            <a:endParaRPr lang="sl-SI" sz="500"/>
          </a:p>
        </p:txBody>
      </p:sp>
      <p:sp>
        <p:nvSpPr>
          <p:cNvPr id="146461" name="Line 29"/>
          <p:cNvSpPr>
            <a:spLocks noChangeShapeType="1"/>
          </p:cNvSpPr>
          <p:nvPr/>
        </p:nvSpPr>
        <p:spPr bwMode="auto">
          <a:xfrm>
            <a:off x="5795963" y="3429000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46462" name="Line 30"/>
          <p:cNvSpPr>
            <a:spLocks noChangeShapeType="1"/>
          </p:cNvSpPr>
          <p:nvPr/>
        </p:nvSpPr>
        <p:spPr bwMode="auto">
          <a:xfrm>
            <a:off x="2339975" y="3357563"/>
            <a:ext cx="20161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46463" name="Text Box 31"/>
          <p:cNvSpPr txBox="1">
            <a:spLocks noChangeArrowheads="1"/>
          </p:cNvSpPr>
          <p:nvPr/>
        </p:nvSpPr>
        <p:spPr bwMode="auto">
          <a:xfrm>
            <a:off x="0" y="422116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/>
              <a:t>Pod  njenimi nogami so </a:t>
            </a:r>
            <a:r>
              <a:rPr lang="sl-SI" b="1">
                <a:solidFill>
                  <a:schemeClr val="hlink"/>
                </a:solidFill>
              </a:rPr>
              <a:t>zlomljene verige</a:t>
            </a:r>
            <a:r>
              <a:rPr lang="sl-SI"/>
              <a:t> suženjstva.</a:t>
            </a:r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>
            <a:off x="2627313" y="4652963"/>
            <a:ext cx="16573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1"/>
      <p:bldP spid="146449" grpId="0"/>
      <p:bldP spid="146450" grpId="0"/>
      <p:bldP spid="146451" grpId="0"/>
      <p:bldP spid="146452" grpId="0"/>
      <p:bldP spid="146453" grpId="0"/>
      <p:bldP spid="146455" grpId="0" animBg="1"/>
      <p:bldP spid="146456" grpId="0" animBg="1"/>
      <p:bldP spid="146457" grpId="0"/>
      <p:bldP spid="146458" grpId="0" animBg="1"/>
      <p:bldP spid="146461" grpId="0" animBg="1"/>
      <p:bldP spid="146462" grpId="0" animBg="1"/>
      <p:bldP spid="146463" grpId="0"/>
      <p:bldP spid="1464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2819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-541338" y="4724400"/>
            <a:ext cx="42481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>
                <a:hlinkClick r:id="rId3"/>
              </a:rPr>
              <a:t>http://travel.yahoo.com/p-travelguide-2737516-statue_of_liberty_new_york_city-i</a:t>
            </a:r>
            <a:endParaRPr lang="sl-SI" sz="500"/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765175"/>
            <a:ext cx="5364163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203575" y="4797425"/>
            <a:ext cx="3167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/>
              <a:t>http://travel.yahoo.com/p-travelguide-2737516-statue_of_liberty_new_york_city-i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924300" y="4941888"/>
            <a:ext cx="446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/>
              <a:t>Stoji na </a:t>
            </a:r>
            <a:r>
              <a:rPr lang="sl-SI" b="1">
                <a:solidFill>
                  <a:schemeClr val="hlink"/>
                </a:solidFill>
              </a:rPr>
              <a:t>»Liberty Island«</a:t>
            </a:r>
            <a:r>
              <a:rPr lang="sl-SI" b="1"/>
              <a:t> (svobodni otok) v newyorškem pristanišču.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179388" y="4941888"/>
            <a:ext cx="3059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/>
              <a:t>Kip je bil položen na granitni </a:t>
            </a:r>
            <a:r>
              <a:rPr lang="sl-SI" b="1">
                <a:solidFill>
                  <a:schemeClr val="hlink"/>
                </a:solidFill>
              </a:rPr>
              <a:t>podstavek</a:t>
            </a:r>
            <a:r>
              <a:rPr lang="sl-SI" b="1"/>
              <a:t> v obliki zvezde, ki so ga izdelali v Ameriki.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155655" grpId="0"/>
      <p:bldP spid="1556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000" b="1"/>
              <a:t>	Zgodba Kipa svobode, se tako, kot se zgodbe milijonov novih Američanov, ki so pripluli v Ameriko, začenja na drugi strani morja. </a:t>
            </a: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29432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95288" y="530066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Kip svobode v Parizu.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30213" y="5876925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Kip svobode je bil </a:t>
            </a: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darilo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francoskega naroda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Američanom so ga podarili ob stoletnici</a:t>
            </a:r>
            <a:r>
              <a:rPr lang="sl-SI" sz="2000"/>
              <a:t> 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neodvisnosti in prijateljskih odnosov.</a:t>
            </a:r>
            <a:r>
              <a:rPr lang="sl-SI" sz="2000"/>
              <a:t> 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323850" y="5157788"/>
            <a:ext cx="3168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500">
                <a:solidFill>
                  <a:schemeClr val="accent1"/>
                </a:solidFill>
              </a:rPr>
              <a:t>http://www.greatbuildings.com/cgi-bin/gbp.cgi/Statue_of_Liberty.html/138021/MCG/LF49.gbp</a:t>
            </a:r>
          </a:p>
        </p:txBody>
      </p:sp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700213"/>
            <a:ext cx="1428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3924300" y="4076700"/>
            <a:ext cx="16573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>
                <a:hlinkClick r:id="rId4"/>
              </a:rPr>
              <a:t>http://www.nps.gov/archive/stli/prod02.htm</a:t>
            </a:r>
            <a:endParaRPr lang="sl-SI" sz="500"/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779838" y="42211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Frederic Bartholdi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916238" y="1268413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/>
              <a:t>Izdelal ga je 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6011863" y="1989138"/>
            <a:ext cx="2916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/>
              <a:t>Podporni sistem pa je zasnoval</a:t>
            </a:r>
          </a:p>
        </p:txBody>
      </p:sp>
      <p:pic>
        <p:nvPicPr>
          <p:cNvPr id="14440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708275"/>
            <a:ext cx="18303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372225" y="5013325"/>
            <a:ext cx="2016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500"/>
              <a:t>http://en.wikipedia.org/wiki/Gustave_Eiffel</a:t>
            </a: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6516688" y="51577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b="1">
                <a:solidFill>
                  <a:schemeClr val="hlink"/>
                </a:solidFill>
              </a:rPr>
              <a:t>Gustave Eiffel</a:t>
            </a: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179388" y="76517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Prihaja namreč </a:t>
            </a:r>
            <a:r>
              <a:rPr lang="sl-SI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 Francije</a:t>
            </a:r>
            <a:r>
              <a:rPr lang="sl-SI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  <p:bldP spid="144393" grpId="0"/>
      <p:bldP spid="144394" grpId="0"/>
      <p:bldP spid="144395" grpId="0"/>
      <p:bldP spid="144397" grpId="0"/>
      <p:bldP spid="144398" grpId="0"/>
      <p:bldP spid="144400" grpId="0"/>
      <p:bldP spid="144402" grpId="0"/>
      <p:bldP spid="144404" grpId="0"/>
      <p:bldP spid="144405" grpId="0"/>
      <p:bldP spid="1444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>
                <a:solidFill>
                  <a:schemeClr val="hlink"/>
                </a:solidFill>
              </a:rPr>
              <a:t>EVROPSKE KOLONIJE V SEVERNI AMERIKI SREDI 18. STOLETJA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516563"/>
            <a:ext cx="8229600" cy="10366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l-SI" sz="2000" b="1"/>
              <a:t>V Severni Ameriki so imele kolonije Španija, Francija in Velika Britanija.</a:t>
            </a:r>
            <a:r>
              <a:rPr lang="sl-SI" sz="2400"/>
              <a:t> </a:t>
            </a:r>
            <a:endParaRPr lang="sl-SI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12875"/>
            <a:ext cx="5029200" cy="3557588"/>
          </a:xfrm>
          <a:prstGeom prst="rect">
            <a:avLst/>
          </a:prstGeom>
          <a:noFill/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2051050" y="4941888"/>
            <a:ext cx="5041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500"/>
              <a:t>Janez Cvirn … </a:t>
            </a:r>
            <a:r>
              <a:rPr lang="sl-SI" sz="500" i="1"/>
              <a:t>Novi vek</a:t>
            </a:r>
            <a:r>
              <a:rPr lang="sl-SI" sz="500"/>
              <a:t> – Zgodovina za 7. razred osemletke OŠ, DZS, Ljubljana 2000, str. 68.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  <p:bldP spid="15258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Razvoj Britanskih kolonij ob Atlantiku</a:t>
            </a:r>
            <a:endParaRPr lang="sl-SI" dirty="0"/>
          </a:p>
        </p:txBody>
      </p:sp>
      <p:pic>
        <p:nvPicPr>
          <p:cNvPr id="4" name="Ograda vsebine 3" descr="Nova slika (1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2916731" cy="4525963"/>
          </a:xfrm>
        </p:spPr>
      </p:pic>
      <p:pic>
        <p:nvPicPr>
          <p:cNvPr id="5" name="Slika 4" descr="Nova slika (2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628800"/>
            <a:ext cx="4857533" cy="2121945"/>
          </a:xfrm>
          <a:prstGeom prst="rect">
            <a:avLst/>
          </a:prstGeom>
        </p:spPr>
      </p:pic>
      <p:pic>
        <p:nvPicPr>
          <p:cNvPr id="6" name="Slika 5" descr="Nova slika (3)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867594"/>
            <a:ext cx="4824536" cy="2192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/>
          <a:lstStyle/>
          <a:p>
            <a:r>
              <a:rPr lang="sl-SI" sz="2800" dirty="0" smtClean="0"/>
              <a:t>Razvoj kolonij in zaostritev razmer z matico (Veliko Britanijo)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r>
              <a:rPr lang="sl-SI" dirty="0" smtClean="0"/>
              <a:t>S povečanjem števila ljudi so se povečevale potrebe po hrani, obleki in drugih dobrinah, kar je sprožilo razvoj industrije in gospodarski </a:t>
            </a:r>
            <a:r>
              <a:rPr lang="sl-SI" dirty="0" err="1" smtClean="0"/>
              <a:t>napre</a:t>
            </a:r>
            <a:r>
              <a:rPr lang="sl-SI" dirty="0" smtClean="0"/>
              <a:t> </a:t>
            </a:r>
            <a:r>
              <a:rPr lang="sl-SI" dirty="0" err="1" smtClean="0"/>
              <a:t>dek</a:t>
            </a:r>
            <a:r>
              <a:rPr lang="sl-SI" dirty="0" smtClean="0"/>
              <a:t> kolonij. Razvila se je nova družba,  popolnoma drugačna od tiste v evropskih državah. Ni bilo pomembno kaj si prej počel v Evropi ter katerega stanu in vere si bil.</a:t>
            </a:r>
          </a:p>
          <a:p>
            <a:r>
              <a:rPr lang="sl-SI" sz="2400" dirty="0" smtClean="0"/>
              <a:t>Angleži kratijo kolonijam </a:t>
            </a:r>
            <a:r>
              <a:rPr lang="sl-SI" dirty="0" smtClean="0">
                <a:solidFill>
                  <a:srgbClr val="FF0000"/>
                </a:solidFill>
              </a:rPr>
              <a:t>politične pravice </a:t>
            </a:r>
            <a:r>
              <a:rPr lang="sl-SI" sz="2400" dirty="0" smtClean="0"/>
              <a:t>in gospodarsko svobodo in sicer na ta način, da uvajajo </a:t>
            </a:r>
            <a:r>
              <a:rPr lang="sl-SI" sz="2800" dirty="0" smtClean="0">
                <a:solidFill>
                  <a:srgbClr val="FF0000"/>
                </a:solidFill>
              </a:rPr>
              <a:t>nove davke in carine </a:t>
            </a:r>
            <a:r>
              <a:rPr lang="sl-SI" sz="2400" dirty="0" smtClean="0"/>
              <a:t>na uvoženo blago ter si lastijo </a:t>
            </a:r>
            <a:r>
              <a:rPr lang="sl-SI" sz="2800" dirty="0" smtClean="0">
                <a:solidFill>
                  <a:srgbClr val="FF0000"/>
                </a:solidFill>
              </a:rPr>
              <a:t>monopol</a:t>
            </a:r>
            <a:r>
              <a:rPr lang="sl-SI" sz="2400" dirty="0" smtClean="0"/>
              <a:t> nad trgovino s kolonijami.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1935</TotalTime>
  <Words>753</Words>
  <Application>Microsoft Office PowerPoint</Application>
  <PresentationFormat>Diaprojekcija na zaslonu (4:3)</PresentationFormat>
  <Paragraphs>89</Paragraphs>
  <Slides>22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Tok</vt:lpstr>
      <vt:lpstr>Diapozitiv 1</vt:lpstr>
      <vt:lpstr>NASTANEK ZDRUŽENIH DRŽAV AMERIKE</vt:lpstr>
      <vt:lpstr>Diapozitiv 3</vt:lpstr>
      <vt:lpstr>KIP SVOBODE JE POLN SIMBOLIKE</vt:lpstr>
      <vt:lpstr>Diapozitiv 5</vt:lpstr>
      <vt:lpstr>Diapozitiv 6</vt:lpstr>
      <vt:lpstr>EVROPSKE KOLONIJE V SEVERNI AMERIKI SREDI 18. STOLETJA</vt:lpstr>
      <vt:lpstr>Razvoj Britanskih kolonij ob Atlantiku</vt:lpstr>
      <vt:lpstr>Razvoj kolonij in zaostritev razmer z matico (Veliko Britanijo)</vt:lpstr>
      <vt:lpstr>Primeri davčnih bremen in omejevanja gospodarske svobode</vt:lpstr>
      <vt:lpstr>Diapozitiv 11</vt:lpstr>
      <vt:lpstr>Diapozitiv 12</vt:lpstr>
      <vt:lpstr>Prvi člen Deklaracije o neodvisnosti</vt:lpstr>
      <vt:lpstr>Diapozitiv 14</vt:lpstr>
      <vt:lpstr>Diapozitiv 15</vt:lpstr>
      <vt:lpstr>S podpisom pariškega sporazuma je leta 1783 Anglija priznala neodvisnost ZDA</vt:lpstr>
      <vt:lpstr>Diapozitiv 17</vt:lpstr>
      <vt:lpstr>Ureditev ZDA</vt:lpstr>
      <vt:lpstr>Nekateri pomembnejši ameriški predsedniki</vt:lpstr>
      <vt:lpstr>Diapozitiv 20</vt:lpstr>
      <vt:lpstr>Diapozitiv 21</vt:lpstr>
      <vt:lpstr>Diapozitiv 22</vt:lpstr>
    </vt:vector>
  </TitlesOfParts>
  <Company>yyy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NASTANEK ZDRUŽENIH DRŽAV AMERIKE</dc:title>
  <dc:creator>xxx</dc:creator>
  <cp:lastModifiedBy>Uporabnik</cp:lastModifiedBy>
  <cp:revision>82</cp:revision>
  <dcterms:created xsi:type="dcterms:W3CDTF">2007-04-03T15:54:52Z</dcterms:created>
  <dcterms:modified xsi:type="dcterms:W3CDTF">2012-12-16T10:43:04Z</dcterms:modified>
</cp:coreProperties>
</file>