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6" r:id="rId2"/>
    <p:sldId id="337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>
            <a:extLst>
              <a:ext uri="{FF2B5EF4-FFF2-40B4-BE49-F238E27FC236}">
                <a16:creationId xmlns:a16="http://schemas.microsoft.com/office/drawing/2014/main" id="{F7BA1CB5-8159-4E7D-95D1-26434CC203A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7D59EB-2EAB-44CF-B424-F0BFC6066531}" type="slidenum">
              <a:rPr lang="sl-SI" altLang="sl-SI" sz="1200">
                <a:latin typeface="Arial Black" panose="020B0A04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sl-SI" altLang="sl-SI" sz="1200">
              <a:latin typeface="Arial Black" panose="020B0A04020102020204" pitchFamily="34" charset="0"/>
            </a:endParaRPr>
          </a:p>
        </p:txBody>
      </p:sp>
      <p:sp>
        <p:nvSpPr>
          <p:cNvPr id="89091" name="Ograda številke diapozitiva 2">
            <a:extLst>
              <a:ext uri="{FF2B5EF4-FFF2-40B4-BE49-F238E27FC236}">
                <a16:creationId xmlns:a16="http://schemas.microsoft.com/office/drawing/2014/main" id="{AF0D61C3-D80F-4812-AD74-BBDD483B4F5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D1090D23-F94F-419B-8F78-3216A4075C0F}" type="slidenum">
              <a:rPr lang="sl-SI" altLang="sl-SI" sz="1200">
                <a:latin typeface="Arial Black" panose="020B0A040201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sl-SI" altLang="sl-SI" sz="1200">
              <a:latin typeface="Arial Black" panose="020B0A04020102020204" pitchFamily="34" charset="0"/>
            </a:endParaRPr>
          </a:p>
        </p:txBody>
      </p:sp>
      <p:sp>
        <p:nvSpPr>
          <p:cNvPr id="89092" name="Rectangle 5">
            <a:extLst>
              <a:ext uri="{FF2B5EF4-FFF2-40B4-BE49-F238E27FC236}">
                <a16:creationId xmlns:a16="http://schemas.microsoft.com/office/drawing/2014/main" id="{760FB1FE-EB7D-47AB-894D-6C592179B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672496"/>
            <a:ext cx="83534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 b="1"/>
              <a:t>Naloge </a:t>
            </a:r>
            <a:r>
              <a:rPr lang="sl-SI" altLang="sl-SI" sz="2400"/>
              <a:t>(str. 31-32)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/>
              <a:t>1. V valju je </a:t>
            </a:r>
            <a:r>
              <a:rPr lang="sl-SI" altLang="sl-SI" sz="2400" i="1"/>
              <a:t>V</a:t>
            </a:r>
            <a:r>
              <a:rPr lang="sl-SI" altLang="sl-SI" sz="2400" i="1" baseline="-25000"/>
              <a:t>1</a:t>
            </a:r>
            <a:r>
              <a:rPr lang="sl-SI" altLang="sl-SI" sz="2400"/>
              <a:t> = 0,5 m</a:t>
            </a:r>
            <a:r>
              <a:rPr lang="sl-SI" altLang="sl-SI" sz="2400" baseline="30000"/>
              <a:t>3</a:t>
            </a:r>
            <a:r>
              <a:rPr lang="sl-SI" altLang="sl-SI" sz="2400"/>
              <a:t> zraka pod tlakom </a:t>
            </a:r>
            <a:r>
              <a:rPr lang="sl-SI" altLang="sl-SI" sz="2400" i="1"/>
              <a:t>p</a:t>
            </a:r>
            <a:r>
              <a:rPr lang="sl-SI" altLang="sl-SI" sz="2400" i="1" baseline="-25000"/>
              <a:t>1</a:t>
            </a:r>
            <a:r>
              <a:rPr lang="sl-SI" altLang="sl-SI" sz="2400"/>
              <a:t> = 5 bar. Kolikšen bo volumen, če se tlak poveča na </a:t>
            </a:r>
            <a:r>
              <a:rPr lang="sl-SI" altLang="sl-SI" sz="2400" i="1"/>
              <a:t>p</a:t>
            </a:r>
            <a:r>
              <a:rPr lang="sl-SI" altLang="sl-SI" sz="2400" i="1" baseline="-25000"/>
              <a:t>2</a:t>
            </a:r>
            <a:r>
              <a:rPr lang="sl-SI" altLang="sl-SI" sz="2400"/>
              <a:t> = 8 bar?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/>
              <a:t>						</a:t>
            </a: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V</a:t>
            </a:r>
            <a:r>
              <a:rPr lang="sl-SI" altLang="sl-SI" sz="2400" baseline="-25000">
                <a:solidFill>
                  <a:srgbClr val="FF0000"/>
                </a:solidFill>
              </a:rPr>
              <a:t>2</a:t>
            </a:r>
            <a:r>
              <a:rPr lang="sl-SI" altLang="sl-SI" sz="2400">
                <a:solidFill>
                  <a:srgbClr val="FF0000"/>
                </a:solidFill>
              </a:rPr>
              <a:t> = 0,31 m</a:t>
            </a:r>
            <a:r>
              <a:rPr lang="sl-SI" altLang="sl-SI" sz="2400" baseline="30000">
                <a:solidFill>
                  <a:srgbClr val="FF0000"/>
                </a:solidFill>
              </a:rPr>
              <a:t>3</a:t>
            </a:r>
            <a:r>
              <a:rPr lang="sl-SI" altLang="sl-SI" sz="240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89093" name="Rectangle 6">
            <a:extLst>
              <a:ext uri="{FF2B5EF4-FFF2-40B4-BE49-F238E27FC236}">
                <a16:creationId xmlns:a16="http://schemas.microsoft.com/office/drawing/2014/main" id="{5575EFF6-8535-4CE3-B67C-7D967A911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1" y="1952626"/>
            <a:ext cx="8569325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190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190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190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90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22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200"/>
              <a:t>2. </a:t>
            </a:r>
            <a:r>
              <a:rPr lang="sl-SI" altLang="sl-SI" sz="2400"/>
              <a:t>Kolikšna je gostota ogljikove kisline v normalnih razmerah, če je izmerjena pri </a:t>
            </a:r>
            <a:r>
              <a:rPr lang="sl-SI" altLang="sl-SI" sz="2400" i="1"/>
              <a:t>T</a:t>
            </a:r>
            <a:r>
              <a:rPr lang="sl-SI" altLang="sl-SI" sz="2400" i="1" baseline="-25000"/>
              <a:t>1</a:t>
            </a:r>
            <a:r>
              <a:rPr lang="sl-SI" altLang="sl-SI" sz="2400"/>
              <a:t> = 0 °C in </a:t>
            </a:r>
            <a:r>
              <a:rPr lang="sl-SI" altLang="sl-SI" sz="2400" i="1"/>
              <a:t>p</a:t>
            </a:r>
            <a:r>
              <a:rPr lang="sl-SI" altLang="sl-SI" sz="2400" i="1" baseline="-25000"/>
              <a:t>1</a:t>
            </a:r>
            <a:r>
              <a:rPr lang="sl-SI" altLang="sl-SI" sz="2400" b="1"/>
              <a:t> </a:t>
            </a:r>
            <a:r>
              <a:rPr lang="sl-SI" altLang="sl-SI" sz="2400"/>
              <a:t>= 95200 Pa in znaša </a:t>
            </a:r>
            <a:r>
              <a:rPr lang="el-GR" altLang="sl-SI" sz="2400" i="1"/>
              <a:t>ρ</a:t>
            </a:r>
            <a:r>
              <a:rPr lang="sl-SI" altLang="sl-SI" sz="2400" i="1" baseline="-25000"/>
              <a:t>1</a:t>
            </a:r>
            <a:r>
              <a:rPr lang="sl-SI" altLang="sl-SI" sz="2400" b="1"/>
              <a:t> </a:t>
            </a:r>
            <a:r>
              <a:rPr lang="sl-SI" altLang="sl-SI" sz="2400"/>
              <a:t>= 1,964 kg/m</a:t>
            </a:r>
            <a:r>
              <a:rPr lang="sl-SI" altLang="sl-SI" sz="2400" baseline="30000"/>
              <a:t>3</a:t>
            </a:r>
            <a:r>
              <a:rPr lang="sl-SI" altLang="sl-SI" sz="2400"/>
              <a:t> ? Določi za obe stanji tudi specifični volumen!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ρ</a:t>
            </a:r>
            <a:r>
              <a:rPr lang="sl-SI" altLang="sl-SI" sz="2400" i="1" baseline="-25000">
                <a:solidFill>
                  <a:srgbClr val="FF0000"/>
                </a:solidFill>
              </a:rPr>
              <a:t>0</a:t>
            </a:r>
            <a:r>
              <a:rPr lang="sl-SI" altLang="sl-SI" sz="2400">
                <a:solidFill>
                  <a:srgbClr val="FF0000"/>
                </a:solidFill>
              </a:rPr>
              <a:t> = 2,139 kg/m</a:t>
            </a:r>
            <a:r>
              <a:rPr lang="sl-SI" altLang="sl-SI" sz="2400" baseline="30000">
                <a:solidFill>
                  <a:srgbClr val="FF0000"/>
                </a:solidFill>
              </a:rPr>
              <a:t>3</a:t>
            </a:r>
            <a:r>
              <a:rPr lang="sl-SI" altLang="sl-SI" sz="2400">
                <a:solidFill>
                  <a:srgbClr val="FF0000"/>
                </a:solidFill>
              </a:rPr>
              <a:t> , </a:t>
            </a:r>
            <a:r>
              <a:rPr lang="el-GR" altLang="sl-SI" sz="2400" i="1">
                <a:solidFill>
                  <a:srgbClr val="FF0000"/>
                </a:solidFill>
              </a:rPr>
              <a:t>ν</a:t>
            </a:r>
            <a:r>
              <a:rPr lang="sl-SI" altLang="sl-SI" sz="2400" i="1" baseline="-25000">
                <a:solidFill>
                  <a:srgbClr val="FF0000"/>
                </a:solidFill>
              </a:rPr>
              <a:t>0</a:t>
            </a:r>
            <a:r>
              <a:rPr lang="sl-SI" altLang="sl-SI" sz="2400" i="1">
                <a:solidFill>
                  <a:srgbClr val="FF0000"/>
                </a:solidFill>
              </a:rPr>
              <a:t>  </a:t>
            </a:r>
            <a:r>
              <a:rPr lang="sl-SI" altLang="sl-SI" sz="2400">
                <a:solidFill>
                  <a:srgbClr val="FF0000"/>
                </a:solidFill>
              </a:rPr>
              <a:t>= 0,467 m</a:t>
            </a:r>
            <a:r>
              <a:rPr lang="sl-SI" altLang="sl-SI" sz="2400" baseline="30000">
                <a:solidFill>
                  <a:srgbClr val="FF0000"/>
                </a:solidFill>
              </a:rPr>
              <a:t>3</a:t>
            </a:r>
            <a:r>
              <a:rPr lang="sl-SI" altLang="sl-SI" sz="2400">
                <a:solidFill>
                  <a:srgbClr val="FF0000"/>
                </a:solidFill>
              </a:rPr>
              <a:t>/kg, </a:t>
            </a:r>
            <a:r>
              <a:rPr lang="el-GR" altLang="sl-SI" sz="2400" i="1">
                <a:solidFill>
                  <a:srgbClr val="FF0000"/>
                </a:solidFill>
              </a:rPr>
              <a:t>ν</a:t>
            </a:r>
            <a:r>
              <a:rPr lang="sl-SI" altLang="sl-SI" sz="2400" i="1" baseline="-25000">
                <a:solidFill>
                  <a:srgbClr val="FF0000"/>
                </a:solidFill>
              </a:rPr>
              <a:t>1</a:t>
            </a:r>
            <a:r>
              <a:rPr lang="sl-SI" altLang="sl-SI" sz="2400" i="1">
                <a:solidFill>
                  <a:srgbClr val="FF0000"/>
                </a:solidFill>
              </a:rPr>
              <a:t> </a:t>
            </a:r>
            <a:r>
              <a:rPr lang="sl-SI" altLang="sl-SI" sz="2400">
                <a:solidFill>
                  <a:srgbClr val="FF0000"/>
                </a:solidFill>
              </a:rPr>
              <a:t>= 0,51 m</a:t>
            </a:r>
            <a:r>
              <a:rPr lang="sl-SI" altLang="sl-SI" sz="2400" baseline="30000">
                <a:solidFill>
                  <a:srgbClr val="FF0000"/>
                </a:solidFill>
              </a:rPr>
              <a:t>3</a:t>
            </a:r>
            <a:r>
              <a:rPr lang="sl-SI" altLang="sl-SI" sz="2400">
                <a:solidFill>
                  <a:srgbClr val="FF0000"/>
                </a:solidFill>
              </a:rPr>
              <a:t>/kg)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>
            <a:extLst>
              <a:ext uri="{FF2B5EF4-FFF2-40B4-BE49-F238E27FC236}">
                <a16:creationId xmlns:a16="http://schemas.microsoft.com/office/drawing/2014/main" id="{C8EB71E5-EE08-42B9-B19C-771794915DB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046F20A-5726-4619-97BB-950C44215F9A}" type="slidenum">
              <a:rPr lang="sl-SI" altLang="sl-SI" sz="1200">
                <a:latin typeface="Arial Black" panose="020B0A04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sl-SI" altLang="sl-SI" sz="1200">
              <a:latin typeface="Arial Black" panose="020B0A04020102020204" pitchFamily="34" charset="0"/>
            </a:endParaRPr>
          </a:p>
        </p:txBody>
      </p:sp>
      <p:sp>
        <p:nvSpPr>
          <p:cNvPr id="90115" name="Ograda številke diapozitiva 2">
            <a:extLst>
              <a:ext uri="{FF2B5EF4-FFF2-40B4-BE49-F238E27FC236}">
                <a16:creationId xmlns:a16="http://schemas.microsoft.com/office/drawing/2014/main" id="{91C8DA96-6B2C-47F7-93C5-0D6D20AC18F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4692C273-6D05-4FC2-82BF-9683F2C55420}" type="slidenum">
              <a:rPr lang="sl-SI" altLang="sl-SI" sz="1200">
                <a:latin typeface="Arial Black" panose="020B0A040201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sl-SI" altLang="sl-SI" sz="1200">
              <a:latin typeface="Arial Black" panose="020B0A04020102020204" pitchFamily="34" charset="0"/>
            </a:endParaRPr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2E70B92E-07A8-4F40-9D7A-29F9DDD0D4B7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19288" y="476251"/>
            <a:ext cx="8280400" cy="3662541"/>
          </a:xfrm>
          <a:prstGeom prst="rect">
            <a:avLst/>
          </a:prstGeom>
          <a:blipFill rotWithShape="0">
            <a:blip r:embed="rId2"/>
            <a:stretch>
              <a:fillRect l="-1178" t="-998" r="-1178" b="-3827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90117" name="Rectangle 8">
            <a:extLst>
              <a:ext uri="{FF2B5EF4-FFF2-40B4-BE49-F238E27FC236}">
                <a16:creationId xmlns:a16="http://schemas.microsoft.com/office/drawing/2014/main" id="{9C5C2D1E-EBCD-4523-A29F-1872D4B74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2200"/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25F9339A-0153-4F20-975B-880A18203D2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23592" y="3744390"/>
            <a:ext cx="370006" cy="369332"/>
          </a:xfrm>
          <a:prstGeom prst="rect">
            <a:avLst/>
          </a:prstGeom>
          <a:blipFill>
            <a:blip r:embed="rId3"/>
            <a:stretch>
              <a:fillRect b="-8197"/>
            </a:stretch>
          </a:blipFill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126</Words>
  <Application>Microsoft Office PowerPoint</Application>
  <PresentationFormat>Širokozaslonsko</PresentationFormat>
  <Paragraphs>12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Officeova tema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11</cp:revision>
  <dcterms:created xsi:type="dcterms:W3CDTF">2021-09-26T19:56:46Z</dcterms:created>
  <dcterms:modified xsi:type="dcterms:W3CDTF">2022-01-17T20:57:25Z</dcterms:modified>
</cp:coreProperties>
</file>