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08ED83-C335-4FA4-BDA6-179399F756AF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41193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2D372B-98C9-45C1-B3E4-0BB45466FF19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34829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3FC54D-B943-45B3-B5E2-99D8C109FCA4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2482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895B58-2672-420F-A83F-490BC50CA272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45467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11E4B-E72E-4AA2-ADB0-98F0264233BE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7098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6E36E0-6D9A-4190-9200-1A7B025678ED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33407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71BB38-EF53-41DB-B574-B2714CC58532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896886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CA22FC-E472-4603-8085-7E8C7182AB6E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35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B8CC9E-CCC7-4B27-9C8A-D0E9DAFC469C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6455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AE803D-59A1-47A9-A29E-85B68C4F61F4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095181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7667A5-1DA1-48F3-B53A-014B6633B534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7708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51A5B0-DD74-4BC7-96D3-901634CACEF2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382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78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4742" y="184029"/>
            <a:ext cx="10796530" cy="818506"/>
          </a:xfrm>
        </p:spPr>
        <p:txBody>
          <a:bodyPr>
            <a:normAutofit/>
          </a:bodyPr>
          <a:lstStyle/>
          <a:p>
            <a:r>
              <a:rPr lang="sl-SI" sz="3600" dirty="0"/>
              <a:t>2.3 DOPUSTNE NAPETOSTI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93213" y="1266940"/>
            <a:ext cx="10025351" cy="52219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/>
              <a:t>Konstrukcije se lahko le elastično deformirajo, praviloma se ne smejo pojaviti trajne elastične deformacije. To pomeni, da napetosti ne smejo prekoračiti meje elastičnosti. Dejansko napetost v poljubnem prerezu konstrukcije, tudi pri znani zunanji obremenitvi, je praktično nemogoče določiti. Zato določimo stopnjo varnosti, ki zajame vse okoliščine, ki jih v preračunu nismo upoštevali (nehomogenosti v gradivu, zmanjševanje nosilnega prereza zaradi obrabe, korozija, napake pri obdelavi…). Na stopnjo varnosti vpliva podatek, kako natančno poznamo gradivo in obremenitve ter kako pomembna je konstrukcija.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0647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6310" y="264405"/>
            <a:ext cx="10796530" cy="583894"/>
          </a:xfrm>
        </p:spPr>
        <p:txBody>
          <a:bodyPr>
            <a:normAutofit fontScale="90000"/>
          </a:bodyPr>
          <a:lstStyle/>
          <a:p>
            <a:r>
              <a:rPr lang="sl-SI" sz="3600" dirty="0"/>
              <a:t>2.3.1 Stopnja varnosti pri statični obremenitvi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793213" y="1035586"/>
                <a:ext cx="10025351" cy="5541484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sl-SI" sz="2400" b="1" dirty="0"/>
                  <a:t>Stopnja varnosti je pri statični obremenitvi izražena kot razmerje med trdnostjo gradiva in dopustno napetostjo.</a:t>
                </a:r>
              </a:p>
              <a:p>
                <a:pPr marL="0" indent="0">
                  <a:buNone/>
                </a:pPr>
                <a:r>
                  <a:rPr lang="sl-SI" sz="2400" b="1" dirty="0"/>
                  <a:t>Varnostni količnik izračunamo z enačbo: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b="1" i="1" smtClean="0"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lang="sl-SI" sz="24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  <m:r>
                      <a:rPr lang="sl-SI" sz="2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𝝈</m:t>
                            </m:r>
                          </m:e>
                          <m:sub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𝒅𝒐𝒑</m:t>
                            </m:r>
                          </m:sub>
                        </m:sSub>
                      </m:den>
                    </m:f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𝐨𝐝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𝐝𝐨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𝟔</m:t>
                    </m:r>
                  </m:oMath>
                </a14:m>
                <a:r>
                  <a:rPr lang="sl-SI" sz="2400" b="1" dirty="0"/>
                  <a:t> ali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b="1" i="1" smtClean="0"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lang="sl-SI" sz="2400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sl-SI" sz="2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sl-SI" sz="24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l-SI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sl-SI" sz="2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𝒑</m:t>
                            </m:r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𝝈</m:t>
                            </m:r>
                          </m:e>
                          <m:sub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𝒅𝒐𝒑</m:t>
                            </m:r>
                          </m:sub>
                        </m:sSub>
                      </m:den>
                    </m:f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𝐨𝐝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𝐝𝐨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400" b="1" i="0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sl-SI" sz="2400" b="1" dirty="0"/>
              </a:p>
              <a:p>
                <a:pPr marL="0" indent="0">
                  <a:buNone/>
                </a:pPr>
                <a:r>
                  <a:rPr lang="sl-SI" sz="2400" b="1" dirty="0"/>
                  <a:t>Iz tega sledi, da je dopustna napetost: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r>
                          <a:rPr lang="sl-SI" sz="2400" b="1" i="1" smtClean="0">
                            <a:latin typeface="Cambria Math" panose="02040503050406030204" pitchFamily="18" charset="0"/>
                          </a:rPr>
                          <m:t>𝒅𝒐𝒑</m:t>
                        </m:r>
                      </m:sub>
                    </m:sSub>
                    <m:r>
                      <a:rPr lang="sl-SI" sz="2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l-SI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sz="2400" b="1" i="1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sl-SI" sz="2400" b="1" i="1"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l-SI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b="1" i="1">
                                <a:latin typeface="Cambria Math" panose="02040503050406030204" pitchFamily="18" charset="0"/>
                              </a:rPr>
                              <m:t>ν</m:t>
                            </m:r>
                          </m:e>
                          <m:sub>
                            <m:r>
                              <a:rPr lang="sl-SI" sz="2400" b="1" i="1"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</m:sSub>
                      </m:den>
                    </m:f>
                  </m:oMath>
                </a14:m>
                <a:r>
                  <a:rPr lang="sl-SI" sz="2400" b="1" dirty="0"/>
                  <a:t> ali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r>
                          <a:rPr lang="sl-SI" sz="2400" b="1" i="1">
                            <a:latin typeface="Cambria Math" panose="02040503050406030204" pitchFamily="18" charset="0"/>
                          </a:rPr>
                          <m:t>𝒅𝒐𝒑</m:t>
                        </m:r>
                      </m:sub>
                    </m:sSub>
                    <m:r>
                      <a:rPr lang="sl-SI" sz="2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l-SI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sz="2400" b="1" i="1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𝒑</m:t>
                            </m:r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l-SI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b="1" i="1">
                                <a:latin typeface="Cambria Math" panose="02040503050406030204" pitchFamily="18" charset="0"/>
                              </a:rPr>
                              <m:t>ν</m:t>
                            </m:r>
                          </m:e>
                          <m:sub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𝒑</m:t>
                            </m:r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sl-SI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sl-SI" b="1" dirty="0"/>
              </a:p>
              <a:p>
                <a:pPr marL="0" indent="0">
                  <a:buNone/>
                </a:pPr>
                <a:endParaRPr lang="sl-SI" sz="1900" b="1" dirty="0"/>
              </a:p>
              <a:p>
                <a:pPr marL="0" indent="0">
                  <a:buNone/>
                </a:pPr>
                <a:r>
                  <a:rPr lang="sl-SI" sz="2100" b="1" dirty="0"/>
                  <a:t>Oznake v enačbah: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b="1" i="1"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sl-SI" sz="21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l-SI" sz="21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100" b="1" i="1" smtClean="0">
                            <a:latin typeface="Cambria Math" panose="02040503050406030204" pitchFamily="18" charset="0"/>
                          </a:rPr>
                          <m:t>/</m:t>
                        </m:r>
                      </m:e>
                    </m:d>
                  </m:oMath>
                </a14:m>
                <a:r>
                  <a:rPr lang="sl-SI" sz="2100" b="1" dirty="0"/>
                  <a:t>- varnostni količnik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b="1" i="1"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sl-SI" sz="21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l-SI" sz="21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100" b="1">
                            <a:latin typeface="Cambria Math" panose="02040503050406030204" pitchFamily="18" charset="0"/>
                          </a:rPr>
                          <m:t>𝐍</m:t>
                        </m:r>
                      </m:e>
                    </m:d>
                  </m:oMath>
                </a14:m>
                <a:r>
                  <a:rPr lang="sl-SI" sz="2100" b="1" dirty="0"/>
                  <a:t> - varnostni količnik proti plastični deformaciji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sl-SI" sz="21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l-SI" sz="21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100" b="1" i="1" smtClean="0">
                            <a:latin typeface="Cambria Math" panose="02040503050406030204" pitchFamily="18" charset="0"/>
                          </a:rPr>
                          <m:t>𝑴𝑷𝒂</m:t>
                        </m:r>
                      </m:e>
                    </m:d>
                  </m:oMath>
                </a14:m>
                <a:r>
                  <a:rPr lang="sl-SI" sz="2100" b="1" dirty="0"/>
                  <a:t> - natezna trdnost gradiva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sl-SI" sz="21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l-SI" sz="21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100" b="1" i="1" smtClean="0">
                            <a:latin typeface="Cambria Math" panose="02040503050406030204" pitchFamily="18" charset="0"/>
                          </a:rPr>
                          <m:t>𝑴𝑷𝒂</m:t>
                        </m:r>
                      </m:e>
                    </m:d>
                  </m:oMath>
                </a14:m>
                <a:r>
                  <a:rPr lang="sl-SI" sz="2100" b="1" dirty="0"/>
                  <a:t> - meja </a:t>
                </a:r>
                <a:r>
                  <a:rPr lang="sl-SI" sz="2100" b="1" dirty="0" err="1"/>
                  <a:t>tečenja</a:t>
                </a:r>
                <a:r>
                  <a:rPr lang="sl-SI" sz="2100" b="1" dirty="0"/>
                  <a:t> gradiva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𝒅𝒐𝒑</m:t>
                        </m:r>
                      </m:sub>
                    </m:sSub>
                  </m:oMath>
                </a14:m>
                <a:r>
                  <a:rPr lang="sl-SI" sz="21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l-SI" sz="21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100" b="1" i="1" smtClean="0">
                            <a:latin typeface="Cambria Math" panose="02040503050406030204" pitchFamily="18" charset="0"/>
                          </a:rPr>
                          <m:t>𝑴𝑷𝒂</m:t>
                        </m:r>
                      </m:e>
                    </m:d>
                  </m:oMath>
                </a14:m>
                <a:r>
                  <a:rPr lang="sl-SI" sz="2100" b="1" dirty="0"/>
                  <a:t> - dopustna napetost pri statični obremenitvi</a:t>
                </a:r>
                <a:endParaRPr lang="sl-SI" b="1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3213" y="1035586"/>
                <a:ext cx="10025351" cy="5541484"/>
              </a:xfrm>
              <a:blipFill rotWithShape="0">
                <a:blip r:embed="rId2"/>
                <a:stretch>
                  <a:fillRect l="-608" t="-2090" b="-33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0570" y="1443210"/>
            <a:ext cx="2885132" cy="541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53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6310" y="264405"/>
            <a:ext cx="10796530" cy="583894"/>
          </a:xfrm>
        </p:spPr>
        <p:txBody>
          <a:bodyPr>
            <a:normAutofit fontScale="90000"/>
          </a:bodyPr>
          <a:lstStyle/>
          <a:p>
            <a:r>
              <a:rPr lang="sl-SI" sz="3600" dirty="0"/>
              <a:t>2.3.2 Stopnja varnosti pri dinamični obremenitvi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793213" y="1035586"/>
                <a:ext cx="10025351" cy="554148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l-SI" b="1" dirty="0"/>
                  <a:t>Pri dinamični obremenitvi vedno upoštevamo zarezni učinek in </a:t>
                </a:r>
                <a:r>
                  <a:rPr lang="sl-SI" b="1" dirty="0">
                    <a:solidFill>
                      <a:schemeClr val="accent1"/>
                    </a:solidFill>
                  </a:rPr>
                  <a:t>dinamično stopnjo varnosti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b="1" i="1"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𝑫</m:t>
                        </m:r>
                      </m:sub>
                    </m:sSub>
                  </m:oMath>
                </a14:m>
                <a:r>
                  <a:rPr lang="sl-SI" b="1" dirty="0"/>
                  <a:t>, ki jo izbiramo po naslednjih kriterijih: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b="1" i="1" smtClean="0"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𝑫</m:t>
                        </m:r>
                      </m:sub>
                    </m:sSub>
                    <m:r>
                      <a:rPr lang="sl-SI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𝐨𝐝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𝐝𝐨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sl-SI" b="1" dirty="0"/>
                  <a:t> če zunanje obremenitve ne moremo natančno določiti (npr. za motorje, črpalke, turbine…)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b="1" i="1"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𝑫</m:t>
                        </m:r>
                      </m:sub>
                    </m:sSub>
                    <m:r>
                      <a:rPr lang="sl-SI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𝐨𝐝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𝐝𝐨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sl-SI" b="1" dirty="0"/>
                  <a:t> če je obremenitev pri normalnem obratovanju pogosto zelo velika (npr. pri obdelovalnih strojih, delovnih strojih…),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b="1" i="1"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𝑫</m:t>
                        </m:r>
                      </m:sub>
                    </m:sSub>
                    <m:r>
                      <a:rPr lang="sl-SI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𝐨𝐝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𝐝𝐨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b="1" i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sl-SI" b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sl-SI" b="1" dirty="0"/>
                  <a:t> če sta znana velikost in način zunanje obremenitve med obratovanjem (npr. pri dvigalih, mešalcih…)</a:t>
                </a:r>
              </a:p>
              <a:p>
                <a:pPr marL="0" indent="0">
                  <a:buNone/>
                </a:pPr>
                <a:r>
                  <a:rPr lang="sl-SI" b="1" dirty="0"/>
                  <a:t>Dinamično stopnjo varnosti kontroliramo z enačbo: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1" i="1">
                              <a:latin typeface="Cambria Math" panose="02040503050406030204" pitchFamily="18" charset="0"/>
                            </a:rPr>
                            <m:t>ν</m:t>
                          </m:r>
                        </m:e>
                        <m:sub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𝑫</m:t>
                          </m:r>
                        </m:sub>
                      </m:sSub>
                      <m:r>
                        <a:rPr lang="sl-SI" b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l-SI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𝝈</m:t>
                              </m:r>
                            </m:e>
                            <m:sub>
                              <m:r>
                                <a:rPr lang="sl-SI" b="1" i="1" smtClean="0"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l-SI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𝝈</m:t>
                              </m:r>
                            </m:e>
                            <m:sub>
                              <m:r>
                                <a:rPr lang="sl-SI" b="1" i="1" smtClean="0">
                                  <a:latin typeface="Cambria Math" panose="02040503050406030204" pitchFamily="18" charset="0"/>
                                </a:rPr>
                                <m:t>𝒅𝒐𝒑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l-SI" b="1" dirty="0"/>
              </a:p>
              <a:p>
                <a:pPr marL="0" indent="0">
                  <a:buNone/>
                </a:pPr>
                <a:r>
                  <a:rPr lang="sl-SI" b="1" dirty="0"/>
                  <a:t>Dopustno napetost izračunamo po enačbi: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𝝈</m:t>
                          </m:r>
                        </m:e>
                        <m:sub>
                          <m:r>
                            <a:rPr lang="sl-SI" b="1" i="1" smtClean="0">
                              <a:latin typeface="Cambria Math" panose="02040503050406030204" pitchFamily="18" charset="0"/>
                            </a:rPr>
                            <m:t>𝒅𝒐𝒑</m:t>
                          </m:r>
                        </m:sub>
                      </m:sSub>
                      <m:r>
                        <a:rPr lang="sl-SI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l-SI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𝝈</m:t>
                              </m:r>
                            </m:e>
                            <m:sub>
                              <m:r>
                                <a:rPr lang="sl-SI" b="1" i="1" smtClean="0"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l-SI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ν</m:t>
                              </m:r>
                            </m:e>
                            <m:sub>
                              <m:r>
                                <a:rPr lang="sl-SI" b="1" i="1" smtClean="0"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3213" y="1035586"/>
                <a:ext cx="10025351" cy="5541484"/>
              </a:xfrm>
              <a:blipFill rotWithShape="0">
                <a:blip r:embed="rId2"/>
                <a:stretch>
                  <a:fillRect l="-608" t="-990" r="-1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7409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815248" y="154236"/>
                <a:ext cx="10080434" cy="652198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l-SI" sz="1800" b="1" dirty="0"/>
                  <a:t>Oznake v enačbah: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1800" b="1" i="1"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lang="sl-SI" sz="1800" b="1" i="1" smtClean="0">
                            <a:latin typeface="Cambria Math" panose="02040503050406030204" pitchFamily="18" charset="0"/>
                          </a:rPr>
                          <m:t>𝑫</m:t>
                        </m:r>
                      </m:sub>
                    </m:sSub>
                  </m:oMath>
                </a14:m>
                <a:r>
                  <a:rPr lang="sl-SI" sz="18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l-SI" sz="1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1800" b="1" i="1">
                            <a:latin typeface="Cambria Math" panose="02040503050406030204" pitchFamily="18" charset="0"/>
                          </a:rPr>
                          <m:t>/</m:t>
                        </m:r>
                      </m:e>
                    </m:d>
                  </m:oMath>
                </a14:m>
                <a:r>
                  <a:rPr lang="sl-SI" sz="1800" b="1" dirty="0"/>
                  <a:t>- dinamična stopnja varnosti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1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r>
                          <a:rPr lang="sl-SI" sz="1800" b="1" i="1" smtClean="0">
                            <a:latin typeface="Cambria Math" panose="02040503050406030204" pitchFamily="18" charset="0"/>
                          </a:rPr>
                          <m:t>𝑫</m:t>
                        </m:r>
                      </m:sub>
                    </m:sSub>
                  </m:oMath>
                </a14:m>
                <a:r>
                  <a:rPr lang="sl-SI" sz="18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l-SI" sz="1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1800" b="1" i="1" smtClean="0">
                            <a:latin typeface="Cambria Math" panose="02040503050406030204" pitchFamily="18" charset="0"/>
                          </a:rPr>
                          <m:t>𝑴𝑷𝒂</m:t>
                        </m:r>
                      </m:e>
                    </m:d>
                  </m:oMath>
                </a14:m>
                <a:r>
                  <a:rPr lang="sl-SI" sz="1800" b="1" dirty="0"/>
                  <a:t>- trajna dinamična trdnost gradiva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1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r>
                          <a:rPr lang="sl-SI" sz="1800" b="1" i="1" smtClean="0">
                            <a:latin typeface="Cambria Math" panose="02040503050406030204" pitchFamily="18" charset="0"/>
                          </a:rPr>
                          <m:t>𝒅𝒐𝒑</m:t>
                        </m:r>
                      </m:sub>
                    </m:sSub>
                  </m:oMath>
                </a14:m>
                <a:r>
                  <a:rPr lang="sl-SI" sz="18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l-SI" sz="1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1800" b="1" i="1">
                            <a:latin typeface="Cambria Math" panose="02040503050406030204" pitchFamily="18" charset="0"/>
                          </a:rPr>
                          <m:t>/</m:t>
                        </m:r>
                      </m:e>
                    </m:d>
                  </m:oMath>
                </a14:m>
                <a:r>
                  <a:rPr lang="sl-SI" sz="1800" b="1" dirty="0"/>
                  <a:t>- dopustna napetost pri </a:t>
                </a:r>
                <a:r>
                  <a:rPr lang="sl-SI" sz="1800" b="1"/>
                  <a:t>dinamični obremenitvi</a:t>
                </a:r>
                <a:endParaRPr lang="sl-SI" sz="1800" b="1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5248" y="154236"/>
                <a:ext cx="10080434" cy="6521986"/>
              </a:xfrm>
              <a:blipFill rotWithShape="0">
                <a:blip r:embed="rId2"/>
                <a:stretch>
                  <a:fillRect l="-544" t="-65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8771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152</Words>
  <Application>Microsoft Office PowerPoint</Application>
  <PresentationFormat>Širokozaslonsko</PresentationFormat>
  <Paragraphs>32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Century Schoolbook</vt:lpstr>
      <vt:lpstr>Wingdings 2</vt:lpstr>
      <vt:lpstr>Officeova tema</vt:lpstr>
      <vt:lpstr>View</vt:lpstr>
      <vt:lpstr>2.3 DOPUSTNE NAPETOSTI</vt:lpstr>
      <vt:lpstr>2.3.1 Stopnja varnosti pri statični obremenitvi</vt:lpstr>
      <vt:lpstr>2.3.2 Stopnja varnosti pri dinamični obremenitvi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36</cp:revision>
  <dcterms:created xsi:type="dcterms:W3CDTF">2021-09-29T19:34:14Z</dcterms:created>
  <dcterms:modified xsi:type="dcterms:W3CDTF">2022-04-10T10:46:22Z</dcterms:modified>
</cp:coreProperties>
</file>