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0" r:id="rId3"/>
    <p:sldId id="326" r:id="rId4"/>
    <p:sldId id="340" r:id="rId5"/>
    <p:sldId id="341" r:id="rId6"/>
    <p:sldId id="342" r:id="rId7"/>
    <p:sldId id="318" r:id="rId8"/>
    <p:sldId id="343" r:id="rId9"/>
    <p:sldId id="344" r:id="rId10"/>
    <p:sldId id="345" r:id="rId11"/>
    <p:sldId id="346" r:id="rId12"/>
    <p:sldId id="319" r:id="rId13"/>
    <p:sldId id="347" r:id="rId14"/>
    <p:sldId id="348" r:id="rId15"/>
    <p:sldId id="320" r:id="rId16"/>
    <p:sldId id="349" r:id="rId17"/>
    <p:sldId id="321" r:id="rId18"/>
    <p:sldId id="350" r:id="rId19"/>
    <p:sldId id="322" r:id="rId20"/>
    <p:sldId id="351" r:id="rId21"/>
    <p:sldId id="352" r:id="rId22"/>
    <p:sldId id="356" r:id="rId23"/>
    <p:sldId id="355" r:id="rId24"/>
    <p:sldId id="327" r:id="rId25"/>
    <p:sldId id="336" r:id="rId26"/>
    <p:sldId id="337" r:id="rId27"/>
    <p:sldId id="338" r:id="rId28"/>
    <p:sldId id="331" r:id="rId29"/>
    <p:sldId id="354" r:id="rId30"/>
    <p:sldId id="330" r:id="rId31"/>
    <p:sldId id="335" r:id="rId32"/>
    <p:sldId id="332" r:id="rId33"/>
    <p:sldId id="285" r:id="rId34"/>
    <p:sldId id="316" r:id="rId3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{505F2C04-C923-438B-8C0F-E0CD2BADF298}">
      <wppc:fontMiss xmlns:wppc="http://www.wps.cn/officeDocument/PresentationCustomData" xmlns="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B212BE"/>
    <a:srgbClr val="003366"/>
    <a:srgbClr val="FFCCCC"/>
    <a:srgbClr val="800000"/>
    <a:srgbClr val="66FFFF"/>
    <a:srgbClr val="003300"/>
    <a:srgbClr val="333300"/>
    <a:srgbClr val="FFD9B3"/>
    <a:srgbClr val="FFD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6D9F66E-5EB9-4882-86FB-DCBF35E3C3E4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5" autoAdjust="0"/>
    <p:restoredTop sz="96154" autoAdjust="0"/>
  </p:normalViewPr>
  <p:slideViewPr>
    <p:cSldViewPr snapToGrid="0">
      <p:cViewPr varScale="1">
        <p:scale>
          <a:sx n="109" d="100"/>
          <a:sy n="109" d="100"/>
        </p:scale>
        <p:origin x="330" y="9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45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3597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05940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rostoročno 457"/>
            <p:cNvSpPr/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-1" fmla="*/ 9351 w 10000"/>
                <a:gd name="connsiteY0-2" fmla="*/ 6216 h 10000"/>
                <a:gd name="connsiteX1-3" fmla="*/ 7905 w 10000"/>
                <a:gd name="connsiteY1-4" fmla="*/ 6317 h 10000"/>
                <a:gd name="connsiteX2-5" fmla="*/ 7610 w 10000"/>
                <a:gd name="connsiteY2-6" fmla="*/ 3438 h 10000"/>
                <a:gd name="connsiteX3-7" fmla="*/ 5999 w 10000"/>
                <a:gd name="connsiteY3-8" fmla="*/ 3572 h 10000"/>
                <a:gd name="connsiteX4-9" fmla="*/ 5985 w 10000"/>
                <a:gd name="connsiteY4-10" fmla="*/ 1965 h 10000"/>
                <a:gd name="connsiteX5-11" fmla="*/ 5081 w 10000"/>
                <a:gd name="connsiteY5-12" fmla="*/ 800 h 10000"/>
                <a:gd name="connsiteX6-13" fmla="*/ 4043 w 10000"/>
                <a:gd name="connsiteY6-14" fmla="*/ 1710 h 10000"/>
                <a:gd name="connsiteX7-15" fmla="*/ 3399 w 10000"/>
                <a:gd name="connsiteY7-16" fmla="*/ 90 h 10000"/>
                <a:gd name="connsiteX8-17" fmla="*/ 2130 w 10000"/>
                <a:gd name="connsiteY8-18" fmla="*/ 1188 h 10000"/>
                <a:gd name="connsiteX9-19" fmla="*/ 0 w 10000"/>
                <a:gd name="connsiteY9-20" fmla="*/ 1013 h 10000"/>
                <a:gd name="connsiteX10-21" fmla="*/ 0 w 10000"/>
                <a:gd name="connsiteY10-22" fmla="*/ 6987 h 10000"/>
                <a:gd name="connsiteX11-23" fmla="*/ 8921 w 10000"/>
                <a:gd name="connsiteY11-24" fmla="*/ 10000 h 10000"/>
                <a:gd name="connsiteX12-25" fmla="*/ 10000 w 10000"/>
                <a:gd name="connsiteY12-26" fmla="*/ 8192 h 10000"/>
                <a:gd name="connsiteX13-27" fmla="*/ 9351 w 10000"/>
                <a:gd name="connsiteY13-28" fmla="*/ 6216 h 10000"/>
                <a:gd name="connsiteX0-29" fmla="*/ 10000 w 10000"/>
                <a:gd name="connsiteY0-30" fmla="*/ 8192 h 10000"/>
                <a:gd name="connsiteX1-31" fmla="*/ 7905 w 10000"/>
                <a:gd name="connsiteY1-32" fmla="*/ 6317 h 10000"/>
                <a:gd name="connsiteX2-33" fmla="*/ 7610 w 10000"/>
                <a:gd name="connsiteY2-34" fmla="*/ 3438 h 10000"/>
                <a:gd name="connsiteX3-35" fmla="*/ 5999 w 10000"/>
                <a:gd name="connsiteY3-36" fmla="*/ 3572 h 10000"/>
                <a:gd name="connsiteX4-37" fmla="*/ 5985 w 10000"/>
                <a:gd name="connsiteY4-38" fmla="*/ 1965 h 10000"/>
                <a:gd name="connsiteX5-39" fmla="*/ 5081 w 10000"/>
                <a:gd name="connsiteY5-40" fmla="*/ 800 h 10000"/>
                <a:gd name="connsiteX6-41" fmla="*/ 4043 w 10000"/>
                <a:gd name="connsiteY6-42" fmla="*/ 1710 h 10000"/>
                <a:gd name="connsiteX7-43" fmla="*/ 3399 w 10000"/>
                <a:gd name="connsiteY7-44" fmla="*/ 90 h 10000"/>
                <a:gd name="connsiteX8-45" fmla="*/ 2130 w 10000"/>
                <a:gd name="connsiteY8-46" fmla="*/ 1188 h 10000"/>
                <a:gd name="connsiteX9-47" fmla="*/ 0 w 10000"/>
                <a:gd name="connsiteY9-48" fmla="*/ 1013 h 10000"/>
                <a:gd name="connsiteX10-49" fmla="*/ 0 w 10000"/>
                <a:gd name="connsiteY10-50" fmla="*/ 6987 h 10000"/>
                <a:gd name="connsiteX11-51" fmla="*/ 8921 w 10000"/>
                <a:gd name="connsiteY11-52" fmla="*/ 10000 h 10000"/>
                <a:gd name="connsiteX12-53" fmla="*/ 10000 w 10000"/>
                <a:gd name="connsiteY12-54" fmla="*/ 8192 h 10000"/>
                <a:gd name="connsiteX0-55" fmla="*/ 10000 w 10000"/>
                <a:gd name="connsiteY0-56" fmla="*/ 8192 h 10000"/>
                <a:gd name="connsiteX1-57" fmla="*/ 7905 w 10000"/>
                <a:gd name="connsiteY1-58" fmla="*/ 6317 h 10000"/>
                <a:gd name="connsiteX2-59" fmla="*/ 7610 w 10000"/>
                <a:gd name="connsiteY2-60" fmla="*/ 3438 h 10000"/>
                <a:gd name="connsiteX3-61" fmla="*/ 5999 w 10000"/>
                <a:gd name="connsiteY3-62" fmla="*/ 3572 h 10000"/>
                <a:gd name="connsiteX4-63" fmla="*/ 5985 w 10000"/>
                <a:gd name="connsiteY4-64" fmla="*/ 1965 h 10000"/>
                <a:gd name="connsiteX5-65" fmla="*/ 5081 w 10000"/>
                <a:gd name="connsiteY5-66" fmla="*/ 800 h 10000"/>
                <a:gd name="connsiteX6-67" fmla="*/ 4043 w 10000"/>
                <a:gd name="connsiteY6-68" fmla="*/ 1710 h 10000"/>
                <a:gd name="connsiteX7-69" fmla="*/ 3399 w 10000"/>
                <a:gd name="connsiteY7-70" fmla="*/ 90 h 10000"/>
                <a:gd name="connsiteX8-71" fmla="*/ 2130 w 10000"/>
                <a:gd name="connsiteY8-72" fmla="*/ 1188 h 10000"/>
                <a:gd name="connsiteX9-73" fmla="*/ 0 w 10000"/>
                <a:gd name="connsiteY9-74" fmla="*/ 1013 h 10000"/>
                <a:gd name="connsiteX10-75" fmla="*/ 0 w 10000"/>
                <a:gd name="connsiteY10-76" fmla="*/ 6987 h 10000"/>
                <a:gd name="connsiteX11-77" fmla="*/ 8921 w 10000"/>
                <a:gd name="connsiteY11-78" fmla="*/ 10000 h 10000"/>
                <a:gd name="connsiteX12-79" fmla="*/ 10000 w 10000"/>
                <a:gd name="connsiteY12-80" fmla="*/ 8192 h 10000"/>
                <a:gd name="connsiteX0-81" fmla="*/ 10000 w 10000"/>
                <a:gd name="connsiteY0-82" fmla="*/ 8192 h 10000"/>
                <a:gd name="connsiteX1-83" fmla="*/ 7905 w 10000"/>
                <a:gd name="connsiteY1-84" fmla="*/ 6317 h 10000"/>
                <a:gd name="connsiteX2-85" fmla="*/ 7610 w 10000"/>
                <a:gd name="connsiteY2-86" fmla="*/ 3438 h 10000"/>
                <a:gd name="connsiteX3-87" fmla="*/ 5999 w 10000"/>
                <a:gd name="connsiteY3-88" fmla="*/ 3572 h 10000"/>
                <a:gd name="connsiteX4-89" fmla="*/ 5985 w 10000"/>
                <a:gd name="connsiteY4-90" fmla="*/ 1965 h 10000"/>
                <a:gd name="connsiteX5-91" fmla="*/ 5081 w 10000"/>
                <a:gd name="connsiteY5-92" fmla="*/ 800 h 10000"/>
                <a:gd name="connsiteX6-93" fmla="*/ 4043 w 10000"/>
                <a:gd name="connsiteY6-94" fmla="*/ 1710 h 10000"/>
                <a:gd name="connsiteX7-95" fmla="*/ 3399 w 10000"/>
                <a:gd name="connsiteY7-96" fmla="*/ 90 h 10000"/>
                <a:gd name="connsiteX8-97" fmla="*/ 2130 w 10000"/>
                <a:gd name="connsiteY8-98" fmla="*/ 1188 h 10000"/>
                <a:gd name="connsiteX9-99" fmla="*/ 0 w 10000"/>
                <a:gd name="connsiteY9-100" fmla="*/ 1013 h 10000"/>
                <a:gd name="connsiteX10-101" fmla="*/ 0 w 10000"/>
                <a:gd name="connsiteY10-102" fmla="*/ 6987 h 10000"/>
                <a:gd name="connsiteX11-103" fmla="*/ 8921 w 10000"/>
                <a:gd name="connsiteY11-104" fmla="*/ 10000 h 10000"/>
                <a:gd name="connsiteX12-105" fmla="*/ 10000 w 10000"/>
                <a:gd name="connsiteY12-106" fmla="*/ 8192 h 10000"/>
                <a:gd name="connsiteX0-107" fmla="*/ 10000 w 10000"/>
                <a:gd name="connsiteY0-108" fmla="*/ 8192 h 10000"/>
                <a:gd name="connsiteX1-109" fmla="*/ 7905 w 10000"/>
                <a:gd name="connsiteY1-110" fmla="*/ 6317 h 10000"/>
                <a:gd name="connsiteX2-111" fmla="*/ 7610 w 10000"/>
                <a:gd name="connsiteY2-112" fmla="*/ 3438 h 10000"/>
                <a:gd name="connsiteX3-113" fmla="*/ 5999 w 10000"/>
                <a:gd name="connsiteY3-114" fmla="*/ 3572 h 10000"/>
                <a:gd name="connsiteX4-115" fmla="*/ 5985 w 10000"/>
                <a:gd name="connsiteY4-116" fmla="*/ 1965 h 10000"/>
                <a:gd name="connsiteX5-117" fmla="*/ 5081 w 10000"/>
                <a:gd name="connsiteY5-118" fmla="*/ 800 h 10000"/>
                <a:gd name="connsiteX6-119" fmla="*/ 4043 w 10000"/>
                <a:gd name="connsiteY6-120" fmla="*/ 1710 h 10000"/>
                <a:gd name="connsiteX7-121" fmla="*/ 3399 w 10000"/>
                <a:gd name="connsiteY7-122" fmla="*/ 90 h 10000"/>
                <a:gd name="connsiteX8-123" fmla="*/ 2130 w 10000"/>
                <a:gd name="connsiteY8-124" fmla="*/ 1188 h 10000"/>
                <a:gd name="connsiteX9-125" fmla="*/ 0 w 10000"/>
                <a:gd name="connsiteY9-126" fmla="*/ 1013 h 10000"/>
                <a:gd name="connsiteX10-127" fmla="*/ 0 w 10000"/>
                <a:gd name="connsiteY10-128" fmla="*/ 6987 h 10000"/>
                <a:gd name="connsiteX11-129" fmla="*/ 8921 w 10000"/>
                <a:gd name="connsiteY11-130" fmla="*/ 10000 h 10000"/>
                <a:gd name="connsiteX12-131" fmla="*/ 10000 w 10000"/>
                <a:gd name="connsiteY12-132" fmla="*/ 8192 h 10000"/>
                <a:gd name="connsiteX0-133" fmla="*/ 10000 w 10000"/>
                <a:gd name="connsiteY0-134" fmla="*/ 8192 h 10000"/>
                <a:gd name="connsiteX1-135" fmla="*/ 7905 w 10000"/>
                <a:gd name="connsiteY1-136" fmla="*/ 6317 h 10000"/>
                <a:gd name="connsiteX2-137" fmla="*/ 7610 w 10000"/>
                <a:gd name="connsiteY2-138" fmla="*/ 3438 h 10000"/>
                <a:gd name="connsiteX3-139" fmla="*/ 5999 w 10000"/>
                <a:gd name="connsiteY3-140" fmla="*/ 3572 h 10000"/>
                <a:gd name="connsiteX4-141" fmla="*/ 5985 w 10000"/>
                <a:gd name="connsiteY4-142" fmla="*/ 1965 h 10000"/>
                <a:gd name="connsiteX5-143" fmla="*/ 5081 w 10000"/>
                <a:gd name="connsiteY5-144" fmla="*/ 800 h 10000"/>
                <a:gd name="connsiteX6-145" fmla="*/ 4043 w 10000"/>
                <a:gd name="connsiteY6-146" fmla="*/ 1710 h 10000"/>
                <a:gd name="connsiteX7-147" fmla="*/ 3399 w 10000"/>
                <a:gd name="connsiteY7-148" fmla="*/ 90 h 10000"/>
                <a:gd name="connsiteX8-149" fmla="*/ 2130 w 10000"/>
                <a:gd name="connsiteY8-150" fmla="*/ 1188 h 10000"/>
                <a:gd name="connsiteX9-151" fmla="*/ 0 w 10000"/>
                <a:gd name="connsiteY9-152" fmla="*/ 1013 h 10000"/>
                <a:gd name="connsiteX10-153" fmla="*/ 0 w 10000"/>
                <a:gd name="connsiteY10-154" fmla="*/ 6987 h 10000"/>
                <a:gd name="connsiteX11-155" fmla="*/ 8921 w 10000"/>
                <a:gd name="connsiteY11-156" fmla="*/ 10000 h 10000"/>
                <a:gd name="connsiteX12-157" fmla="*/ 10000 w 10000"/>
                <a:gd name="connsiteY12-158" fmla="*/ 8192 h 10000"/>
                <a:gd name="connsiteX0-159" fmla="*/ 10000 w 10004"/>
                <a:gd name="connsiteY0-160" fmla="*/ 8192 h 10000"/>
                <a:gd name="connsiteX1-161" fmla="*/ 7905 w 10004"/>
                <a:gd name="connsiteY1-162" fmla="*/ 6317 h 10000"/>
                <a:gd name="connsiteX2-163" fmla="*/ 7610 w 10004"/>
                <a:gd name="connsiteY2-164" fmla="*/ 3438 h 10000"/>
                <a:gd name="connsiteX3-165" fmla="*/ 5999 w 10004"/>
                <a:gd name="connsiteY3-166" fmla="*/ 3572 h 10000"/>
                <a:gd name="connsiteX4-167" fmla="*/ 5985 w 10004"/>
                <a:gd name="connsiteY4-168" fmla="*/ 1965 h 10000"/>
                <a:gd name="connsiteX5-169" fmla="*/ 5081 w 10004"/>
                <a:gd name="connsiteY5-170" fmla="*/ 800 h 10000"/>
                <a:gd name="connsiteX6-171" fmla="*/ 4043 w 10004"/>
                <a:gd name="connsiteY6-172" fmla="*/ 1710 h 10000"/>
                <a:gd name="connsiteX7-173" fmla="*/ 3399 w 10004"/>
                <a:gd name="connsiteY7-174" fmla="*/ 90 h 10000"/>
                <a:gd name="connsiteX8-175" fmla="*/ 2130 w 10004"/>
                <a:gd name="connsiteY8-176" fmla="*/ 1188 h 10000"/>
                <a:gd name="connsiteX9-177" fmla="*/ 0 w 10004"/>
                <a:gd name="connsiteY9-178" fmla="*/ 1013 h 10000"/>
                <a:gd name="connsiteX10-179" fmla="*/ 0 w 10004"/>
                <a:gd name="connsiteY10-180" fmla="*/ 6987 h 10000"/>
                <a:gd name="connsiteX11-181" fmla="*/ 8921 w 10004"/>
                <a:gd name="connsiteY11-182" fmla="*/ 10000 h 10000"/>
                <a:gd name="connsiteX12-183" fmla="*/ 10000 w 10004"/>
                <a:gd name="connsiteY12-184" fmla="*/ 8192 h 10000"/>
                <a:gd name="connsiteX0-185" fmla="*/ 10000 w 10004"/>
                <a:gd name="connsiteY0-186" fmla="*/ 8192 h 10000"/>
                <a:gd name="connsiteX1-187" fmla="*/ 7905 w 10004"/>
                <a:gd name="connsiteY1-188" fmla="*/ 6317 h 10000"/>
                <a:gd name="connsiteX2-189" fmla="*/ 7610 w 10004"/>
                <a:gd name="connsiteY2-190" fmla="*/ 3438 h 10000"/>
                <a:gd name="connsiteX3-191" fmla="*/ 5999 w 10004"/>
                <a:gd name="connsiteY3-192" fmla="*/ 3572 h 10000"/>
                <a:gd name="connsiteX4-193" fmla="*/ 5985 w 10004"/>
                <a:gd name="connsiteY4-194" fmla="*/ 1965 h 10000"/>
                <a:gd name="connsiteX5-195" fmla="*/ 5081 w 10004"/>
                <a:gd name="connsiteY5-196" fmla="*/ 800 h 10000"/>
                <a:gd name="connsiteX6-197" fmla="*/ 4043 w 10004"/>
                <a:gd name="connsiteY6-198" fmla="*/ 1710 h 10000"/>
                <a:gd name="connsiteX7-199" fmla="*/ 3399 w 10004"/>
                <a:gd name="connsiteY7-200" fmla="*/ 90 h 10000"/>
                <a:gd name="connsiteX8-201" fmla="*/ 2130 w 10004"/>
                <a:gd name="connsiteY8-202" fmla="*/ 1188 h 10000"/>
                <a:gd name="connsiteX9-203" fmla="*/ 0 w 10004"/>
                <a:gd name="connsiteY9-204" fmla="*/ 1013 h 10000"/>
                <a:gd name="connsiteX10-205" fmla="*/ 0 w 10004"/>
                <a:gd name="connsiteY10-206" fmla="*/ 6987 h 10000"/>
                <a:gd name="connsiteX11-207" fmla="*/ 8921 w 10004"/>
                <a:gd name="connsiteY11-208" fmla="*/ 10000 h 10000"/>
                <a:gd name="connsiteX12-209" fmla="*/ 10000 w 10004"/>
                <a:gd name="connsiteY12-210" fmla="*/ 8192 h 10000"/>
                <a:gd name="connsiteX0-211" fmla="*/ 10678 w 10682"/>
                <a:gd name="connsiteY0-212" fmla="*/ 8192 h 9889"/>
                <a:gd name="connsiteX1-213" fmla="*/ 8583 w 10682"/>
                <a:gd name="connsiteY1-214" fmla="*/ 6317 h 9889"/>
                <a:gd name="connsiteX2-215" fmla="*/ 8288 w 10682"/>
                <a:gd name="connsiteY2-216" fmla="*/ 3438 h 9889"/>
                <a:gd name="connsiteX3-217" fmla="*/ 6677 w 10682"/>
                <a:gd name="connsiteY3-218" fmla="*/ 3572 h 9889"/>
                <a:gd name="connsiteX4-219" fmla="*/ 6663 w 10682"/>
                <a:gd name="connsiteY4-220" fmla="*/ 1965 h 9889"/>
                <a:gd name="connsiteX5-221" fmla="*/ 5759 w 10682"/>
                <a:gd name="connsiteY5-222" fmla="*/ 800 h 9889"/>
                <a:gd name="connsiteX6-223" fmla="*/ 4721 w 10682"/>
                <a:gd name="connsiteY6-224" fmla="*/ 1710 h 9889"/>
                <a:gd name="connsiteX7-225" fmla="*/ 4077 w 10682"/>
                <a:gd name="connsiteY7-226" fmla="*/ 90 h 9889"/>
                <a:gd name="connsiteX8-227" fmla="*/ 2808 w 10682"/>
                <a:gd name="connsiteY8-228" fmla="*/ 1188 h 9889"/>
                <a:gd name="connsiteX9-229" fmla="*/ 678 w 10682"/>
                <a:gd name="connsiteY9-230" fmla="*/ 1013 h 9889"/>
                <a:gd name="connsiteX10-231" fmla="*/ 678 w 10682"/>
                <a:gd name="connsiteY10-232" fmla="*/ 6987 h 9889"/>
                <a:gd name="connsiteX11-233" fmla="*/ 9832 w 10682"/>
                <a:gd name="connsiteY11-234" fmla="*/ 9889 h 9889"/>
                <a:gd name="connsiteX12-235" fmla="*/ 10678 w 10682"/>
                <a:gd name="connsiteY12-236" fmla="*/ 8192 h 9889"/>
                <a:gd name="connsiteX0-237" fmla="*/ 9996 w 10000"/>
                <a:gd name="connsiteY0-238" fmla="*/ 8284 h 10000"/>
                <a:gd name="connsiteX1-239" fmla="*/ 8035 w 10000"/>
                <a:gd name="connsiteY1-240" fmla="*/ 6388 h 10000"/>
                <a:gd name="connsiteX2-241" fmla="*/ 7759 w 10000"/>
                <a:gd name="connsiteY2-242" fmla="*/ 3477 h 10000"/>
                <a:gd name="connsiteX3-243" fmla="*/ 6251 w 10000"/>
                <a:gd name="connsiteY3-244" fmla="*/ 3612 h 10000"/>
                <a:gd name="connsiteX4-245" fmla="*/ 6238 w 10000"/>
                <a:gd name="connsiteY4-246" fmla="*/ 1987 h 10000"/>
                <a:gd name="connsiteX5-247" fmla="*/ 5391 w 10000"/>
                <a:gd name="connsiteY5-248" fmla="*/ 809 h 10000"/>
                <a:gd name="connsiteX6-249" fmla="*/ 4420 w 10000"/>
                <a:gd name="connsiteY6-250" fmla="*/ 1729 h 10000"/>
                <a:gd name="connsiteX7-251" fmla="*/ 3817 w 10000"/>
                <a:gd name="connsiteY7-252" fmla="*/ 91 h 10000"/>
                <a:gd name="connsiteX8-253" fmla="*/ 2629 w 10000"/>
                <a:gd name="connsiteY8-254" fmla="*/ 1201 h 10000"/>
                <a:gd name="connsiteX9-255" fmla="*/ 635 w 10000"/>
                <a:gd name="connsiteY9-256" fmla="*/ 1024 h 10000"/>
                <a:gd name="connsiteX10-257" fmla="*/ 635 w 10000"/>
                <a:gd name="connsiteY10-258" fmla="*/ 7065 h 10000"/>
                <a:gd name="connsiteX11-259" fmla="*/ 9204 w 10000"/>
                <a:gd name="connsiteY11-260" fmla="*/ 10000 h 10000"/>
                <a:gd name="connsiteX12-261" fmla="*/ 9996 w 10000"/>
                <a:gd name="connsiteY12-262" fmla="*/ 8284 h 10000"/>
                <a:gd name="connsiteX0-263" fmla="*/ 9996 w 10000"/>
                <a:gd name="connsiteY0-264" fmla="*/ 8284 h 10000"/>
                <a:gd name="connsiteX1-265" fmla="*/ 8035 w 10000"/>
                <a:gd name="connsiteY1-266" fmla="*/ 6388 h 10000"/>
                <a:gd name="connsiteX2-267" fmla="*/ 7759 w 10000"/>
                <a:gd name="connsiteY2-268" fmla="*/ 3477 h 10000"/>
                <a:gd name="connsiteX3-269" fmla="*/ 6251 w 10000"/>
                <a:gd name="connsiteY3-270" fmla="*/ 3612 h 10000"/>
                <a:gd name="connsiteX4-271" fmla="*/ 6238 w 10000"/>
                <a:gd name="connsiteY4-272" fmla="*/ 1987 h 10000"/>
                <a:gd name="connsiteX5-273" fmla="*/ 5391 w 10000"/>
                <a:gd name="connsiteY5-274" fmla="*/ 809 h 10000"/>
                <a:gd name="connsiteX6-275" fmla="*/ 4420 w 10000"/>
                <a:gd name="connsiteY6-276" fmla="*/ 1729 h 10000"/>
                <a:gd name="connsiteX7-277" fmla="*/ 3817 w 10000"/>
                <a:gd name="connsiteY7-278" fmla="*/ 91 h 10000"/>
                <a:gd name="connsiteX8-279" fmla="*/ 2629 w 10000"/>
                <a:gd name="connsiteY8-280" fmla="*/ 1201 h 10000"/>
                <a:gd name="connsiteX9-281" fmla="*/ 635 w 10000"/>
                <a:gd name="connsiteY9-282" fmla="*/ 1024 h 10000"/>
                <a:gd name="connsiteX10-283" fmla="*/ 635 w 10000"/>
                <a:gd name="connsiteY10-284" fmla="*/ 7065 h 10000"/>
                <a:gd name="connsiteX11-285" fmla="*/ 9204 w 10000"/>
                <a:gd name="connsiteY11-286" fmla="*/ 10000 h 10000"/>
                <a:gd name="connsiteX12-287" fmla="*/ 9996 w 10000"/>
                <a:gd name="connsiteY12-288" fmla="*/ 8284 h 10000"/>
                <a:gd name="connsiteX0-289" fmla="*/ 9361 w 9365"/>
                <a:gd name="connsiteY0-290" fmla="*/ 8284 h 10000"/>
                <a:gd name="connsiteX1-291" fmla="*/ 7400 w 9365"/>
                <a:gd name="connsiteY1-292" fmla="*/ 6388 h 10000"/>
                <a:gd name="connsiteX2-293" fmla="*/ 7124 w 9365"/>
                <a:gd name="connsiteY2-294" fmla="*/ 3477 h 10000"/>
                <a:gd name="connsiteX3-295" fmla="*/ 5616 w 9365"/>
                <a:gd name="connsiteY3-296" fmla="*/ 3612 h 10000"/>
                <a:gd name="connsiteX4-297" fmla="*/ 5603 w 9365"/>
                <a:gd name="connsiteY4-298" fmla="*/ 1987 h 10000"/>
                <a:gd name="connsiteX5-299" fmla="*/ 4756 w 9365"/>
                <a:gd name="connsiteY5-300" fmla="*/ 809 h 10000"/>
                <a:gd name="connsiteX6-301" fmla="*/ 3785 w 9365"/>
                <a:gd name="connsiteY6-302" fmla="*/ 1729 h 10000"/>
                <a:gd name="connsiteX7-303" fmla="*/ 3182 w 9365"/>
                <a:gd name="connsiteY7-304" fmla="*/ 91 h 10000"/>
                <a:gd name="connsiteX8-305" fmla="*/ 1994 w 9365"/>
                <a:gd name="connsiteY8-306" fmla="*/ 1201 h 10000"/>
                <a:gd name="connsiteX9-307" fmla="*/ 0 w 9365"/>
                <a:gd name="connsiteY9-308" fmla="*/ 1024 h 10000"/>
                <a:gd name="connsiteX10-309" fmla="*/ 0 w 9365"/>
                <a:gd name="connsiteY10-310" fmla="*/ 7065 h 10000"/>
                <a:gd name="connsiteX11-311" fmla="*/ 8569 w 9365"/>
                <a:gd name="connsiteY11-312" fmla="*/ 10000 h 10000"/>
                <a:gd name="connsiteX12-313" fmla="*/ 9361 w 9365"/>
                <a:gd name="connsiteY12-314" fmla="*/ 8284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" name="Prostoročno 458"/>
            <p:cNvSpPr/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" name="Prostoročno 459"/>
            <p:cNvSpPr/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" name="Prostoročno 460"/>
            <p:cNvSpPr/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" name="Prostoročno 461"/>
            <p:cNvSpPr/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" name="Prostoročno 462"/>
            <p:cNvSpPr/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" name="Prostoročno 463"/>
            <p:cNvSpPr/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" name="Prostoročno 464"/>
            <p:cNvSpPr/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" name="Prostoročno 465"/>
            <p:cNvSpPr/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" name="Prostoročno 466"/>
            <p:cNvSpPr/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" name="Prostoročno 467"/>
            <p:cNvSpPr/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" name="Prostoročno 468"/>
            <p:cNvSpPr/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" name="Prostoročno 469"/>
            <p:cNvSpPr/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" name="Prostoročno 470"/>
            <p:cNvSpPr/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" name="Prostoročno 471"/>
            <p:cNvSpPr/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" name="Prostoročno 472"/>
            <p:cNvSpPr/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" name="Prostoročno 473"/>
            <p:cNvSpPr/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" name="Prostoročno 474"/>
            <p:cNvSpPr/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" name="Prostoročno 475"/>
            <p:cNvSpPr/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" name="Prostoročno 476"/>
            <p:cNvSpPr/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" name="Prostoročno 477"/>
            <p:cNvSpPr/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" name="Prostoročno 478"/>
            <p:cNvSpPr/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" name="Prostoročno 479"/>
            <p:cNvSpPr/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" name="Prostoročno 480"/>
            <p:cNvSpPr/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" name="Prostoročno 481"/>
            <p:cNvSpPr/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" name="Prostoročno 482"/>
            <p:cNvSpPr/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" name="Prostoročno 483"/>
            <p:cNvSpPr/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" name="Prostoročno 484"/>
            <p:cNvSpPr/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" name="Prostoročno 485"/>
            <p:cNvSpPr/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" name="Prostoročno 486"/>
            <p:cNvSpPr/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5" name="Prostoročno 487"/>
            <p:cNvSpPr/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6" name="Prostoročno 488"/>
            <p:cNvSpPr/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7" name="Prostoročno 489"/>
            <p:cNvSpPr/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8" name="Prostoročno 490"/>
            <p:cNvSpPr/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9" name="Prostoročno 485"/>
            <p:cNvSpPr/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40" name="Skupina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rostoročno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" name="Prostoročno 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" name="Prostoročno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" name="Prostoročno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5" name="Prostoročno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6" name="Prostoročno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7" name="Prostoročno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8" name="Prostoročno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49" name="Prostoročno 500"/>
          <p:cNvSpPr/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grpSp>
        <p:nvGrpSpPr>
          <p:cNvPr id="50" name="Skupina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rostoročno 36"/>
            <p:cNvSpPr/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2" name="Prostoročno 37"/>
            <p:cNvSpPr/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3" name="Prostoročno 38"/>
            <p:cNvSpPr/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4" name="Prostoročno 39"/>
            <p:cNvSpPr/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5" name="Prostoročno 40"/>
            <p:cNvSpPr/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6" name="Prostoročno 41"/>
            <p:cNvSpPr/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7" name="Prostoročno 42"/>
            <p:cNvSpPr/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8" name="Prostoročno 43"/>
            <p:cNvSpPr/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59" name="Prostoročno 413"/>
          <p:cNvSpPr/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-1" fmla="*/ 282858 w 12188952"/>
              <a:gd name="connsiteY0-2" fmla="*/ 953 h 3850488"/>
              <a:gd name="connsiteX1-3" fmla="*/ 2374306 w 12188952"/>
              <a:gd name="connsiteY1-4" fmla="*/ 434202 h 3850488"/>
              <a:gd name="connsiteX2-5" fmla="*/ 7427648 w 12188952"/>
              <a:gd name="connsiteY2-6" fmla="*/ 3008169 h 3850488"/>
              <a:gd name="connsiteX3-7" fmla="*/ 12188952 w 12188952"/>
              <a:gd name="connsiteY3-8" fmla="*/ 2149941 h 3850488"/>
              <a:gd name="connsiteX4-9" fmla="*/ 12188952 w 12188952"/>
              <a:gd name="connsiteY4-10" fmla="*/ 3850488 h 3850488"/>
              <a:gd name="connsiteX5-11" fmla="*/ 0 w 12188952"/>
              <a:gd name="connsiteY5-12" fmla="*/ 3850488 h 3850488"/>
              <a:gd name="connsiteX6-13" fmla="*/ 0 w 12188952"/>
              <a:gd name="connsiteY6-14" fmla="*/ 2369 h 3850488"/>
              <a:gd name="connsiteX7-15" fmla="*/ 282858 w 12188952"/>
              <a:gd name="connsiteY7-16" fmla="*/ 953 h 38504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60" name="Prostoročno 414"/>
          <p:cNvSpPr/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grpSp>
        <p:nvGrpSpPr>
          <p:cNvPr id="61" name="Skupina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rostoročno 6"/>
            <p:cNvSpPr/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3" name="Prostoročno 7"/>
            <p:cNvSpPr/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4" name="Prostoročno 8"/>
            <p:cNvSpPr/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5" name="Prostoročno 9"/>
            <p:cNvSpPr/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6" name="Prostoročno 10"/>
            <p:cNvSpPr/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7" name="Prostoročno 11"/>
            <p:cNvSpPr/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8" name="Prostoročno 12"/>
            <p:cNvSpPr/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9" name="Prostoročn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0" name="Prostoročno 14"/>
            <p:cNvSpPr/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1" name="Prostoročno 15"/>
            <p:cNvSpPr/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2" name="Prostoročno 16"/>
            <p:cNvSpPr/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3" name="Prostoročno 17"/>
            <p:cNvSpPr/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4" name="Prostoročno 18"/>
            <p:cNvSpPr/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5" name="Prostoročno 19"/>
            <p:cNvSpPr/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6" name="Prostoročno 20"/>
            <p:cNvSpPr/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7" name="Prostoročno 21"/>
            <p:cNvSpPr/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8" name="Prostoročno 22"/>
            <p:cNvSpPr/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9" name="Prostoročn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0" name="Prostoročno 24"/>
            <p:cNvSpPr/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81" name="Skupina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rostoročno 34"/>
            <p:cNvSpPr/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3" name="Prostoročno 35"/>
            <p:cNvSpPr/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4" name="Prostoročno 36"/>
            <p:cNvSpPr/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5" name="Prostoročno 37"/>
            <p:cNvSpPr/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6" name="Prostoročno 38"/>
            <p:cNvSpPr/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87" name="Skupina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rostoročno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9" name="Prostoročno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0" name="Prostoročno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1" name="Prostoročno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2" name="Prostoročno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3" name="Prostoročno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94" name="Skupina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rostoročno 34"/>
            <p:cNvSpPr/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6" name="Prostoročno 35"/>
            <p:cNvSpPr/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7" name="Prostoročno 36"/>
            <p:cNvSpPr/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8" name="Prostoročno 38"/>
            <p:cNvSpPr/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99" name="Skupina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rostoročno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1" name="Prostoročno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2" name="Prostoročno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3" name="Prostoročno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4" name="Prostoročno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5" name="Prostoročno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106" name="Skupina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rostoročno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8" name="Prostoročno 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9" name="Prostoročno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0" name="Prostoročno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1" name="Prostoročno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2" name="Prostoročno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3" name="Prostoročno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4" name="Prostoročno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115" name="Prostoročno 8"/>
          <p:cNvSpPr/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116" name="Prostoročno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-1" fmla="*/ 0 w 12328635"/>
              <a:gd name="connsiteY0-2" fmla="*/ 0 h 3162094"/>
              <a:gd name="connsiteX1-3" fmla="*/ 7662042 w 12328635"/>
              <a:gd name="connsiteY1-4" fmla="*/ 3137338 h 3162094"/>
              <a:gd name="connsiteX2-5" fmla="*/ 12328635 w 12328635"/>
              <a:gd name="connsiteY2-6" fmla="*/ 1450427 h 3162094"/>
              <a:gd name="connsiteX0-7" fmla="*/ 0 w 12155215"/>
              <a:gd name="connsiteY0-8" fmla="*/ 0 h 3171571"/>
              <a:gd name="connsiteX1-9" fmla="*/ 7662042 w 12155215"/>
              <a:gd name="connsiteY1-10" fmla="*/ 3137338 h 3171571"/>
              <a:gd name="connsiteX2-11" fmla="*/ 12155215 w 12155215"/>
              <a:gd name="connsiteY2-12" fmla="*/ 1639614 h 3171571"/>
              <a:gd name="connsiteX0-13" fmla="*/ 0 w 12155215"/>
              <a:gd name="connsiteY0-14" fmla="*/ 0 h 3169200"/>
              <a:gd name="connsiteX1-15" fmla="*/ 7662042 w 12155215"/>
              <a:gd name="connsiteY1-16" fmla="*/ 3137338 h 3169200"/>
              <a:gd name="connsiteX2-17" fmla="*/ 12155215 w 12155215"/>
              <a:gd name="connsiteY2-18" fmla="*/ 1639614 h 3169200"/>
              <a:gd name="connsiteX0-19" fmla="*/ 0 w 12155215"/>
              <a:gd name="connsiteY0-20" fmla="*/ 0 h 3014668"/>
              <a:gd name="connsiteX1-21" fmla="*/ 7173311 w 12155215"/>
              <a:gd name="connsiteY1-22" fmla="*/ 2979683 h 3014668"/>
              <a:gd name="connsiteX2-23" fmla="*/ 12155215 w 12155215"/>
              <a:gd name="connsiteY2-24" fmla="*/ 1639614 h 3014668"/>
              <a:gd name="connsiteX0-25" fmla="*/ 0 w 12155215"/>
              <a:gd name="connsiteY0-26" fmla="*/ 0 h 3011275"/>
              <a:gd name="connsiteX1-27" fmla="*/ 7173311 w 12155215"/>
              <a:gd name="connsiteY1-28" fmla="*/ 2979683 h 3011275"/>
              <a:gd name="connsiteX2-29" fmla="*/ 12155215 w 12155215"/>
              <a:gd name="connsiteY2-30" fmla="*/ 1639614 h 3011275"/>
              <a:gd name="connsiteX0-31" fmla="*/ 0 w 12155215"/>
              <a:gd name="connsiteY0-32" fmla="*/ 0 h 3119572"/>
              <a:gd name="connsiteX1-33" fmla="*/ 7614745 w 12155215"/>
              <a:gd name="connsiteY1-34" fmla="*/ 3090041 h 3119572"/>
              <a:gd name="connsiteX2-35" fmla="*/ 12155215 w 12155215"/>
              <a:gd name="connsiteY2-36" fmla="*/ 1639614 h 3119572"/>
              <a:gd name="connsiteX0-37" fmla="*/ 0 w 12155215"/>
              <a:gd name="connsiteY0-38" fmla="*/ 0 h 3119572"/>
              <a:gd name="connsiteX1-39" fmla="*/ 7614745 w 12155215"/>
              <a:gd name="connsiteY1-40" fmla="*/ 3090041 h 3119572"/>
              <a:gd name="connsiteX2-41" fmla="*/ 12155215 w 12155215"/>
              <a:gd name="connsiteY2-42" fmla="*/ 1639614 h 3119572"/>
              <a:gd name="connsiteX0-43" fmla="*/ 0 w 12155215"/>
              <a:gd name="connsiteY0-44" fmla="*/ 0 h 3095317"/>
              <a:gd name="connsiteX1-45" fmla="*/ 7614745 w 12155215"/>
              <a:gd name="connsiteY1-46" fmla="*/ 3090041 h 3095317"/>
              <a:gd name="connsiteX2-47" fmla="*/ 12155215 w 12155215"/>
              <a:gd name="connsiteY2-48" fmla="*/ 1639614 h 3095317"/>
              <a:gd name="connsiteX0-49" fmla="*/ 0 w 12155215"/>
              <a:gd name="connsiteY0-50" fmla="*/ 0 h 3095317"/>
              <a:gd name="connsiteX1-51" fmla="*/ 7614745 w 12155215"/>
              <a:gd name="connsiteY1-52" fmla="*/ 3090041 h 3095317"/>
              <a:gd name="connsiteX2-53" fmla="*/ 12155215 w 12155215"/>
              <a:gd name="connsiteY2-54" fmla="*/ 1639614 h 3095317"/>
              <a:gd name="connsiteX0-55" fmla="*/ 0 w 12155215"/>
              <a:gd name="connsiteY0-56" fmla="*/ 0 h 3095317"/>
              <a:gd name="connsiteX1-57" fmla="*/ 7614745 w 12155215"/>
              <a:gd name="connsiteY1-58" fmla="*/ 3090041 h 3095317"/>
              <a:gd name="connsiteX2-59" fmla="*/ 12155215 w 12155215"/>
              <a:gd name="connsiteY2-60" fmla="*/ 1639614 h 3095317"/>
              <a:gd name="connsiteX0-61" fmla="*/ 0 w 12139450"/>
              <a:gd name="connsiteY0-62" fmla="*/ 0 h 3057566"/>
              <a:gd name="connsiteX1-63" fmla="*/ 7598980 w 12139450"/>
              <a:gd name="connsiteY1-64" fmla="*/ 3026979 h 3057566"/>
              <a:gd name="connsiteX2-65" fmla="*/ 12139450 w 12139450"/>
              <a:gd name="connsiteY2-66" fmla="*/ 1576552 h 3057566"/>
              <a:gd name="connsiteX0-67" fmla="*/ 0 w 12139450"/>
              <a:gd name="connsiteY0-68" fmla="*/ 0 h 3028856"/>
              <a:gd name="connsiteX1-69" fmla="*/ 7598980 w 12139450"/>
              <a:gd name="connsiteY1-70" fmla="*/ 3026979 h 3028856"/>
              <a:gd name="connsiteX2-71" fmla="*/ 12139450 w 12139450"/>
              <a:gd name="connsiteY2-72" fmla="*/ 1576552 h 3028856"/>
              <a:gd name="connsiteX0-73" fmla="*/ 0 w 12139450"/>
              <a:gd name="connsiteY0-74" fmla="*/ 0 h 3027100"/>
              <a:gd name="connsiteX1-75" fmla="*/ 7598980 w 12139450"/>
              <a:gd name="connsiteY1-76" fmla="*/ 3026979 h 3027100"/>
              <a:gd name="connsiteX2-77" fmla="*/ 12139450 w 12139450"/>
              <a:gd name="connsiteY2-78" fmla="*/ 1576552 h 3027100"/>
              <a:gd name="connsiteX0-79" fmla="*/ 0 w 12139450"/>
              <a:gd name="connsiteY0-80" fmla="*/ 0 h 3029936"/>
              <a:gd name="connsiteX1-81" fmla="*/ 7598980 w 12139450"/>
              <a:gd name="connsiteY1-82" fmla="*/ 3026979 h 3029936"/>
              <a:gd name="connsiteX2-83" fmla="*/ 12139450 w 12139450"/>
              <a:gd name="connsiteY2-84" fmla="*/ 1576552 h 30299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grpSp>
        <p:nvGrpSpPr>
          <p:cNvPr id="117" name="Skupina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rostoročno 324"/>
            <p:cNvSpPr/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9" name="Prostoročno 325"/>
            <p:cNvSpPr/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0" name="Prostoročno 326"/>
            <p:cNvSpPr/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1" name="Prostoročno 327"/>
            <p:cNvSpPr/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2" name="Prostoročno 328"/>
            <p:cNvSpPr/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3" name="Prostoročno 329"/>
            <p:cNvSpPr/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4" name="Prostoročno 330"/>
            <p:cNvSpPr/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5" name="Prostoročno 331"/>
            <p:cNvSpPr/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6" name="Prostoročno 332"/>
            <p:cNvSpPr/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7" name="Prostoročno 333"/>
            <p:cNvSpPr/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8" name="Prostoročno 334"/>
            <p:cNvSpPr/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9" name="Prostoročno 335"/>
            <p:cNvSpPr/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0" name="Prostoročno 336"/>
            <p:cNvSpPr/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1" name="Prostoročno 337"/>
            <p:cNvSpPr/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2" name="Prostoročno 338"/>
            <p:cNvSpPr/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3" name="Prostoročno 339"/>
            <p:cNvSpPr/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4" name="Prostoročno 340"/>
            <p:cNvSpPr/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5" name="Prostoročno 341"/>
            <p:cNvSpPr/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6" name="Prostoročno 342"/>
            <p:cNvSpPr/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7" name="Prostoročno 343"/>
            <p:cNvSpPr/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8" name="Prostoročno 344"/>
            <p:cNvSpPr/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9" name="Prostoročno 345"/>
            <p:cNvSpPr/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0" name="Prostoročno 346"/>
            <p:cNvSpPr/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1" name="Prostoročno 347"/>
            <p:cNvSpPr/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2" name="Prostoročno 348"/>
            <p:cNvSpPr/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3" name="Prostoročno 349"/>
            <p:cNvSpPr/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4" name="Prostoročno 332"/>
            <p:cNvSpPr/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5" name="Prostoročno 332"/>
            <p:cNvSpPr/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146" name="Skupina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rostoročno 6"/>
            <p:cNvSpPr/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8" name="Prostoročno 7"/>
            <p:cNvSpPr/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9" name="Prostoročno 8"/>
            <p:cNvSpPr/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0" name="Prostoročno 9"/>
            <p:cNvSpPr/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1" name="Prostoročno 10"/>
            <p:cNvSpPr/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2" name="Prostoročno 11"/>
            <p:cNvSpPr/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3" name="Prostoročno 12"/>
            <p:cNvSpPr/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4" name="Prostoročno 13"/>
            <p:cNvSpPr/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5" name="Prostoročno 14"/>
            <p:cNvSpPr/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6" name="Prostoročno 15"/>
            <p:cNvSpPr/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7" name="Prostoročno 16"/>
            <p:cNvSpPr/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8" name="Prostoročno 17"/>
            <p:cNvSpPr/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9" name="Prostoročno 18"/>
            <p:cNvSpPr/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0" name="Prostoročno 19"/>
            <p:cNvSpPr/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1" name="Prostoročno 20"/>
            <p:cNvSpPr/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2" name="Prostoročno 21"/>
            <p:cNvSpPr/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3" name="Prostoročno 22"/>
            <p:cNvSpPr/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4" name="Prostoročno 23"/>
            <p:cNvSpPr/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5" name="Prostoročno 24"/>
            <p:cNvSpPr/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6" name="Prostoročno 25"/>
            <p:cNvSpPr/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7" name="Prostoročno 26"/>
            <p:cNvSpPr/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8" name="Prostoročno 27"/>
            <p:cNvSpPr/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9" name="Prostoročno 28"/>
            <p:cNvSpPr/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0" name="Prostoročno 29"/>
            <p:cNvSpPr/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171" name="Skupina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rostoročno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3" name="Prostoročno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4" name="Prostoročno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5" name="Prostoročno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6" name="Prostoročno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7" name="Prostoročno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8" name="Prostoročno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9" name="Prostoročno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 hasCustomPrompt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 hasCustomPrompt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 hasCustomPrompt="1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sl-SI" smtClean="0"/>
              <a:t>15. 09. 2025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besedila 2"/>
          <p:cNvSpPr>
            <a:spLocks noGrp="1"/>
          </p:cNvSpPr>
          <p:nvPr>
            <p:ph type="body" idx="1" hasCustomPrompt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 hasCustomPrompt="1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 hasCustomPrompt="1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 hasCustomPrompt="1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sl-SI" smtClean="0"/>
              <a:t>15. 09. 2025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  <p:sp>
        <p:nvSpPr>
          <p:cNvPr id="10" name="Naslov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ročno 92"/>
          <p:cNvSpPr/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7" name="Prostoročno 50"/>
          <p:cNvSpPr/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8" name="Prostoročno 51"/>
          <p:cNvSpPr/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grpSp>
        <p:nvGrpSpPr>
          <p:cNvPr id="9" name="Skupina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Prostoročno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" name="Prostoročno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" name="Prostoročno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" name="Prostoročno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" name="Prostoročno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" name="Prostoročno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" name="Prostoročno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" name="Prostoročno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" name="Prostoročno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" name="Prostoročno 79"/>
            <p:cNvSpPr/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" name="Prostoročno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" name="Prostoročno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" name="Prostoročno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" name="Prostoročno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" name="Prostoročno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" name="Prostoročno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" name="Prostoročno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" name="Prostoročno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" name="Prostoročno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" name="Prostoročno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" name="Prostoročno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" name="Prostoročno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" name="Prostoročno 92"/>
            <p:cNvSpPr/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" name="Prostoročno 93"/>
            <p:cNvSpPr/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" name="Prostoročno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5" name="Prostoročno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6" name="Prostoročno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7" name="Prostoročno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8" name="Prostoročno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9" name="Prostoročno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0" name="Prostoročno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1" name="Prostoročno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" name="Prostoročno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" name="Prostoročno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" name="Prostoročno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5" name="Prostoročno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6" name="Prostoročno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7" name="Prostoročno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8" name="Prostoročno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9" name="Prostoročno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0" name="Prostoročno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1" name="Prostoročno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2" name="Prostoročno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3" name="Prostoročno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4" name="Prostoročno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5" name="Prostoročno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6" name="Prostoročno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7" name="Prostoročno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8" name="Prostoročno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9" name="Prostoročno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0" name="Prostoročno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1" name="Prostoročno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2" name="Prostoročno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3" name="Prostoročno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4" name="Prostoročno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5" name="Prostoročno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6" name="Prostoročno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7" name="Prostoročno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8" name="Prostoročno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9" name="Prostoročno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0" name="Prostoročno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1" name="Prostoročno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2" name="Prostoročno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3" name="Prostoročno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4" name="Prostoročno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5" name="Prostoročno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6" name="Prostoročno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7" name="Prostoročno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8" name="Prostoročno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79" name="Prostoročno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0" name="Prostoročno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1" name="Prostoročno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2" name="Prostoročno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3" name="Prostoročno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4" name="Prostoročno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5" name="Prostoročno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6" name="Prostoročno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7" name="Prostoročno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8" name="Prostoročno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89" name="Prostoročno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0" name="Prostoročno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1" name="Prostoročno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2" name="Prostoročno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93" name="Skupina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Prostoročno 70"/>
            <p:cNvSpPr/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5" name="Prostoročno 71"/>
            <p:cNvSpPr/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6" name="Prostoročno 72"/>
            <p:cNvSpPr/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7" name="Prostoročno 73"/>
            <p:cNvSpPr/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8" name="Prostoročno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99" name="Prostoročno 75"/>
            <p:cNvSpPr/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0" name="Prostoročno 76"/>
            <p:cNvSpPr/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1" name="Prostoročno 77"/>
            <p:cNvSpPr/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2" name="Prostoročno 78"/>
            <p:cNvSpPr/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3" name="Prostoročno 79"/>
            <p:cNvSpPr/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4" name="Prostoročno 80"/>
            <p:cNvSpPr/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5" name="Prostoročno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6" name="Prostoročno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7" name="Prostoročno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8" name="Prostoročno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09" name="Prostoročno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0" name="Prostoročno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1" name="Prostoročno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2" name="Prostoročno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3" name="Prostoročno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4" name="Prostoročno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5" name="Prostoročno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6" name="Prostoročno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7" name="Prostoročno 93"/>
            <p:cNvSpPr/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8" name="Prostoročno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19" name="Prostoročno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0" name="Prostoročno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1" name="Prostoročno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2" name="Prostoročno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3" name="Prostoročno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4" name="Prostoročno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5" name="Prostoročno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6" name="Prostoročno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7" name="Prostoročno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8" name="Prostoročno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9" name="Prostoročno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0" name="Prostoročno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1" name="Prostoročno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2" name="Prostoročno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3" name="Prostoročno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4" name="Prostoročno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5" name="Prostoročno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6" name="Prostoročno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7" name="Prostoročno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8" name="Prostoročno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9" name="Prostoročno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0" name="Prostoročno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1" name="Prostoročno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2" name="Prostoročno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3" name="Prostoročno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4" name="Prostoročno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5" name="Prostoročno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6" name="Prostoročno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7" name="Prostoročno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8" name="Prostoročno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9" name="Prostoročno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0" name="Prostoročno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1" name="Prostoročno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2" name="Prostoročno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3" name="Prostoročno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4" name="Prostoročno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5" name="Prostoročno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6" name="Prostoročno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7" name="Prostoročno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8" name="Prostoročno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9" name="Prostoročno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0" name="Prostoročno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1" name="Prostoročno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2" name="Prostoročno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3" name="Prostoročno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4" name="Prostoročno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5" name="Prostoročno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6" name="Prostoročno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7" name="Prostoročno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8" name="Prostoročno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9" name="Prostoročno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0" name="Prostoročno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1" name="Prostoročno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2" name="Prostoročno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3" name="Prostoročno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4" name="Prostoročno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5" name="Prostoročno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6" name="Prostoročno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177" name="Skupina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Prostoročno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9" name="Prostoročno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0" name="Prostoročno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1" name="Prostoročno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2" name="Prostoročno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3" name="Prostoročno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4" name="Prostoročno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5" name="Prostoročno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6" name="Prostoročno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7" name="Prostoročno 79"/>
            <p:cNvSpPr/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8" name="Prostoročno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9" name="Prostoročno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0" name="Prostoročno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1" name="Prostoročno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2" name="Prostoročno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3" name="Prostoročno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4" name="Prostoročno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5" name="Prostoročno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6" name="Prostoročno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7" name="Prostoročno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8" name="Prostoročno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99" name="Prostoročno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0" name="Prostoročno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1" name="Prostoročno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2" name="Prostoročno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3" name="Prostoročno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4" name="Prostoročno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5" name="Prostoročno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6" name="Prostoročno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7" name="Prostoročno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8" name="Prostoročno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09" name="Prostoročno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0" name="Prostoročno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1" name="Prostoročno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2" name="Prostoročno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3" name="Prostoročno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4" name="Prostoročno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5" name="Prostoročno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6" name="Prostoročno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7" name="Prostoročno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8" name="Prostoročno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9" name="Prostoročno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0" name="Prostoročno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1" name="Prostoročno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2" name="Prostoročno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3" name="Prostoročno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4" name="Prostoročno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5" name="Prostoročno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6" name="Prostoročno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7" name="Prostoročno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8" name="Prostoročno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9" name="Prostoročno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0" name="Prostoročno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1" name="Prostoročno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2" name="Prostoročno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3" name="Prostoročno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4" name="Prostoročno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5" name="Prostoročno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6" name="Prostoročno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7" name="Prostoročno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8" name="Prostoročno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9" name="Prostoročno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0" name="Prostoročno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1" name="Prostoročno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2" name="Prostoročno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3" name="Prostoročno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4" name="Prostoročno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5" name="Prostoročno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6" name="Prostoročno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7" name="Prostoročno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8" name="Prostoročno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9" name="Prostoročno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0" name="Prostoročno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1" name="Prostoročno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2" name="Prostoročno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3" name="Prostoročno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4" name="Prostoročno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5" name="Prostoročno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6" name="Prostoročno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7" name="Prostoročno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8" name="Prostoročno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9" name="Prostoročno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260" name="Skupina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Prostoročno 51"/>
            <p:cNvSpPr/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2" name="Prostoročno 52"/>
            <p:cNvSpPr/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3" name="Prostoročno 53"/>
            <p:cNvSpPr/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4" name="Prostoročno 54"/>
            <p:cNvSpPr/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5" name="Prostoročno 55"/>
            <p:cNvSpPr/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6" name="Prostoročno 56"/>
            <p:cNvSpPr/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7" name="Prostoročno 57"/>
            <p:cNvSpPr/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8" name="Prostoročno 58"/>
            <p:cNvSpPr/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69" name="Prostoročno 59"/>
            <p:cNvSpPr/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0" name="Prostoročno 60"/>
            <p:cNvSpPr/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1" name="Prostoročno 61"/>
            <p:cNvSpPr/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2" name="Prostoročno 62"/>
            <p:cNvSpPr/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3" name="Prostoročno 63"/>
            <p:cNvSpPr/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Prostoročno 64"/>
            <p:cNvSpPr/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5" name="Prostoročno 65"/>
            <p:cNvSpPr/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6" name="Prostoročno 66"/>
            <p:cNvSpPr/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7" name="Prostoročno 67"/>
            <p:cNvSpPr/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Prostoročno 68"/>
            <p:cNvSpPr/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79" name="Prostoročno 69"/>
            <p:cNvSpPr/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0" name="Prostoročno 70"/>
            <p:cNvSpPr/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1" name="Prostoročno 71"/>
            <p:cNvSpPr/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2" name="Prostoročno 72"/>
            <p:cNvSpPr/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3" name="Prostoročno 73"/>
            <p:cNvSpPr/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4" name="Prostoročno 74"/>
            <p:cNvSpPr/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Prostoročno 75"/>
            <p:cNvSpPr/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Prostoročno 76"/>
            <p:cNvSpPr/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7" name="Prostoročno 77"/>
            <p:cNvSpPr/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8" name="Prostoročno 78"/>
            <p:cNvSpPr/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289" name="Skupina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Prostoročno 6"/>
            <p:cNvSpPr/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1" name="Elipsa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2" name="Prostoročno 8"/>
            <p:cNvSpPr/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3" name="Prostoročno 9"/>
            <p:cNvSpPr/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4" name="Prostoročno 10"/>
            <p:cNvSpPr/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5" name="Prostoročno 11"/>
            <p:cNvSpPr/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6" name="Prostoročno 12"/>
            <p:cNvSpPr/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7" name="Prostoročno 13"/>
            <p:cNvSpPr/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8" name="Prostoročno 14"/>
            <p:cNvSpPr/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9" name="Prostoročno 15"/>
            <p:cNvSpPr/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0" name="Prostoročno 16"/>
            <p:cNvSpPr/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1" name="Prostoročno 17"/>
            <p:cNvSpPr/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2" name="Prostoročno 18"/>
            <p:cNvSpPr/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3" name="Prostoročno 19"/>
            <p:cNvSpPr/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4" name="Prostoročno 20"/>
            <p:cNvSpPr/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5" name="Prostoročno 21"/>
            <p:cNvSpPr/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6" name="Prostoročno 22"/>
            <p:cNvSpPr/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7" name="Prostoročno 23"/>
            <p:cNvSpPr/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8" name="Prostoročno 24"/>
            <p:cNvSpPr/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9" name="Prostoročno 25"/>
            <p:cNvSpPr/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310" name="Prostoročno 52"/>
          <p:cNvSpPr/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grpSp>
        <p:nvGrpSpPr>
          <p:cNvPr id="311" name="Skupina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Prostoročno 30"/>
            <p:cNvSpPr/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3" name="Prostoročno 31"/>
            <p:cNvSpPr/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4" name="Prostoročno 32"/>
            <p:cNvSpPr/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5" name="Prostoročno 33"/>
            <p:cNvSpPr/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6" name="Prostoročno 34"/>
            <p:cNvSpPr/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7" name="Prostoročno 35"/>
            <p:cNvSpPr/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8" name="Prostoročno 36"/>
            <p:cNvSpPr/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9" name="Prostoročno 37"/>
            <p:cNvSpPr/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0" name="Prostoročno 38"/>
            <p:cNvSpPr/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1" name="Prostoročno 39"/>
            <p:cNvSpPr/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2" name="Prostoročno 40"/>
            <p:cNvSpPr/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3" name="Prostoročno 41"/>
            <p:cNvSpPr/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4" name="Prostoročno 42"/>
            <p:cNvSpPr/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5" name="Prostoročno 43"/>
            <p:cNvSpPr/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6" name="Prostoročno 44"/>
            <p:cNvSpPr/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7" name="Prostoročno 45"/>
            <p:cNvSpPr/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8" name="Prostoročno 46"/>
            <p:cNvSpPr/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9" name="Prostoročno 47"/>
            <p:cNvSpPr/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0" name="Prostoročno 48"/>
            <p:cNvSpPr/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1" name="Prostoročno 49"/>
            <p:cNvSpPr/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2" name="Prostoročno 50"/>
            <p:cNvSpPr/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3" name="Prostoročno 51"/>
            <p:cNvSpPr/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4" name="Prostoročno 52"/>
            <p:cNvSpPr/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5" name="Prostoročno 53"/>
            <p:cNvSpPr/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6" name="Prostoročno 54"/>
            <p:cNvSpPr/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7" name="Prostoročno 55"/>
            <p:cNvSpPr/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8" name="Prostoročno 56"/>
            <p:cNvSpPr/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9" name="Prostoročno 57"/>
            <p:cNvSpPr/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0" name="Prostoročno 58"/>
            <p:cNvSpPr/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1" name="Prostoročno 59"/>
            <p:cNvSpPr/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2" name="Prostoročno 60"/>
            <p:cNvSpPr/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3" name="Prostoročno 61"/>
            <p:cNvSpPr/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4" name="Prostoročn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5" name="Prostoročno 63"/>
            <p:cNvSpPr/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6" name="Prostoročno 64"/>
            <p:cNvSpPr/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47" name="Prostoročno 65"/>
            <p:cNvSpPr/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348" name="Skupina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Skupina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Prostoročno 157"/>
              <p:cNvSpPr/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6" name="Prostoročno 158"/>
              <p:cNvSpPr/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7" name="Prostoročno 159"/>
              <p:cNvSpPr/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8" name="Prostoročno 160"/>
              <p:cNvSpPr/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9" name="Prostoročno 161"/>
              <p:cNvSpPr/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0" name="Prostoročno 162"/>
              <p:cNvSpPr/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1" name="Prostoročno 163"/>
              <p:cNvSpPr/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2" name="Prostoročno 164"/>
              <p:cNvSpPr/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3" name="Prostoročno 165"/>
              <p:cNvSpPr/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4" name="Prostoročno 166"/>
              <p:cNvSpPr/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5" name="Prostoročno 167"/>
              <p:cNvSpPr/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6" name="Prostoročno 168"/>
              <p:cNvSpPr/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7" name="Prostoročno 169"/>
              <p:cNvSpPr/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8" name="Prostoročno 170"/>
              <p:cNvSpPr/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89" name="Prostoročno 171"/>
              <p:cNvSpPr/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0" name="Prostoročno 172"/>
              <p:cNvSpPr/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1" name="Prostoročno 173"/>
              <p:cNvSpPr/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2" name="Prostoročno 174"/>
              <p:cNvSpPr/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3" name="Prostoročno 175"/>
              <p:cNvSpPr/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4" name="Prostoročno 176"/>
              <p:cNvSpPr/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5" name="Prostoročno 177"/>
              <p:cNvSpPr/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6" name="Prostoročno 178"/>
              <p:cNvSpPr/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7" name="Prostoročno 179"/>
              <p:cNvSpPr/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8" name="Prostoročno 180"/>
              <p:cNvSpPr/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99" name="Prostoročno 190"/>
              <p:cNvSpPr/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0" name="Prostoročno 191"/>
              <p:cNvSpPr/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1" name="Prostoročno 192"/>
              <p:cNvSpPr/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2" name="Prostoročno 193"/>
              <p:cNvSpPr/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3" name="Prostoročno 194"/>
              <p:cNvSpPr/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4" name="Prostoročno 195"/>
              <p:cNvSpPr/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5" name="Prostoročno 196"/>
              <p:cNvSpPr/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6" name="Prostoročno 197"/>
              <p:cNvSpPr/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7" name="Prostoročno 198"/>
              <p:cNvSpPr/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8" name="Prostoročno 199"/>
              <p:cNvSpPr/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09" name="Prostoročno 214"/>
              <p:cNvSpPr/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0" name="Prostoročno 215"/>
              <p:cNvSpPr/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1" name="Prostoročno 216"/>
              <p:cNvSpPr/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2" name="Prostoročno 217"/>
              <p:cNvSpPr/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3" name="Prostoročno 218"/>
              <p:cNvSpPr/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4" name="Prostoročno 219"/>
              <p:cNvSpPr/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5" name="Prostoročno 220"/>
              <p:cNvSpPr/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6" name="Prostoročno 221"/>
              <p:cNvSpPr/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7" name="Prostoročno 222"/>
              <p:cNvSpPr/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8" name="Prostoročno 223"/>
              <p:cNvSpPr/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19" name="Prostoročno 224"/>
              <p:cNvSpPr/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20" name="Prostoročno 225"/>
              <p:cNvSpPr/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421" name="Prostoročno 226"/>
              <p:cNvSpPr/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</p:grpSp>
        <p:grpSp>
          <p:nvGrpSpPr>
            <p:cNvPr id="350" name="Skupina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Prostoročno 244"/>
              <p:cNvSpPr/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7" name="Prostoročno 245"/>
              <p:cNvSpPr/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8" name="Prostoročno 246"/>
              <p:cNvSpPr/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9" name="Prostoročno 247"/>
              <p:cNvSpPr/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0" name="Prostoročno 248"/>
              <p:cNvSpPr/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1" name="Prostoročno 251"/>
              <p:cNvSpPr/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2" name="Prostoročno 252"/>
              <p:cNvSpPr/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3" name="Prostoročno 253"/>
              <p:cNvSpPr/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74" name="Prostoročno 254"/>
              <p:cNvSpPr/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</p:grpSp>
        <p:grpSp>
          <p:nvGrpSpPr>
            <p:cNvPr id="351" name="Skupina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Prostoročno 343"/>
              <p:cNvSpPr/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0" name="Prostoročno 344"/>
              <p:cNvSpPr/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1" name="Prostoročno 345"/>
              <p:cNvSpPr/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2" name="Prostoročno 346"/>
              <p:cNvSpPr/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3" name="Prostoročno 347"/>
              <p:cNvSpPr/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4" name="Prostoročno 348"/>
              <p:cNvSpPr/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65" name="Prostoročno 349"/>
              <p:cNvSpPr/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</p:grpSp>
        <p:grpSp>
          <p:nvGrpSpPr>
            <p:cNvPr id="352" name="Skupina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Prostoročno 369"/>
              <p:cNvSpPr/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54" name="Prostoročno 370"/>
              <p:cNvSpPr/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55" name="Prostoročno 371"/>
              <p:cNvSpPr/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56" name="Prostoročn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57" name="Prostoročno 373"/>
              <p:cNvSpPr/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  <p:sp>
            <p:nvSpPr>
              <p:cNvPr id="358" name="Prostoročno 374"/>
              <p:cNvSpPr/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sl-SI" dirty="0"/>
              </a:p>
            </p:txBody>
          </p:sp>
        </p:grpSp>
      </p:grpSp>
      <p:grpSp>
        <p:nvGrpSpPr>
          <p:cNvPr id="422" name="Skupina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Prostoročno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4" name="Prostoročno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5" name="Prostoročno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6" name="Prostoročno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7" name="Prostoročno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8" name="Prostoročno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9" name="Prostoročno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0" name="Prostoročno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431" name="Skupina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Prostoročno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3" name="Prostoročno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4" name="Prostoročno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5" name="Prostoročno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6" name="Prostoročno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7" name="Prostoročno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8" name="Prostoročno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39" name="Prostoročno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440" name="Skupina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Prostoročno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2" name="Prostoročno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3" name="Prostoročno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4" name="Prostoročno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5" name="Prostoročno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6" name="Prostoročno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7" name="Prostoročno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48" name="Prostoročno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 hasCustomPrompt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sl-SI"/>
              <a:t>Uredite slog naslova matrice</a:t>
            </a:r>
            <a:endParaRPr lang="sl-SI" dirty="0"/>
          </a:p>
        </p:txBody>
      </p:sp>
      <p:sp>
        <p:nvSpPr>
          <p:cNvPr id="3" name="Ograda slike 2"/>
          <p:cNvSpPr>
            <a:spLocks noGrp="1"/>
          </p:cNvSpPr>
          <p:nvPr>
            <p:ph type="pic" idx="1" hasCustomPrompt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50"/>
          <p:cNvSpPr/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8" name="Prostoročno 51"/>
          <p:cNvSpPr/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sp>
        <p:nvSpPr>
          <p:cNvPr id="9" name="Prostoročno 51"/>
          <p:cNvSpPr/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-1" fmla="*/ 0 w 12079179"/>
              <a:gd name="connsiteY0-2" fmla="*/ 390824 h 2132172"/>
              <a:gd name="connsiteX1-3" fmla="*/ 12079179 w 12079179"/>
              <a:gd name="connsiteY1-4" fmla="*/ 2132172 h 2132172"/>
              <a:gd name="connsiteX2-5" fmla="*/ 0 w 12079179"/>
              <a:gd name="connsiteY2-6" fmla="*/ 2132172 h 2132172"/>
              <a:gd name="connsiteX3-7" fmla="*/ 0 w 12079179"/>
              <a:gd name="connsiteY3-8" fmla="*/ 390824 h 2132172"/>
              <a:gd name="connsiteX0-9" fmla="*/ 0 w 12079179"/>
              <a:gd name="connsiteY0-10" fmla="*/ 499104 h 2240452"/>
              <a:gd name="connsiteX1-11" fmla="*/ 12079179 w 12079179"/>
              <a:gd name="connsiteY1-12" fmla="*/ 2240452 h 2240452"/>
              <a:gd name="connsiteX2-13" fmla="*/ 0 w 12079179"/>
              <a:gd name="connsiteY2-14" fmla="*/ 2240452 h 2240452"/>
              <a:gd name="connsiteX3-15" fmla="*/ 0 w 12079179"/>
              <a:gd name="connsiteY3-16" fmla="*/ 499104 h 2240452"/>
              <a:gd name="connsiteX0-17" fmla="*/ 0 w 12079179"/>
              <a:gd name="connsiteY0-18" fmla="*/ 525643 h 2266991"/>
              <a:gd name="connsiteX1-19" fmla="*/ 12079179 w 12079179"/>
              <a:gd name="connsiteY1-20" fmla="*/ 2266991 h 2266991"/>
              <a:gd name="connsiteX2-21" fmla="*/ 0 w 12079179"/>
              <a:gd name="connsiteY2-22" fmla="*/ 2266991 h 2266991"/>
              <a:gd name="connsiteX3-23" fmla="*/ 0 w 12079179"/>
              <a:gd name="connsiteY3-24" fmla="*/ 525643 h 2266991"/>
              <a:gd name="connsiteX0-25" fmla="*/ 0 w 12079179"/>
              <a:gd name="connsiteY0-26" fmla="*/ 572389 h 2313737"/>
              <a:gd name="connsiteX1-27" fmla="*/ 12079179 w 12079179"/>
              <a:gd name="connsiteY1-28" fmla="*/ 2313737 h 2313737"/>
              <a:gd name="connsiteX2-29" fmla="*/ 0 w 12079179"/>
              <a:gd name="connsiteY2-30" fmla="*/ 2313737 h 2313737"/>
              <a:gd name="connsiteX3-31" fmla="*/ 0 w 12079179"/>
              <a:gd name="connsiteY3-32" fmla="*/ 572389 h 2313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sl-SI" dirty="0"/>
          </a:p>
        </p:txBody>
      </p:sp>
      <p:grpSp>
        <p:nvGrpSpPr>
          <p:cNvPr id="10" name="Skupina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Prostoročno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2" name="Prostoročno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3" name="Prostoročno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4" name="Prostoročno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5" name="Prostoročno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6" name="Prostoročno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7" name="Prostoročno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18" name="Prostoročno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Prostoročno 99"/>
            <p:cNvSpPr/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1" name="Prostoročno 100"/>
            <p:cNvSpPr/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2" name="Prostoročno 101"/>
            <p:cNvSpPr/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3" name="Prostoročno 102"/>
            <p:cNvSpPr/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4" name="Prostoročno 103"/>
            <p:cNvSpPr/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5" name="Prostoročno 104"/>
            <p:cNvSpPr/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26" name="Skupina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Prostoročno 6"/>
            <p:cNvSpPr/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8" name="Prostoročno 7"/>
            <p:cNvSpPr/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29" name="Prostoročno 8"/>
            <p:cNvSpPr/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0" name="Prostoročno 9"/>
            <p:cNvSpPr/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1" name="Prostoročno 10"/>
            <p:cNvSpPr/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2" name="Prostoročno 11"/>
            <p:cNvSpPr/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3" name="Prostoročno 12"/>
            <p:cNvSpPr/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34" name="Skupina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Prostoročno 34"/>
            <p:cNvSpPr/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6" name="Prostoročno 35"/>
            <p:cNvSpPr/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7" name="Prostoročno 36"/>
            <p:cNvSpPr/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8" name="Prostoročno 37"/>
            <p:cNvSpPr/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39" name="Prostoročno 38"/>
            <p:cNvSpPr/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0" name="Prostoročno 39"/>
            <p:cNvSpPr/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1" name="Prostoročno 40"/>
            <p:cNvSpPr/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2" name="Prostoročno 41"/>
            <p:cNvSpPr/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43" name="Skupina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Prostoročno 29"/>
            <p:cNvSpPr/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5" name="Prostoročno 30"/>
            <p:cNvSpPr/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6" name="Prostoročno 31"/>
            <p:cNvSpPr/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7" name="Prostoročno 32"/>
            <p:cNvSpPr/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8" name="Prostoročno 33"/>
            <p:cNvSpPr/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49" name="Prostoročno 34"/>
            <p:cNvSpPr/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0" name="Prostoročno 35"/>
            <p:cNvSpPr/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1" name="Prostoročno 36"/>
            <p:cNvSpPr/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52" name="Skupina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Prostoročno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4" name="Prostoročno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5" name="Prostoročno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6" name="Prostoročno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7" name="Prostoročno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8" name="Prostoročno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59" name="Prostoročno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0" name="Prostoročno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grpSp>
        <p:nvGrpSpPr>
          <p:cNvPr id="61" name="Skupina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Prostoročno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3" name="Prostoročno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4" name="Prostoročno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5" name="Prostoročno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6" name="Prostoročno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7" name="Prostoročno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8" name="Prostoročno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  <p:sp>
          <p:nvSpPr>
            <p:cNvPr id="69" name="Prostoročno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sl-SI" dirty="0"/>
            </a:p>
          </p:txBody>
        </p:sp>
      </p:grpSp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sl-SI" smtClean="0"/>
              <a:t>15. 09. 2025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sl-SI" smtClean="0"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-krizevci.si/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314867" y="1225429"/>
            <a:ext cx="10419382" cy="2263258"/>
          </a:xfrm>
        </p:spPr>
        <p:txBody>
          <a:bodyPr>
            <a:no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sl-SI" sz="72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1</a:t>
            </a:r>
            <a:r>
              <a:rPr lang="sl-SI" sz="72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. RODITELJSKI </a:t>
            </a:r>
            <a:br>
              <a:rPr lang="sl-SI" sz="72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sl-SI" sz="72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SESTANEK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4321604" y="3854561"/>
            <a:ext cx="6916336" cy="17716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sl-SI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1. razred</a:t>
            </a:r>
            <a:endParaRPr lang="sl-SI" sz="4800" b="1" i="0" baseline="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6002591" y="5613875"/>
            <a:ext cx="3554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Križevci, 15. 9. 2025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114799" y="106680"/>
            <a:ext cx="5823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Osnovna šola Križevci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712335" y="442073"/>
          <a:ext cx="10750322" cy="6078469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39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1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97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Šteje, bere, zapiše in primerja števila do 10.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Šteje, bere, zapiše in primerja števila do 10.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Števila uredi po velikosti od najmanjšega do največjega in obratno. 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Določi predhodnik in naslednik števila. 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štetje, branje in zapis števil do 10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primerjava števil po velikosti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ureditev množice števil po velikosti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pravilna določitev predhodnika in naslednika števila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Sešteva in odšteva v množici naravnih števil do 10.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 in pravilno uporabi matematični simbol za seštevanje (+) in odštevanje (-).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Sešteva in odšteva v množici naravnih števil do 10, vključno s številom 0.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poznavanje in pravilna raba + in -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seštevanje in odštevanje do 10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614400" y="353786"/>
          <a:ext cx="11055085" cy="672084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30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4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6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5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Šteje, bere, zapiše in primerja števila do 20.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Šteje, bere, zapiše in primerja števila do 20.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Števila uredi po velikosti od najmanjšega do največjega in obratno.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Določi predhodnik in naslednik števila.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štetje, branje in zapis števil do 20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primerjava števil po velikosti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ureditev množice števil po velikosti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pravilna določitev predhodnika in naslednika števila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58767" marR="5876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5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Sešteva in odšteva v množici naravnih števil do 20.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Sešteva in odšteva v množici naravnih števil do 20, vključno s številom 0 - s konkretnimi pripomočki s prehodom čez desetico.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pravilno seštevanje in odštevanje do 20 brez prehoda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58767" marR="5876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8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Oceni in meri količine z nestandardnimi enotami.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Oceni, primerja in z nestandardnimi enotami (npr. z dlanjo, s frnikolami, s kozarčkom) izmeri predmete po dolžini, masi in prostornini.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58767" marR="5876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ocena in primerjanje dolžine, mase, prostornine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pravilna meritev z nestandardnimi enotami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58767" marR="5876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-98890"/>
            <a:ext cx="9133730" cy="1233424"/>
          </a:xfrm>
        </p:spPr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SPOZNAVANJE OKOLJA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</p:nvPr>
        </p:nvGraphicFramePr>
        <p:xfrm>
          <a:off x="664029" y="1232494"/>
          <a:ext cx="10940143" cy="551204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79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7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53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8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Zna se predstaviti z osnovnimi podatki.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Predstavi se z osnovnimi osebnimi podatki (ime, priimek, starost, 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naslov). 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samostojnost pri odgovarjanju na vprašanja in reševanju nalog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pravilni, razumljivi, natančni odgovori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prepoznavanje, naštevanje, opisovanje, razlaganje, utemeljevanje snovi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poznavanje podrobnosti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uporaba ustrezne terminologije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navajanje svojih primerov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povezovanje znanja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1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SKUPNOSTI Pozna šolsko skupnost.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Pozna ime šole, ki jo obiskuje, in imena in priimke učiteljev, ki ga učijo.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Našteje šolske prostore in delavce v šoli. </a:t>
                      </a:r>
                      <a:endParaRPr lang="sl-SI" sz="180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ODNOSI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Pozna in upošteva pravila družbenega življenja.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Ve, zakaj potrebujemo pravila v šoli, pri igrah, v prometu ...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Našteje osnovna šolska pravila. 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3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PROMET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Pozna dejavnike varnosti za pešce v prometu.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varno pot v šolo.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pravila varne hoje.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Opiše, kako se mora opremiti, da je v prometu viden.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777649" y="549420"/>
          <a:ext cx="10445522" cy="543772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3508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7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4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ŽIVA BITJA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 izbrana živa bitja in življenjska okolja.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Loči živo in neživo naravo.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Ve, da so rastline in živali živa bitja in da živa bitja rastejo, se razmnožujejo in umrejo. 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SKUPNOSTI Pozna družinske skupnosti.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različne oblike družin, poimenuje ožje družinske člane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in razume sorodstvene odnose med njimi.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SNOVI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Opiše snovi.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Loči trdne snovi in tekočine.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nekaj lastnosti snovi in opiše razlike in podobnosti med njimi. 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9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OKOLJSKA VZGOJA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Razume pomen varovanja okolja in opiše, kako lahko sam prispeva k temu. </a:t>
                      </a:r>
                      <a:endParaRPr lang="sl-SI" sz="180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Ve, da moramo varovati naravno okolje, in zna razložiti, kako lahko sam aktivno prispeva k varovanju okolja. 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71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ČLOVEK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Razume pomen zdravja za človeka in načine ohranjanja zdravja.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Poimenuje zunanje dele svojega telesa.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Razume pomen zdravja za človeka in opiše, kako lahko sam prispeva k ohranjanju zdravja.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1463449" y="995499"/>
          <a:ext cx="8856208" cy="237907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974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1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9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GIBANJE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Opiše različna gibanja.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Opazuje in opiše različna gibanja (lastno gibanje, gibanje živali in igrač).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GLASBENA UMETNOST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</p:nvPr>
        </p:nvGraphicFramePr>
        <p:xfrm>
          <a:off x="973591" y="1507363"/>
          <a:ext cx="10151610" cy="469749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15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3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9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Posnema ritmične vzorce.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Z glasom in glasbili posnema preproste ritmične vzorce. 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pravilnost, natančnost posnemanja vzorcev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preprosti/zahtevnejši vzorci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8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Posluša krajše glasbene vsebine. Glasbena doživetja in predstave izraža v likovni, besedni in gibalni komunikaciji.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Zbrano in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doživljajsko posluša krajše glasbene vsebine.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Svoje predstave in doživljanje glasbe ustvarjalno izrazi gibalno-plesno, likovno in besedno. 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zbrano poslušanje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izražanje glasbenih predstav in doživetij v različnih oblikah komunikacije, bogatost, izvirnost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799420" y="427381"/>
          <a:ext cx="10652350" cy="578836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19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9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3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8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Na glasbila igra preproste spremljave.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izbrana </a:t>
                      </a:r>
                      <a:r>
                        <a:rPr lang="sl-SI" sz="1800" b="0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Orffova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 glasbila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, pravilno držo in tehniko igranja nanje.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Z lastnimi, otroškimi, ljudskimi, improviziranimi in </a:t>
                      </a:r>
                      <a:r>
                        <a:rPr lang="sl-SI" sz="1800" b="0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Orffovimi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 glasbili po posnemanju igra preproste spremljave. 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poznavanje izbranih </a:t>
                      </a:r>
                      <a:r>
                        <a:rPr lang="sl-SI" sz="1800" b="0" dirty="0" err="1">
                          <a:effectLst/>
                          <a:latin typeface="Century Gothic" panose="020B0502020202020204" pitchFamily="34" charset="0"/>
                        </a:rPr>
                        <a:t>Orffovih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glasbil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pravilna drža in tehnika igranja na glasbila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igranje spremljave po posnemanju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pravilnost zaigrane spremljave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60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Z glasom in glasbili ustvarja preproste spremljave in glasbene vsebine.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 glasom in glasbili poustvarja zvoke predmetov, živali in pojavov iz okolja ter narave.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 lastnimi, otroškimi, ljudskimi, improviziranimi in </a:t>
                      </a:r>
                      <a:r>
                        <a:rPr lang="sl-SI" sz="1800" dirty="0" err="1">
                          <a:effectLst/>
                          <a:latin typeface="Century Gothic" panose="020B0502020202020204" pitchFamily="34" charset="0"/>
                        </a:rPr>
                        <a:t>Orffovimi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glasbili ustvarja ritmične in melodične vsebine ter jih doživeto izvaja.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samostojno ustvarjanje ritmičnih in melodičnih vsebin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bogatost in izvirnost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doživetost z elementi interpretacije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35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Poje repertoar ljudskih, umetnih, domačih ter tujih pesmi. </a:t>
                      </a:r>
                      <a:endParaRPr lang="sl-SI" sz="180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V skupini ter samostojno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sproščeno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zapoje načrtovan izbor otroških pesmi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 prepoznavno melodijo in ritmom. Pozna besedila pesmi.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petje v skupini/samostojno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poznavanje besedila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prepoznavna melodija in ritem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doživetost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267" y="304800"/>
            <a:ext cx="8769664" cy="1066800"/>
          </a:xfrm>
        </p:spPr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LIKOVNA UMETNOST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</p:nvPr>
        </p:nvGraphicFramePr>
        <p:xfrm>
          <a:off x="886506" y="1570500"/>
          <a:ext cx="9988323" cy="3850586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08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5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1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05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Se spontano, doživeto in igrivo likovno izraža.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Se spontano, doživeto in igrivo likovno izraža.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spontanost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doživetost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izvirnost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5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Izkazuje sposobnost opazovanja in v likovni izdelek vnaša podrobnosti.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Natančno opazuje in v likovni izdelek vnaša podrobnosti.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natančno opazovanje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podrobnosti v likovnem izdelku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940934" y="479008"/>
          <a:ext cx="10249580" cy="6162648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35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3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1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8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Uporabi obravnavane likovne materiale in orodja.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in ustrezno uporablja obravnavane likovne materiale ter orodja.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poznavanje in ustrezna uporaba likovnih materialov in orodij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Samostojno reši likovne naloge na ploskvi in v prostoru.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Samostojno reši likovne naloge.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samostojnost pri reševanju likovne naloge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3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V likovnih izdelkih izkazuje poznavanje obravnavanih likovnih pojmov.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Nariše oblike ter jih zapolni z nizanjem različnih črt in pik.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Naslika sliko z barvnimi ploskvami na temno podlago. 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Iz mehkega materiala oblikuje stabilen obhodni kip. 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Izdela matrico in naredi odtis.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poznavanje in uporaba obravnavanih likovnih pojmov v izdelkih (črte, pike, barvne ploskve, stabilen obhodni kip, matrica in odtis)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686" y="-182347"/>
            <a:ext cx="9133730" cy="1233424"/>
          </a:xfrm>
        </p:spPr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ŠPORT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362579"/>
              </p:ext>
            </p:extLst>
          </p:nvPr>
        </p:nvGraphicFramePr>
        <p:xfrm>
          <a:off x="522515" y="1141485"/>
          <a:ext cx="11310256" cy="466344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35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0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3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355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Izvaja osnovne atletske prvine.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Na znak steče z visokega starta in sproščeno preteče 300 metrov.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 hitrejšem tempu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preteče 60 metrov.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Izvede skok v daljino z mesta. 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izveden visoki start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vzdržljivost pri teku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hitrejši tempo teka na zelo kratke razdalje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koordiniranost gibov pri teku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pravilna tehnika skoka v daljino z mesta 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4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Izvaja osnovne prvine iger z žogo.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Na mestu in v gibanju odbija balon in različne žoge.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 nogo ali s palico vodi in poda žogo.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 </a:t>
                      </a:r>
                      <a:r>
                        <a:rPr lang="sl-SI" sz="1800" dirty="0" err="1">
                          <a:effectLst/>
                          <a:latin typeface="Century Gothic" panose="020B0502020202020204" pitchFamily="34" charset="0"/>
                        </a:rPr>
                        <a:t>kotaljenem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žoge zadeva mirujoče cilje.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odbijanje žoge in balona na različne načine, nadzor nad balonom in žogo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spretno vodenje žoge z nogo in s palico, podaja žoge, nadzor žoge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zadevanje mirujočih ciljev s kotaljenjem žog 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13895" y="0"/>
            <a:ext cx="9133730" cy="1032387"/>
          </a:xfrm>
        </p:spPr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DNEVNI 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" indent="0">
              <a:buNone/>
            </a:pPr>
            <a:endParaRPr lang="sl-SI" sz="4000" b="1" dirty="0">
              <a:latin typeface="Century Gothic" panose="020B0502020202020204" pitchFamily="34" charset="0"/>
            </a:endParaRPr>
          </a:p>
          <a:p>
            <a:r>
              <a:rPr lang="sl-SI" sz="4000" b="1" dirty="0">
                <a:latin typeface="Century Gothic" panose="020B0502020202020204" pitchFamily="34" charset="0"/>
              </a:rPr>
              <a:t>DELO IN KRITERIJI V 1. RAZREDU 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REALIZACIJA LDN 2024/2025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PREDNOSTNE NALOGE – LDN ŠOLE 2025/2026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DNEVI DEJAVNOSTI, FINANČNI NAČRT 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SPLETNA UČILNICA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VOLITVE PREDSTAVNIKA SVETA STARŠEV 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POBUDE IN PREDLOGI STARŠEV </a:t>
            </a:r>
          </a:p>
          <a:p>
            <a:r>
              <a:rPr lang="sl-SI" sz="4000" b="1" dirty="0">
                <a:latin typeface="Century Gothic" panose="020B0502020202020204" pitchFamily="34" charset="0"/>
              </a:rPr>
              <a:t>RAZNO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1006249" y="544948"/>
          <a:ext cx="10423750" cy="5507509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7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4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71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0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Izvaja plesne igre.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Ob ritmični in glasbeni spremljavi se giblje ter posnema predmete, živali in pojave.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in zapleše otroški ples.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in zapleše ljudski ples. 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gibanje ob ritmični in glasbeni spremljavi, izvirnost, upoštevanje ritma, sestavljenost gibov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poznavanje otroškega in ljudskega plesa, ustrezno zaporedje korakov, gibanje po ritmu, usklajenost s skupino 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6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Izvaja naravne oblike gibanja.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Sproščeno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in skladno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izvaja naravne oblike gibanja: različne oblike hoje, teka, poskokov, plezanja, plazenja, lazenja, kotaljenja. 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izvajanje gibalnih nalog po navodilih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sproščenost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skladnost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29306" y="283573"/>
          <a:ext cx="11523208" cy="633494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400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7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4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522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Izvaja osnovne gimnastične prvine.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Hodi in poskakuje po klopi s seskokom stegnjeno.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Pleza po različnih plezalih.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hoja po klopi brez pomoči, ravnotežje, koordinacija gibov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samostojnost pri plezanju po različnih plezalih, upoštevanje načela varnosti </a:t>
                      </a: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3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Je prilagojen na vodo do stopnje drsenja.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Drsi, iztegnjen na vodni površini z rokami naprej in glavo v vodi, 5 sekund.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drsenje na vodi z rokami naprej in glavo v vodi vsaj 5 sekund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Pozna osnovna načela varnosti pri športu. Pozna in upošteva pravila športnih iger.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in upošteva osnovna načela varnosti v telovadnici, na igrišču, v bazenu in na pohodih.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Pozna in upošteva pravila športnih iger.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poznavanje in upoštevanje načel varnosti pri športnih aktivnostih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poznavanje in upoštevanje pravil športnih iger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REALIZACIJA LDN NA ŠOLI: 2024/2025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Realiziran je bil obvezni in razširjeni program </a:t>
            </a:r>
          </a:p>
          <a:p>
            <a:r>
              <a:rPr lang="sl-SI" dirty="0"/>
              <a:t>NADGRAJEVANJE PREDNOSTNIH NALOG IZ PREJŠNJEGA LETA (komunikacija, digitalizacija….)</a:t>
            </a:r>
          </a:p>
          <a:p>
            <a:r>
              <a:rPr lang="sl-SI" dirty="0"/>
              <a:t>REALIZIRALI AKTIVNOSTI V OKVIRU PREDNOSTNIH NALOG IN NADALJEVALI Z DVEMA RAZVOJNIMA NALOGAMA </a:t>
            </a:r>
          </a:p>
          <a:p>
            <a:pPr marL="45720" indent="0">
              <a:buNone/>
            </a:pPr>
            <a:r>
              <a:rPr lang="sl-SI" dirty="0">
                <a:solidFill>
                  <a:srgbClr val="FF0000"/>
                </a:solidFill>
              </a:rPr>
              <a:t>Formativno spremljanje </a:t>
            </a:r>
          </a:p>
          <a:p>
            <a:pPr marL="45720" indent="0">
              <a:buNone/>
            </a:pPr>
            <a:r>
              <a:rPr lang="sl-SI" dirty="0">
                <a:solidFill>
                  <a:srgbClr val="FF0000"/>
                </a:solidFill>
              </a:rPr>
              <a:t>Varno in spodbudno učno okolje (VSOU)</a:t>
            </a:r>
          </a:p>
          <a:p>
            <a:pPr marL="45720" indent="0">
              <a:buNone/>
            </a:pPr>
            <a:r>
              <a:rPr lang="sl-SI" dirty="0"/>
              <a:t>Obe razvojni nalogi sta tudi podlaga za duševno zdravje otrok </a:t>
            </a:r>
          </a:p>
        </p:txBody>
      </p:sp>
    </p:spTree>
    <p:extLst>
      <p:ext uri="{BB962C8B-B14F-4D97-AF65-F5344CB8AC3E}">
        <p14:creationId xmlns:p14="http://schemas.microsoft.com/office/powerpoint/2010/main" val="281232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FF0000"/>
                </a:solidFill>
              </a:rPr>
              <a:t>PREDNOSTNE NALOGE – LDN šole 2025/2026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4562475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sl-SI" dirty="0">
                <a:solidFill>
                  <a:srgbClr val="FF0000"/>
                </a:solidFill>
              </a:rPr>
              <a:t>Nadaljujemo z razvojnima nalogama: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>
                <a:solidFill>
                  <a:srgbClr val="FF0000"/>
                </a:solidFill>
              </a:rPr>
              <a:t>USTVARJANJE UČNIH OKOLIJ ZA 21. STOLETJE </a:t>
            </a:r>
            <a:r>
              <a:rPr lang="sl-SI" dirty="0"/>
              <a:t>(FORMATIVNO SPREMLJANJE, ki omogoča pridobivanje znanja in veščin na učencem zanimiv in privlačen način, poudarek na aktivni vlogi posameznega učenca. Cilj je ustvariti učno okolje v katerem se bodo učenci počutili sprejete, vključene in bodo lahko razvijali svoje potenciale)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>
                <a:solidFill>
                  <a:srgbClr val="FF0000"/>
                </a:solidFill>
              </a:rPr>
              <a:t> „VSUO“ – VARNO IN SPODBUDNO UČNO OKOLJE </a:t>
            </a:r>
            <a:r>
              <a:rPr lang="sl-SI" dirty="0"/>
              <a:t>(KOMUNIKACIJA, ODNOSI, RAZREDNA KLIMA, SOCIALNE IGRE), sprejem v šolsko skupnost (9. 10. 2025, četrtek)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Noč branja (1. in 2. razredi ne prespijo)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Razširjeni program: EXPANO Murska Sobota (8. 4. 2026 v popoldanskem času, plačilo starši prijavljenih udeležencev) </a:t>
            </a:r>
          </a:p>
          <a:p>
            <a:pPr marL="45720" indent="0">
              <a:buNone/>
            </a:pPr>
            <a:r>
              <a:rPr lang="sl-SI" dirty="0"/>
              <a:t>Sprememba šolskega koledarja: 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11. april  (sobota) 2026 ŠPORTNI DAN – „ŠPORT  IN ŠPAS“ za vse generacije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3. april (petek) 2026 – </a:t>
            </a:r>
            <a:r>
              <a:rPr lang="sl-SI"/>
              <a:t>pouka prosti dan </a:t>
            </a:r>
            <a:endParaRPr lang="sl-SI" dirty="0"/>
          </a:p>
          <a:p>
            <a:pPr marL="45720" indent="0">
              <a:buNone/>
            </a:pPr>
            <a:endParaRPr lang="sl-SI" dirty="0"/>
          </a:p>
          <a:p>
            <a:pPr marL="45720" indent="0">
              <a:buNone/>
            </a:pPr>
            <a:endParaRPr lang="sl-SI" dirty="0"/>
          </a:p>
          <a:p>
            <a:pPr>
              <a:buFont typeface="Wingdings" panose="05000000000000000000" pitchFamily="2" charset="2"/>
              <a:buChar char="§"/>
            </a:pPr>
            <a:endParaRPr lang="sl-SI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sl-SI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856" y="1320801"/>
            <a:ext cx="8898467" cy="397934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DNEVI DEJAVNOSTI</a:t>
            </a:r>
            <a:b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sl-SI" sz="3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ŠPORTNI DNEVI</a:t>
            </a:r>
            <a:endParaRPr lang="en-US" sz="3800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902426"/>
              </p:ext>
            </p:extLst>
          </p:nvPr>
        </p:nvGraphicFramePr>
        <p:xfrm>
          <a:off x="1371599" y="1828798"/>
          <a:ext cx="9416144" cy="4637437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959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8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9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VSEBINA/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FINANČNI</a:t>
                      </a:r>
                      <a:r>
                        <a:rPr lang="sl-SI" sz="1800" b="0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 PLAN 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MESEC/DAN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Kraj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izvajanja 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Pohod 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(Razkrižje)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teden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otroka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8. 10. 2025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Razkrižje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„Šport</a:t>
                      </a:r>
                      <a:r>
                        <a:rPr lang="sl-SI" sz="18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in špas“</a:t>
                      </a:r>
                      <a:endParaRPr lang="sl-SI" sz="1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11.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4. 2026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(sobota)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Zlati sonček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maj/junij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šolsko igrišče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Plavalni tečaj  -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sl-SI" sz="180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okrog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49 EUR karte in tečaj 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24.11.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2025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(ponedeljek)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Banovci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8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Plavalni tečaj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25. 11. 2025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(torek)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26. 11. 2025 (sreda, ure športne vzgoje)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Banovci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1872343" y="630981"/>
            <a:ext cx="79792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KULTURNI DNEVI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162988"/>
              </p:ext>
            </p:extLst>
          </p:nvPr>
        </p:nvGraphicFramePr>
        <p:xfrm>
          <a:off x="1774371" y="1794294"/>
          <a:ext cx="8175172" cy="448254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790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0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3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1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Varno</a:t>
                      </a:r>
                      <a:r>
                        <a:rPr lang="sl-SI" sz="18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in spodbudno učno okolje – delavnica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10. 10. 2025 teden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otroka (petek)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Šola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Križevci 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err="1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Jelkovanje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24. december, 2025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 (sreda)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Šola Križevci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1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Pustovanje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17. 2.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2026 (torek)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Šola Križevci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Calibri" panose="020F0502020204030204"/>
                        </a:rPr>
                        <a:t>  Mestno gledališče Ptuj </a:t>
                      </a:r>
                      <a:r>
                        <a:rPr lang="en-SI" sz="180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Calibri" panose="020F0502020204030204"/>
                        </a:rPr>
                        <a:t>–</a:t>
                      </a:r>
                      <a:r>
                        <a:rPr lang="sl-SI" sz="180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Calibri" panose="020F0502020204030204"/>
                        </a:rPr>
                        <a:t> ogled predstave </a:t>
                      </a:r>
                      <a:endParaRPr lang="sl-SI" sz="1800" b="1" baseline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/>
                        <a:cs typeface="Calibri" panose="020F0502020204030204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Calibri" panose="020F0502020204030204"/>
                        </a:rPr>
                        <a:t> </a:t>
                      </a:r>
                      <a:r>
                        <a:rPr lang="sl-SI" sz="180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Calibri" panose="020F0502020204030204"/>
                        </a:rPr>
                        <a:t>(6 EUR + prevoz)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6.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10. 2025 (ponedeljek)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Mestno gledališče  Ptuj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1872343" y="630981"/>
            <a:ext cx="79792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TEHNIŠKI DNEVI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216500"/>
              </p:ext>
            </p:extLst>
          </p:nvPr>
        </p:nvGraphicFramePr>
        <p:xfrm>
          <a:off x="2242869" y="1785667"/>
          <a:ext cx="7717559" cy="307100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745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1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2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3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Izdelki iz naravnih ali odpadnih materialov  </a:t>
                      </a:r>
                      <a:r>
                        <a:rPr lang="sl-SI" sz="180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9. 10. 2025 (četrtek) 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šola Križevci 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Novoletna delavnica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november/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december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šola Križevci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3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Merjenje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Junij, 2026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okolica šole</a:t>
                      </a:r>
                      <a:r>
                        <a:rPr lang="sl-SI" sz="180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1872343" y="630981"/>
            <a:ext cx="79792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NARAVOSLOVNI DNEVI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786532"/>
              </p:ext>
            </p:extLst>
          </p:nvPr>
        </p:nvGraphicFramePr>
        <p:xfrm>
          <a:off x="2199736" y="1777042"/>
          <a:ext cx="7227293" cy="3062377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539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5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1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Sikalo ZOO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– Boračeva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sl-SI" sz="180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okrog 10 EUR (zbiranje papirja) 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maj, junij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1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Slovenski tradicionalni zajtrk (2 uri) </a:t>
                      </a:r>
                      <a:r>
                        <a:rPr lang="sl-SI" sz="1800" b="0" dirty="0" err="1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Eko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dan (3 ure) 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21. 11.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2025 (petek)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22.</a:t>
                      </a: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Times New Roman" panose="02020603050405020304"/>
                          <a:cs typeface="Times New Roman" panose="02020603050405020304"/>
                        </a:rPr>
                        <a:t> 4. 2026 (sreda)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Delavnice Zdravstvenega doma Ljutomer </a:t>
                      </a:r>
                      <a:r>
                        <a:rPr lang="sl-SI" sz="18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endParaRPr lang="sl-SI" sz="1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l-SI" sz="1800" b="0" baseline="0" dirty="0">
                          <a:effectLst/>
                          <a:latin typeface="Century Gothic" panose="020B0502020202020204" pitchFamily="34" charset="0"/>
                          <a:ea typeface="Calibri" panose="020F0502020204030204"/>
                          <a:cs typeface="Times New Roman" panose="02020603050405020304"/>
                        </a:rPr>
                        <a:t>7. 10. 2025 (torek)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sl-SI" sz="1800" b="0" baseline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601" y="1039586"/>
            <a:ext cx="9169400" cy="833967"/>
          </a:xfrm>
        </p:spPr>
        <p:txBody>
          <a:bodyPr>
            <a:noAutofit/>
          </a:bodyPr>
          <a:lstStyle/>
          <a:p>
            <a:pPr algn="ctr"/>
            <a:r>
              <a:rPr lang="sl-SI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PLAVALNI TEČAJ-3 dni</a:t>
            </a:r>
            <a:br>
              <a:rPr lang="sl-SI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en-US" sz="2800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7133" y="2218267"/>
            <a:ext cx="9049280" cy="3420533"/>
          </a:xfrm>
        </p:spPr>
        <p:txBody>
          <a:bodyPr>
            <a:normAutofit fontScale="85000" lnSpcReduction="20000"/>
          </a:bodyPr>
          <a:lstStyle/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PLAVALNI TEČAJ </a:t>
            </a:r>
          </a:p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Kraj: Banovci </a:t>
            </a:r>
          </a:p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Izvajalec: Plavalna šola Delfin</a:t>
            </a:r>
          </a:p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Termin: 24. 11.,  25. 11., 26. 11. 2025 </a:t>
            </a:r>
          </a:p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* ponedeljek, torek, sreda – športni dan, ure športa </a:t>
            </a:r>
          </a:p>
          <a:p>
            <a:r>
              <a:rPr lang="sl-SI" sz="3200" dirty="0">
                <a:solidFill>
                  <a:srgbClr val="0070C0"/>
                </a:solidFill>
                <a:latin typeface="Century Gothic" panose="020B0502020202020204" pitchFamily="34" charset="0"/>
              </a:rPr>
              <a:t>* finančni načrt: okrog 49 EUR (prevoz plača Občina Križevci)</a:t>
            </a:r>
          </a:p>
          <a:p>
            <a:endParaRPr lang="sl-SI" sz="32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r>
              <a:rPr lang="sl-SI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GLASBENA URICA???</a:t>
            </a:r>
          </a:p>
          <a:p>
            <a:endParaRPr lang="sl-SI" sz="32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sl-SI" sz="32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84391" y="200564"/>
            <a:ext cx="9144001" cy="2933700"/>
          </a:xfrm>
        </p:spPr>
        <p:txBody>
          <a:bodyPr>
            <a:normAutofit/>
          </a:bodyPr>
          <a:lstStyle/>
          <a:p>
            <a:r>
              <a:rPr lang="sl-SI" sz="2700" b="1" dirty="0">
                <a:latin typeface="Century Gothic" panose="020B0502020202020204" pitchFamily="34" charset="0"/>
              </a:rPr>
              <a:t>Varnostni načrt pri izvajanju učnih vsebin in </a:t>
            </a:r>
            <a:r>
              <a:rPr lang="sl-SI" sz="2700" b="1" dirty="0" err="1">
                <a:latin typeface="Century Gothic" panose="020B0502020202020204" pitchFamily="34" charset="0"/>
              </a:rPr>
              <a:t>dnevov</a:t>
            </a:r>
            <a:r>
              <a:rPr lang="sl-SI" sz="2700" b="1" dirty="0">
                <a:latin typeface="Century Gothic" panose="020B0502020202020204" pitchFamily="34" charset="0"/>
              </a:rPr>
              <a:t> dejavnosti izven šolskega prostora za učence 1. razredov</a:t>
            </a:r>
            <a:br>
              <a:rPr lang="sl-SI" b="1" dirty="0">
                <a:latin typeface="Century Gothic" panose="020B0502020202020204" pitchFamily="34" charset="0"/>
              </a:rPr>
            </a:br>
            <a:br>
              <a:rPr lang="sl-SI" b="1" dirty="0">
                <a:latin typeface="Century Gothic" panose="020B0502020202020204" pitchFamily="34" charset="0"/>
              </a:rPr>
            </a:br>
            <a:endParaRPr lang="sl-SI" dirty="0">
              <a:latin typeface="Century Gothic" panose="020B0502020202020204" pitchFamily="34" charset="0"/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2413" y="2398143"/>
            <a:ext cx="9144000" cy="3240657"/>
          </a:xfrm>
        </p:spPr>
        <p:txBody>
          <a:bodyPr>
            <a:normAutofit lnSpcReduction="1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- Ob dnevih dejavnostih in pri vseh učnih predmetih se bodo učne vsebine občasno izvajale tudi  izven šolskega prostora, v bližnji in daljni okolici šole  (gozd, vaško jedro, Matičnjak, Park doživetij, Zdravstveni dom Ljutomer, Zdravstveni dom Križevci)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r>
              <a:rPr lang="sl-SI" dirty="0">
                <a:latin typeface="Century Gothic" panose="020B0502020202020204" pitchFamily="34" charset="0"/>
              </a:rPr>
              <a:t>- Učence predhodno in pred samo dejavnostjo seznanimo  s pravili obnašanja, pravili na cesti, na sprehodu, v avtobusu…..</a:t>
            </a: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-132756"/>
            <a:ext cx="9133730" cy="1233424"/>
          </a:xfrm>
        </p:spPr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SLOVENSKI JEZIK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Ograda vsebine 6"/>
          <p:cNvGraphicFramePr>
            <a:graphicFrameLocks noGrp="1"/>
          </p:cNvGraphicFramePr>
          <p:nvPr>
            <p:ph idx="1"/>
          </p:nvPr>
        </p:nvGraphicFramePr>
        <p:xfrm>
          <a:off x="642256" y="1371600"/>
          <a:ext cx="10243457" cy="4856715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34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8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841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STANDARDI ZNANJA in CILJI  ZA  OCENJEVANJE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Minimalni standardi znanja so označeni z rdečo.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KRITERIJI ZA  OCENJEVANJE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52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Razvija zmožnost pogovarjanja.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Sodeluje v pogovoru in igri vlog 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ter tvori ustrezne, smiselne in razumljive odgovore.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Upošteva temeljna načela vljudnega pogovarjanja: uporabi ustrezne pozdrave, izraze za izrekanje prošnje, zahvale in opravičila</a:t>
                      </a:r>
                      <a:endParaRPr lang="sl-SI" sz="18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vključevanje v pogovor, igro vlog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smiseln odziv na sogovorca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ustrezni pozdravi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vljudnost pri izrekanju prošnje, zahvale, opravičila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6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Razvija zmožnost nebesednega sporazumevanja.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Prepozna pomen nebesednih sporočil iz svojega okolja.</a:t>
                      </a: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Tvori smiselna in nazorna nebesedna sporočila.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ustrezno izražanje nebesednih sporočil z besedami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• risanje smiselnih in nazornih nebesednih sporočil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153" y="876300"/>
            <a:ext cx="9135533" cy="664633"/>
          </a:xfrm>
        </p:spPr>
        <p:txBody>
          <a:bodyPr>
            <a:normAutofit/>
          </a:bodyPr>
          <a:lstStyle/>
          <a:p>
            <a:r>
              <a:rPr lang="sl-SI" sz="3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BRALNA ZNAČKA</a:t>
            </a:r>
            <a:endParaRPr lang="en-US" sz="3400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4867" y="1446245"/>
            <a:ext cx="8981546" cy="4721290"/>
          </a:xfrm>
        </p:spPr>
        <p:txBody>
          <a:bodyPr>
            <a:normAutofit lnSpcReduction="10000"/>
          </a:bodyPr>
          <a:lstStyle/>
          <a:p>
            <a:r>
              <a:rPr lang="sl-SI" sz="3200" dirty="0">
                <a:latin typeface="Century Gothic" panose="020B0502020202020204" pitchFamily="34" charset="0"/>
              </a:rPr>
              <a:t>Vsak učenec, ki želi sodelovati pri  bralni znački, si izbere </a:t>
            </a:r>
            <a:r>
              <a:rPr lang="sl-SI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štiri pravljice/zgodbice in eno pesem po želji</a:t>
            </a:r>
            <a:r>
              <a:rPr lang="sl-SI" sz="3200" dirty="0">
                <a:latin typeface="Century Gothic" panose="020B0502020202020204" pitchFamily="34" charset="0"/>
              </a:rPr>
              <a:t>. Doma mu jih starši preberete. Vsebino knjig in</a:t>
            </a:r>
          </a:p>
          <a:p>
            <a:r>
              <a:rPr lang="sl-SI" sz="3200" dirty="0">
                <a:latin typeface="Century Gothic" panose="020B0502020202020204" pitchFamily="34" charset="0"/>
              </a:rPr>
              <a:t>pesmico pa pripovedujejo razredniku.</a:t>
            </a:r>
          </a:p>
          <a:p>
            <a:endParaRPr lang="sl-SI" sz="3200" dirty="0">
              <a:latin typeface="Century Gothic" panose="020B0502020202020204" pitchFamily="34" charset="0"/>
            </a:endParaRPr>
          </a:p>
          <a:p>
            <a:r>
              <a:rPr lang="sl-SI" sz="2800" dirty="0">
                <a:latin typeface="Century Gothic" panose="020B0502020202020204" pitchFamily="34" charset="0"/>
              </a:rPr>
              <a:t>Noč branja - p</a:t>
            </a:r>
            <a:r>
              <a:rPr lang="sl-SI" sz="2800" dirty="0"/>
              <a:t>rvošolci bodo sodelovali tudi na NOČI BRANJA. NOČ BRANJA  se bo za prve razrede predvidoma izvedla v mesecu maju. Za sodelovanje na noči branja bomo določili kriterije: 5 udeležencev z največjim prebranim številom knjig iz vsakega oddelka. </a:t>
            </a:r>
          </a:p>
          <a:p>
            <a:endParaRPr lang="sl-SI" sz="3200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304" y="685800"/>
            <a:ext cx="9169400" cy="1032933"/>
          </a:xfrm>
        </p:spPr>
        <p:txBody>
          <a:bodyPr>
            <a:normAutofit/>
          </a:bodyPr>
          <a:lstStyle/>
          <a:p>
            <a:pPr algn="ctr"/>
            <a:r>
              <a:rPr lang="sl-SI" sz="3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SPLETNA UČILNICA </a:t>
            </a:r>
            <a:endParaRPr lang="en-US" sz="3400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7984" y="2147471"/>
            <a:ext cx="9144000" cy="3605629"/>
          </a:xfrm>
        </p:spPr>
        <p:txBody>
          <a:bodyPr>
            <a:norm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 </a:t>
            </a:r>
            <a:r>
              <a:rPr lang="sl-SI" dirty="0">
                <a:latin typeface="Century Gothic" panose="020B0502020202020204" pitchFamily="34" charset="0"/>
                <a:hlinkClick r:id="rId2"/>
              </a:rPr>
              <a:t>https://www.os-krizevci.si/</a:t>
            </a:r>
            <a:r>
              <a:rPr lang="sl-SI" dirty="0">
                <a:latin typeface="Century Gothic" panose="020B0502020202020204" pitchFamily="34" charset="0"/>
              </a:rPr>
              <a:t> 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Za manjkajoče učence v spletno učilnico prilepimo snov za tisti dan </a:t>
            </a:r>
          </a:p>
          <a:p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LILIBI </a:t>
            </a:r>
          </a:p>
          <a:p>
            <a:pPr marL="342900" indent="-342900">
              <a:buFontTx/>
              <a:buChar char="-"/>
            </a:pP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Kode za </a:t>
            </a:r>
            <a:r>
              <a:rPr lang="sl-SI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lopolis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FontTx/>
              <a:buChar char="-"/>
            </a:pPr>
            <a:endParaRPr lang="sl-SI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endParaRPr lang="sl-SI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endParaRPr lang="sl-SI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endParaRPr lang="sl-SI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sl-SI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US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811" y="898071"/>
            <a:ext cx="9093200" cy="1909233"/>
          </a:xfrm>
        </p:spPr>
        <p:txBody>
          <a:bodyPr/>
          <a:lstStyle/>
          <a:p>
            <a:pPr algn="ctr"/>
            <a:r>
              <a:rPr lang="sl-SI" sz="9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VOLITVE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7098" y="3115091"/>
            <a:ext cx="9144000" cy="1184766"/>
          </a:xfrm>
        </p:spPr>
        <p:txBody>
          <a:bodyPr>
            <a:norm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- Predstavnik sveta staršev se voli za dobo treh let</a:t>
            </a:r>
          </a:p>
          <a:p>
            <a:r>
              <a:rPr lang="sl-SI" dirty="0">
                <a:latin typeface="Century Gothic" panose="020B0502020202020204" pitchFamily="34" charset="0"/>
              </a:rPr>
              <a:t> </a:t>
            </a: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46514" y="1023258"/>
            <a:ext cx="6629400" cy="1567543"/>
          </a:xfrm>
        </p:spPr>
        <p:txBody>
          <a:bodyPr>
            <a:noAutofit/>
          </a:bodyPr>
          <a:lstStyle/>
          <a:p>
            <a:pPr marL="0" indent="0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sl-SI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/>
              </a:rPr>
              <a:t>RAZNO</a:t>
            </a:r>
            <a:br>
              <a:rPr lang="sl-SI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/>
              </a:rPr>
            </a:br>
            <a:endParaRPr lang="sl-SI" sz="8800" b="1" i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8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Cambria" panose="02040503050406030204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1026543" y="2130725"/>
            <a:ext cx="90577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>
                <a:latin typeface="Century Gothic" panose="020B0502020202020204" pitchFamily="34" charset="0"/>
              </a:rPr>
              <a:t>kartonska škatla za igračke (eno igračo od doma) 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sl-SI" dirty="0">
                <a:latin typeface="Century Gothic" panose="020B0502020202020204" pitchFamily="34" charset="0"/>
              </a:rPr>
              <a:t> v torbe zlagamo stvari po urniku (</a:t>
            </a:r>
            <a:r>
              <a:rPr lang="sl-SI" dirty="0" err="1">
                <a:latin typeface="Century Gothic" panose="020B0502020202020204" pitchFamily="34" charset="0"/>
              </a:rPr>
              <a:t>dz</a:t>
            </a:r>
            <a:r>
              <a:rPr lang="sl-SI" dirty="0">
                <a:latin typeface="Century Gothic" panose="020B0502020202020204" pitchFamily="34" charset="0"/>
              </a:rPr>
              <a:t> in zvezek označena z barvno piko) </a:t>
            </a:r>
          </a:p>
          <a:p>
            <a:pPr marL="285750" indent="-285750">
              <a:buFontTx/>
              <a:buChar char="-"/>
            </a:pPr>
            <a:endParaRPr lang="sl-SI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sl-SI" dirty="0">
                <a:latin typeface="Century Gothic" panose="020B0502020202020204" pitchFamily="34" charset="0"/>
              </a:rPr>
              <a:t>odjava obroka (v tajništvo šole med 8. in 9.uro zjutraj – za naslednji dan)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sl-SI" dirty="0">
                <a:latin typeface="Century Gothic" panose="020B0502020202020204" pitchFamily="34" charset="0"/>
              </a:rPr>
              <a:t>ščetkanje (mesečno – zobna ščetka + lonček)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sl-SI" dirty="0">
                <a:latin typeface="Century Gothic" panose="020B0502020202020204" pitchFamily="34" charset="0"/>
              </a:rPr>
              <a:t>zobozdravniški pregled 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831582" y="1155620"/>
            <a:ext cx="9360418" cy="2263258"/>
          </a:xfrm>
        </p:spPr>
        <p:txBody>
          <a:bodyPr>
            <a:noAutofit/>
          </a:bodyPr>
          <a:lstStyle/>
          <a:p>
            <a:r>
              <a:rPr lang="sl-SI" sz="9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Gabriola" panose="04040605051002020D02" pitchFamily="82" charset="0"/>
              </a:rPr>
              <a:t>HVALA ZA POZORNOST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881743" y="603568"/>
          <a:ext cx="10493827" cy="586994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8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3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3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Razvija zmožnost sprejemanja (zaznavanja, doživljanja, razumevanja, vrednotenja) umetnostnih besedil.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Besedno/likovno predstavi svojo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err="1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čutnodomišljijsko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 predstavo dogajalnega 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prostora, časa in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književnih oseb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Smiselno odgovori na vprašanja o besedilu.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Doživeto deklamira na pamet naučeno pesem.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V skupini uprizori krajše dramsko besedilo.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• predstavitev lastne predstave dogajalnega prostora, časa in književnih oseb v različnih oblikah komunikacije, izvirnost, bogatost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• smiselni odgovori na vprašanja o besedilu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• memoriranje besedila, tekoče deklamiranje, doživetost, glasnost, razločnost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• sodelovanje v skupinski dramatizaciji, vživljanje v osebo, oblikovanje govora, nebesedno sporočanje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Razvija zmožnost poslušanja krajših neumetnostnih besedil.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Posluša krajše neumetnostno besedilo.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• Odgovori na vprašanja o bistvenih podatkih.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Obnovi besedilo.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zbrano poslušanje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smiselni odgovori na vprašanja o besedilu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785585" y="393337"/>
          <a:ext cx="10764158" cy="593039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42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6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Razvija zmožnost govornega nastopanja.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Samostojno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govorno nastopi z vnaprej napovedano temo in besedilno vrsto.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Tvori vsebinsko ustrezno, smiselno, 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povezano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besedilo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Govori razločno in čim bolj knjižno.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Uporablja nebesedne spremljevalce govorjenja.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samostojnost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ustreznost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smiselnost, povezanost besedila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razločen govor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uporaba knjižnega jezika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• uporaba nebesednih spremljevalcev govorjenj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Vidno razločevanje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Vidno razločuje enake slike, enake besede,  enake črke,  prepozna črke.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Vidno razloči: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enake slike,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enake besede, 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enake črke, 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prepozna črke.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Slušno razločevanje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Slušno razločuje kratke besede, dolge besede, začetni zlog, začetni in  končni glas.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razloči  kratke besede,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       dolge besede,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 Pravilno določi začetni  in  končni glas.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731157" y="499818"/>
          <a:ext cx="10775042" cy="572681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44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9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0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33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Slušno razčlenjevanje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Slušno razčlenjuje število zlogov,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  <a:latin typeface="Century Gothic" panose="020B0502020202020204" pitchFamily="34" charset="0"/>
                        </a:rPr>
                        <a:t>glaskuje besede.</a:t>
                      </a:r>
                      <a:endParaRPr lang="sl-SI" sz="1800" b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 besedi določi ustrezno število glasov.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Besedo zna pravilno </a:t>
                      </a:r>
                      <a:r>
                        <a:rPr lang="sl-SI" sz="1800" b="0" dirty="0" err="1">
                          <a:effectLst/>
                          <a:latin typeface="Century Gothic" panose="020B0502020202020204" pitchFamily="34" charset="0"/>
                        </a:rPr>
                        <a:t>glaskovati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6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Pravilna tehnika zapisovanja 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Prepisuje besede z velikimi tiskanimi črkami.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potezno prepiše besede z velikimi tiskanimi črkami.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46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Prepis besed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Prepisuje besede z velikimi tiskanimi črkami.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prepiše nekaj besed z velikimi tiskanimi črkami.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41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Zapis besed 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Zapiše besede z velikimi tiskanimi črkami, 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Samostojno in pravilno zapiše besede z velikimi tiskanimi črkami.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MATEMATIKA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</p:nvPr>
        </p:nvGraphicFramePr>
        <p:xfrm>
          <a:off x="810306" y="1374557"/>
          <a:ext cx="10641465" cy="5222186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17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4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9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9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Orientira se v prostoru in na ravnini.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Pravilno opredeli položaj predmeta v prostoru glede na sebe in druge predmete ter položaj predmeta na listu ter se pri tem ustrezno izraža 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(nad/pod, zgoraj/spodaj, levo/desno, pred/za, zunaj/znotraj).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označi pot v labirintu.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pravilna opredelitev položaja predmeta v prostoru in na ravnini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ustrezna raba pojmov: nad/pod, zgoraj/spodaj, levo/desno, pred/za, zunaj/znotraj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označena pot v labirintu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Uredi elemente po različnih kriterijih.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Uredi predmete po različnih kriterijih (npr. od najmanjšega do največjega, od najvišjega do najnižjega …).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urejanje predmetov po različnih kriterijih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ustrezna uporaba pojmov: daljši, krajši, višji, nižji …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665730" y="478027"/>
          <a:ext cx="10677184" cy="513900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224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9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3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3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Šteje, bere, zapiše in primerja števila do 5.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Šteje, bere, zapiše in primerja števila do 5.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pravilno štetje, branje in zapis števil do 5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Prepozna, nadaljuje in oblikuje vzorce.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Prepozna, nadaljuje in oblikuje preproste vzorce.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pravilno nadaljevanje in oblikovanje vzorcev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870857" y="555172"/>
          <a:ext cx="10178142" cy="5236027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2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3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3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36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Pozna geometrijske oblike.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V predmetih iz okolja in v modelih prepozna osnovne geometrijske oblike.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Prepozna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in poimenuje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osnovna geometrijska telesa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(krogla, valj, kocka, kvader).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Prepozna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in poimenuje </a:t>
                      </a:r>
                      <a:r>
                        <a:rPr lang="sl-SI" sz="1800" b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osnovne geometrijske like</a:t>
                      </a: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 (krog, kvadrat, pravokotnik, trikotnik).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Like nariše prostoročno in s šablono.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prepoznavanje geometrijskih oblik v predmetih iz okolja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prepoznavanje in poimenovanje krogle, valja, kocke, kvadra na modelih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prepoznavanje in poimenovanje kroga, kvadrata, pravokotnika, trikotnika na modelih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risanje likov prostoročno in s šablono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/>
                        <a:buChar char="•"/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ustrezna uporaba šablone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sl-SI" sz="1800" b="0" dirty="0">
                        <a:effectLst/>
                        <a:latin typeface="Century Gothic" panose="020B0502020202020204" pitchFamily="34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S102895270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mpozitn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TS102895270</Template>
  <TotalTime>0</TotalTime>
  <Words>3112</Words>
  <Application>Microsoft Office PowerPoint</Application>
  <PresentationFormat>Širokozaslonsko</PresentationFormat>
  <Paragraphs>564</Paragraphs>
  <Slides>34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34</vt:i4>
      </vt:variant>
    </vt:vector>
  </HeadingPairs>
  <TitlesOfParts>
    <vt:vector size="42" baseType="lpstr">
      <vt:lpstr>Arial</vt:lpstr>
      <vt:lpstr>Cambria</vt:lpstr>
      <vt:lpstr>Century Gothic</vt:lpstr>
      <vt:lpstr>Courier New</vt:lpstr>
      <vt:lpstr>Gabriola</vt:lpstr>
      <vt:lpstr>Symbol</vt:lpstr>
      <vt:lpstr>Wingdings</vt:lpstr>
      <vt:lpstr>TS102895270</vt:lpstr>
      <vt:lpstr>1. RODITELJSKI  SESTANEK</vt:lpstr>
      <vt:lpstr>DNEVNI RED</vt:lpstr>
      <vt:lpstr>SLOVENSKI JEZIK</vt:lpstr>
      <vt:lpstr>PowerPointova predstavitev</vt:lpstr>
      <vt:lpstr>PowerPointova predstavitev</vt:lpstr>
      <vt:lpstr>PowerPointova predstavitev</vt:lpstr>
      <vt:lpstr>MATEMATIKA</vt:lpstr>
      <vt:lpstr>PowerPointova predstavitev</vt:lpstr>
      <vt:lpstr>PowerPointova predstavitev</vt:lpstr>
      <vt:lpstr>PowerPointova predstavitev</vt:lpstr>
      <vt:lpstr>PowerPointova predstavitev</vt:lpstr>
      <vt:lpstr>SPOZNAVANJE OKOLJA</vt:lpstr>
      <vt:lpstr>PowerPointova predstavitev</vt:lpstr>
      <vt:lpstr>PowerPointova predstavitev</vt:lpstr>
      <vt:lpstr>GLASBENA UMETNOST</vt:lpstr>
      <vt:lpstr>PowerPointova predstavitev</vt:lpstr>
      <vt:lpstr>LIKOVNA UMETNOST</vt:lpstr>
      <vt:lpstr>PowerPointova predstavitev</vt:lpstr>
      <vt:lpstr>ŠPORT</vt:lpstr>
      <vt:lpstr>PowerPointova predstavitev</vt:lpstr>
      <vt:lpstr>PowerPointova predstavitev</vt:lpstr>
      <vt:lpstr>REALIZACIJA LDN NA ŠOLI: 2024/2025</vt:lpstr>
      <vt:lpstr>PREDNOSTNE NALOGE – LDN šole 2025/2026</vt:lpstr>
      <vt:lpstr>DNEVI DEJAVNOSTI ŠPORTNI DNEVI</vt:lpstr>
      <vt:lpstr>PowerPointova predstavitev</vt:lpstr>
      <vt:lpstr>PowerPointova predstavitev</vt:lpstr>
      <vt:lpstr>PowerPointova predstavitev</vt:lpstr>
      <vt:lpstr>PLAVALNI TEČAJ-3 dni </vt:lpstr>
      <vt:lpstr>Varnostni načrt pri izvajanju učnih vsebin in dnevov dejavnosti izven šolskega prostora za učence 1. razredov  </vt:lpstr>
      <vt:lpstr>BRALNA ZNAČKA</vt:lpstr>
      <vt:lpstr>SPLETNA UČILNICA </vt:lpstr>
      <vt:lpstr>VOLITVE</vt:lpstr>
      <vt:lpstr>RAZNO </vt:lpstr>
      <vt:lpstr>HVALA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2012-11-05T18:46:00Z</dcterms:created>
  <dcterms:modified xsi:type="dcterms:W3CDTF">2025-09-15T07:12:14Z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TC028952709991</vt:lpwstr>
  </property>
  <property fmtid="{D5CDD505-2E9C-101B-9397-08002B2CF9AE}" pid="3" name="KSOProductBuildVer">
    <vt:lpwstr>1033-11.2.0.9445</vt:lpwstr>
  </property>
</Properties>
</file>