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12748f7de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12748f7de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15ff210dfb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15ff210dfb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12748f7de5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12748f7de5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215ff210dfb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215ff210dfb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215ff210dfb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215ff210dfb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212748f7de5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212748f7de5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215ff210dfb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215ff210dfb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212748f7de5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212748f7de5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www.youtube.com/watch?v=LCx55q6e0uA" TargetMode="Externa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hyperlink" Target="https://tinyurl.com/aoskvid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tinyurl.com/convoNA"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USA Education System</a:t>
            </a:r>
            <a:endParaRPr/>
          </a:p>
          <a:p>
            <a:pPr indent="0" lvl="0" marL="0" rtl="0" algn="ctr">
              <a:spcBef>
                <a:spcPts val="0"/>
              </a:spcBef>
              <a:spcAft>
                <a:spcPts val="0"/>
              </a:spcAft>
              <a:buNone/>
            </a:pPr>
            <a:r>
              <a:rPr lang="en"/>
              <a:t>AOŠK</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fontScale="40000" lnSpcReduction="20000"/>
          </a:bodyPr>
          <a:lstStyle/>
          <a:p>
            <a:pPr indent="0" lvl="0" marL="0" rtl="0" algn="ctr">
              <a:spcBef>
                <a:spcPts val="0"/>
              </a:spcBef>
              <a:spcAft>
                <a:spcPts val="0"/>
              </a:spcAft>
              <a:buNone/>
            </a:pPr>
            <a:r>
              <a:rPr lang="en"/>
              <a:t>Edwin Harris</a:t>
            </a:r>
            <a:endParaRPr/>
          </a:p>
          <a:p>
            <a:pPr indent="0" lvl="0" marL="0" rtl="0" algn="ctr">
              <a:spcBef>
                <a:spcPts val="0"/>
              </a:spcBef>
              <a:spcAft>
                <a:spcPts val="0"/>
              </a:spcAft>
              <a:buNone/>
            </a:pPr>
            <a:r>
              <a:rPr lang="en"/>
              <a:t>14 March 2023</a:t>
            </a:r>
            <a:endParaRPr/>
          </a:p>
          <a:p>
            <a:pPr indent="0" lvl="0" marL="0" rtl="0" algn="ctr">
              <a:spcBef>
                <a:spcPts val="0"/>
              </a:spcBef>
              <a:spcAft>
                <a:spcPts val="0"/>
              </a:spcAft>
              <a:buNone/>
            </a:pPr>
            <a:r>
              <a:rPr lang="en"/>
              <a:t>University of Ljubljana </a:t>
            </a:r>
            <a:endParaRPr/>
          </a:p>
          <a:p>
            <a:pPr indent="0" lvl="0" marL="0" rtl="0" algn="ctr">
              <a:spcBef>
                <a:spcPts val="0"/>
              </a:spcBef>
              <a:spcAft>
                <a:spcPts val="0"/>
              </a:spcAft>
              <a:buNone/>
            </a:pPr>
            <a:r>
              <a:rPr lang="en"/>
              <a:t>Faculty of Education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Today’s plan</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Review from last session</a:t>
            </a:r>
            <a:endParaRPr/>
          </a:p>
          <a:p>
            <a:pPr indent="-342900" lvl="0" marL="457200" rtl="0" algn="l">
              <a:spcBef>
                <a:spcPts val="0"/>
              </a:spcBef>
              <a:spcAft>
                <a:spcPts val="0"/>
              </a:spcAft>
              <a:buSzPts val="1800"/>
              <a:buChar char="●"/>
            </a:pPr>
            <a:r>
              <a:rPr lang="en"/>
              <a:t>Watch videos from language classrooms in the US</a:t>
            </a:r>
            <a:endParaRPr/>
          </a:p>
          <a:p>
            <a:pPr indent="-342900" lvl="0" marL="457200" rtl="0" algn="l">
              <a:spcBef>
                <a:spcPts val="0"/>
              </a:spcBef>
              <a:spcAft>
                <a:spcPts val="0"/>
              </a:spcAft>
              <a:buSzPts val="1800"/>
              <a:buChar char="●"/>
            </a:pPr>
            <a:r>
              <a:rPr lang="en"/>
              <a:t>Discuss strategies learned</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KWL</a:t>
            </a:r>
            <a:endParaRPr/>
          </a:p>
        </p:txBody>
      </p:sp>
      <p:pic>
        <p:nvPicPr>
          <p:cNvPr id="67" name="Google Shape;67;p15"/>
          <p:cNvPicPr preferRelativeResize="0"/>
          <p:nvPr/>
        </p:nvPicPr>
        <p:blipFill>
          <a:blip r:embed="rId3">
            <a:alphaModFix/>
          </a:blip>
          <a:stretch>
            <a:fillRect/>
          </a:stretch>
        </p:blipFill>
        <p:spPr>
          <a:xfrm>
            <a:off x="3219166" y="1180737"/>
            <a:ext cx="2705675" cy="2782024"/>
          </a:xfrm>
          <a:prstGeom prst="rect">
            <a:avLst/>
          </a:prstGeom>
          <a:noFill/>
          <a:ln>
            <a:noFill/>
          </a:ln>
        </p:spPr>
      </p:pic>
      <p:sp>
        <p:nvSpPr>
          <p:cNvPr id="68" name="Google Shape;68;p15"/>
          <p:cNvSpPr txBox="1"/>
          <p:nvPr/>
        </p:nvSpPr>
        <p:spPr>
          <a:xfrm>
            <a:off x="2889850" y="3962750"/>
            <a:ext cx="6210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t>https://tinyurl.com/kwlaosk</a:t>
            </a:r>
            <a:endParaRPr sz="22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Do you know what these words mean in the context of education in the US? Write down your guesses</a:t>
            </a:r>
            <a:endParaRPr/>
          </a:p>
        </p:txBody>
      </p:sp>
      <p:sp>
        <p:nvSpPr>
          <p:cNvPr id="74" name="Google Shape;74;p16"/>
          <p:cNvSpPr txBox="1"/>
          <p:nvPr>
            <p:ph idx="1" type="body"/>
          </p:nvPr>
        </p:nvSpPr>
        <p:spPr>
          <a:xfrm>
            <a:off x="311700" y="1389700"/>
            <a:ext cx="42603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Charter</a:t>
            </a:r>
            <a:endParaRPr b="1"/>
          </a:p>
          <a:p>
            <a:pPr indent="0" lvl="0" marL="0" rtl="0" algn="l">
              <a:spcBef>
                <a:spcPts val="1200"/>
              </a:spcBef>
              <a:spcAft>
                <a:spcPts val="0"/>
              </a:spcAft>
              <a:buNone/>
            </a:pPr>
            <a:r>
              <a:rPr b="1" lang="en"/>
              <a:t>Magnet</a:t>
            </a:r>
            <a:endParaRPr b="1"/>
          </a:p>
          <a:p>
            <a:pPr indent="0" lvl="0" marL="0" rtl="0" algn="l">
              <a:spcBef>
                <a:spcPts val="1200"/>
              </a:spcBef>
              <a:spcAft>
                <a:spcPts val="0"/>
              </a:spcAft>
              <a:buNone/>
            </a:pPr>
            <a:r>
              <a:rPr b="1" lang="en"/>
              <a:t>Liberal arts college</a:t>
            </a:r>
            <a:endParaRPr b="1"/>
          </a:p>
          <a:p>
            <a:pPr indent="0" lvl="0" marL="0" rtl="0" algn="l">
              <a:spcBef>
                <a:spcPts val="1200"/>
              </a:spcBef>
              <a:spcAft>
                <a:spcPts val="0"/>
              </a:spcAft>
              <a:buNone/>
            </a:pPr>
            <a:r>
              <a:rPr b="1" lang="en"/>
              <a:t>SAT</a:t>
            </a:r>
            <a:endParaRPr b="1"/>
          </a:p>
          <a:p>
            <a:pPr indent="0" lvl="0" marL="0" rtl="0" algn="l">
              <a:spcBef>
                <a:spcPts val="1200"/>
              </a:spcBef>
              <a:spcAft>
                <a:spcPts val="0"/>
              </a:spcAft>
              <a:buNone/>
            </a:pPr>
            <a:r>
              <a:rPr b="1" lang="en"/>
              <a:t>GPA</a:t>
            </a:r>
            <a:endParaRPr b="1"/>
          </a:p>
          <a:p>
            <a:pPr indent="0" lvl="0" marL="0" rtl="0" algn="l">
              <a:spcBef>
                <a:spcPts val="1200"/>
              </a:spcBef>
              <a:spcAft>
                <a:spcPts val="1200"/>
              </a:spcAft>
              <a:buNone/>
            </a:pPr>
            <a:r>
              <a:rPr b="1" lang="en"/>
              <a:t>K-12</a:t>
            </a:r>
            <a:endParaRPr b="1"/>
          </a:p>
        </p:txBody>
      </p:sp>
      <p:sp>
        <p:nvSpPr>
          <p:cNvPr id="75" name="Google Shape;75;p16"/>
          <p:cNvSpPr txBox="1"/>
          <p:nvPr/>
        </p:nvSpPr>
        <p:spPr>
          <a:xfrm>
            <a:off x="4744525" y="1423350"/>
            <a:ext cx="4087800" cy="3769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b="1" lang="en" sz="1800">
                <a:solidFill>
                  <a:schemeClr val="dk2"/>
                </a:solidFill>
              </a:rPr>
              <a:t>AP</a:t>
            </a:r>
            <a:endParaRPr b="1" sz="1800">
              <a:solidFill>
                <a:schemeClr val="dk2"/>
              </a:solidFill>
            </a:endParaRPr>
          </a:p>
          <a:p>
            <a:pPr indent="0" lvl="0" marL="0" rtl="0" algn="l">
              <a:lnSpc>
                <a:spcPct val="115000"/>
              </a:lnSpc>
              <a:spcBef>
                <a:spcPts val="1200"/>
              </a:spcBef>
              <a:spcAft>
                <a:spcPts val="0"/>
              </a:spcAft>
              <a:buClr>
                <a:schemeClr val="dk1"/>
              </a:buClr>
              <a:buSzPts val="1100"/>
              <a:buFont typeface="Arial"/>
              <a:buNone/>
            </a:pPr>
            <a:r>
              <a:rPr b="1" lang="en" sz="1800">
                <a:solidFill>
                  <a:schemeClr val="dk2"/>
                </a:solidFill>
              </a:rPr>
              <a:t>ENL</a:t>
            </a:r>
            <a:endParaRPr b="1" sz="1800">
              <a:solidFill>
                <a:schemeClr val="dk2"/>
              </a:solidFill>
            </a:endParaRPr>
          </a:p>
          <a:p>
            <a:pPr indent="0" lvl="0" marL="0" rtl="0" algn="l">
              <a:lnSpc>
                <a:spcPct val="115000"/>
              </a:lnSpc>
              <a:spcBef>
                <a:spcPts val="1200"/>
              </a:spcBef>
              <a:spcAft>
                <a:spcPts val="0"/>
              </a:spcAft>
              <a:buClr>
                <a:schemeClr val="dk1"/>
              </a:buClr>
              <a:buSzPts val="1100"/>
              <a:buFont typeface="Arial"/>
              <a:buNone/>
            </a:pPr>
            <a:r>
              <a:rPr b="1" lang="en" sz="1800">
                <a:solidFill>
                  <a:schemeClr val="dk2"/>
                </a:solidFill>
              </a:rPr>
              <a:t>ESL</a:t>
            </a:r>
            <a:endParaRPr b="1" sz="1800">
              <a:solidFill>
                <a:schemeClr val="dk2"/>
              </a:solidFill>
            </a:endParaRPr>
          </a:p>
          <a:p>
            <a:pPr indent="0" lvl="0" marL="0" rtl="0" algn="l">
              <a:lnSpc>
                <a:spcPct val="115000"/>
              </a:lnSpc>
              <a:spcBef>
                <a:spcPts val="1200"/>
              </a:spcBef>
              <a:spcAft>
                <a:spcPts val="0"/>
              </a:spcAft>
              <a:buClr>
                <a:schemeClr val="dk1"/>
              </a:buClr>
              <a:buSzPts val="1100"/>
              <a:buFont typeface="Arial"/>
              <a:buNone/>
            </a:pPr>
            <a:r>
              <a:rPr b="1" lang="en" sz="1800">
                <a:solidFill>
                  <a:schemeClr val="dk2"/>
                </a:solidFill>
              </a:rPr>
              <a:t>ESOL</a:t>
            </a:r>
            <a:endParaRPr b="1" sz="1800">
              <a:solidFill>
                <a:schemeClr val="dk2"/>
              </a:solidFill>
            </a:endParaRPr>
          </a:p>
          <a:p>
            <a:pPr indent="0" lvl="0" marL="0" rtl="0" algn="l">
              <a:lnSpc>
                <a:spcPct val="115000"/>
              </a:lnSpc>
              <a:spcBef>
                <a:spcPts val="1200"/>
              </a:spcBef>
              <a:spcAft>
                <a:spcPts val="0"/>
              </a:spcAft>
              <a:buNone/>
            </a:pPr>
            <a:r>
              <a:rPr b="1" lang="en" sz="1800">
                <a:solidFill>
                  <a:schemeClr val="dk2"/>
                </a:solidFill>
              </a:rPr>
              <a:t>EAL</a:t>
            </a:r>
            <a:endParaRPr b="1" sz="1800">
              <a:solidFill>
                <a:schemeClr val="dk2"/>
              </a:solidFill>
            </a:endParaRPr>
          </a:p>
          <a:p>
            <a:pPr indent="0" lvl="0" marL="0" rtl="0" algn="l">
              <a:lnSpc>
                <a:spcPct val="115000"/>
              </a:lnSpc>
              <a:spcBef>
                <a:spcPts val="1200"/>
              </a:spcBef>
              <a:spcAft>
                <a:spcPts val="0"/>
              </a:spcAft>
              <a:buNone/>
            </a:pPr>
            <a:r>
              <a:rPr b="1" lang="en" sz="1800">
                <a:solidFill>
                  <a:schemeClr val="dk2"/>
                </a:solidFill>
              </a:rPr>
              <a:t>ELA</a:t>
            </a:r>
            <a:endParaRPr b="1" sz="1800">
              <a:solidFill>
                <a:schemeClr val="dk2"/>
              </a:solidFill>
            </a:endParaRPr>
          </a:p>
          <a:p>
            <a:pPr indent="0" lvl="0" marL="0" rtl="0" algn="l">
              <a:lnSpc>
                <a:spcPct val="115000"/>
              </a:lnSpc>
              <a:spcBef>
                <a:spcPts val="1200"/>
              </a:spcBef>
              <a:spcAft>
                <a:spcPts val="0"/>
              </a:spcAft>
              <a:buNone/>
            </a:pPr>
            <a:r>
              <a:rPr b="1" lang="en" sz="1800">
                <a:solidFill>
                  <a:schemeClr val="dk2"/>
                </a:solidFill>
              </a:rPr>
              <a:t>Community college</a:t>
            </a:r>
            <a:endParaRPr b="1" sz="1800">
              <a:solidFill>
                <a:schemeClr val="dk2"/>
              </a:solidFill>
            </a:endParaRPr>
          </a:p>
          <a:p>
            <a:pPr indent="0" lvl="0" marL="0" rtl="0" algn="l">
              <a:lnSpc>
                <a:spcPct val="115000"/>
              </a:lnSpc>
              <a:spcBef>
                <a:spcPts val="1200"/>
              </a:spcBef>
              <a:spcAft>
                <a:spcPts val="1200"/>
              </a:spcAft>
              <a:buClr>
                <a:schemeClr val="dk1"/>
              </a:buClr>
              <a:buSzPts val="1100"/>
              <a:buFont typeface="Arial"/>
              <a:buNone/>
            </a:pPr>
            <a:r>
              <a:t/>
            </a:r>
            <a:endParaRPr b="1" sz="1800">
              <a:solidFill>
                <a:schemeClr val="dk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Teaching Bilinguals (Even if You Aren’t One)</a:t>
            </a:r>
            <a:endParaRPr/>
          </a:p>
        </p:txBody>
      </p:sp>
      <p:pic>
        <p:nvPicPr>
          <p:cNvPr descr="CUNY-NYSIEB believes in leveraging students’ home language practices to promote their learning. But what if you don’t share those practices? What can you do? In this episode, learn about our philosophy and approach, and meet your host.&#10;For more resources: https://www.cuny-nysieb.org/classroom-videos" id="81" name="Google Shape;81;p17" title="EP 1 -- Teaching Bilinguals (Even If You're Not One): Getting Acquainted">
            <a:hlinkClick r:id="rId3"/>
          </p:cNvPr>
          <p:cNvPicPr preferRelativeResize="0"/>
          <p:nvPr/>
        </p:nvPicPr>
        <p:blipFill>
          <a:blip r:embed="rId4">
            <a:alphaModFix/>
          </a:blip>
          <a:stretch>
            <a:fillRect/>
          </a:stretch>
        </p:blipFill>
        <p:spPr>
          <a:xfrm>
            <a:off x="918863" y="1533825"/>
            <a:ext cx="4504775" cy="2533925"/>
          </a:xfrm>
          <a:prstGeom prst="rect">
            <a:avLst/>
          </a:prstGeom>
          <a:noFill/>
          <a:ln>
            <a:noFill/>
          </a:ln>
        </p:spPr>
      </p:pic>
      <p:sp>
        <p:nvSpPr>
          <p:cNvPr id="82" name="Google Shape;82;p17"/>
          <p:cNvSpPr txBox="1"/>
          <p:nvPr/>
        </p:nvSpPr>
        <p:spPr>
          <a:xfrm>
            <a:off x="6353725" y="1725700"/>
            <a:ext cx="2274900" cy="985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600"/>
              <a:t>Get into 8 groups </a:t>
            </a:r>
            <a:endParaRPr sz="2600"/>
          </a:p>
        </p:txBody>
      </p:sp>
      <p:sp>
        <p:nvSpPr>
          <p:cNvPr id="83" name="Google Shape;83;p17"/>
          <p:cNvSpPr/>
          <p:nvPr/>
        </p:nvSpPr>
        <p:spPr>
          <a:xfrm>
            <a:off x="5970600" y="1192950"/>
            <a:ext cx="2375676" cy="2050704"/>
          </a:xfrm>
          <a:prstGeom prst="cloud">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1000"/>
                                        <p:tgtEl>
                                          <p:spTgt spid="8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1000"/>
                                        <p:tgtEl>
                                          <p:spTgt spid="83"/>
                                        </p:tgtEl>
                                      </p:cBhvr>
                                    </p:animEffect>
                                  </p:childTnLst>
                                </p:cTn>
                              </p:par>
                              <p:par>
                                <p:cTn fill="hold" nodeType="withEffect" presetClass="entr" presetID="10" presetSubtype="0">
                                  <p:stCondLst>
                                    <p:cond delay="0"/>
                                  </p:stCondLst>
                                  <p:childTnLst>
                                    <p:set>
                                      <p:cBhvr>
                                        <p:cTn dur="1" fill="hold">
                                          <p:stCondLst>
                                            <p:cond delay="0"/>
                                          </p:stCondLst>
                                        </p:cTn>
                                        <p:tgtEl>
                                          <p:spTgt spid="82"/>
                                        </p:tgtEl>
                                        <p:attrNameLst>
                                          <p:attrName>style.visibility</p:attrName>
                                        </p:attrNameLst>
                                      </p:cBhvr>
                                      <p:to>
                                        <p:strVal val="visible"/>
                                      </p:to>
                                    </p:set>
                                    <p:animEffect filter="fade" transition="in">
                                      <p:cBhvr>
                                        <p:cTn dur="1000"/>
                                        <p:tgtEl>
                                          <p:spTgt spid="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Answer these questions about the classroom in your video</a:t>
            </a:r>
            <a:endParaRPr/>
          </a:p>
        </p:txBody>
      </p:sp>
      <p:sp>
        <p:nvSpPr>
          <p:cNvPr id="89" name="Google Shape;89;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Who</a:t>
            </a:r>
            <a:r>
              <a:rPr lang="en"/>
              <a:t>? Who are the teachers? Who are the students?</a:t>
            </a:r>
            <a:endParaRPr/>
          </a:p>
          <a:p>
            <a:pPr indent="0" lvl="0" marL="0" rtl="0" algn="l">
              <a:spcBef>
                <a:spcPts val="1200"/>
              </a:spcBef>
              <a:spcAft>
                <a:spcPts val="0"/>
              </a:spcAft>
              <a:buNone/>
            </a:pPr>
            <a:r>
              <a:rPr b="1" lang="en"/>
              <a:t>What</a:t>
            </a:r>
            <a:r>
              <a:rPr lang="en"/>
              <a:t>? What are the learning strategies that they use?</a:t>
            </a:r>
            <a:endParaRPr/>
          </a:p>
          <a:p>
            <a:pPr indent="0" lvl="0" marL="0" rtl="0" algn="l">
              <a:spcBef>
                <a:spcPts val="1200"/>
              </a:spcBef>
              <a:spcAft>
                <a:spcPts val="0"/>
              </a:spcAft>
              <a:buNone/>
            </a:pPr>
            <a:r>
              <a:rPr b="1" lang="en"/>
              <a:t>Where</a:t>
            </a:r>
            <a:r>
              <a:rPr lang="en"/>
              <a:t>? Where is this school?</a:t>
            </a:r>
            <a:endParaRPr/>
          </a:p>
          <a:p>
            <a:pPr indent="0" lvl="0" marL="0" rtl="0" algn="l">
              <a:spcBef>
                <a:spcPts val="1200"/>
              </a:spcBef>
              <a:spcAft>
                <a:spcPts val="0"/>
              </a:spcAft>
              <a:buClr>
                <a:schemeClr val="dk1"/>
              </a:buClr>
              <a:buSzPts val="1100"/>
              <a:buFont typeface="Arial"/>
              <a:buNone/>
            </a:pPr>
            <a:r>
              <a:rPr lang="en"/>
              <a:t>Any other </a:t>
            </a:r>
            <a:r>
              <a:rPr b="1" lang="en"/>
              <a:t>notes</a:t>
            </a:r>
            <a:r>
              <a:rPr lang="en"/>
              <a:t>?</a:t>
            </a:r>
            <a:endParaRPr/>
          </a:p>
          <a:p>
            <a:pPr indent="0" lvl="0" marL="0" rtl="0" algn="l">
              <a:spcBef>
                <a:spcPts val="1200"/>
              </a:spcBef>
              <a:spcAft>
                <a:spcPts val="0"/>
              </a:spcAft>
              <a:buClr>
                <a:schemeClr val="dk1"/>
              </a:buClr>
              <a:buSzPts val="1100"/>
              <a:buFont typeface="Arial"/>
              <a:buNone/>
            </a:pPr>
            <a:r>
              <a:t/>
            </a:r>
            <a:endParaRPr/>
          </a:p>
          <a:p>
            <a:pPr indent="0" lvl="0" marL="0" rtl="0" algn="l">
              <a:spcBef>
                <a:spcPts val="1200"/>
              </a:spcBef>
              <a:spcAft>
                <a:spcPts val="1200"/>
              </a:spcAft>
              <a:buNone/>
            </a:pPr>
            <a:r>
              <a:t/>
            </a:r>
            <a:endParaRPr/>
          </a:p>
        </p:txBody>
      </p:sp>
      <p:pic>
        <p:nvPicPr>
          <p:cNvPr id="90" name="Google Shape;90;p18"/>
          <p:cNvPicPr preferRelativeResize="0"/>
          <p:nvPr/>
        </p:nvPicPr>
        <p:blipFill>
          <a:blip r:embed="rId3">
            <a:alphaModFix/>
          </a:blip>
          <a:stretch>
            <a:fillRect/>
          </a:stretch>
        </p:blipFill>
        <p:spPr>
          <a:xfrm>
            <a:off x="6404875" y="1532838"/>
            <a:ext cx="2077825" cy="2077825"/>
          </a:xfrm>
          <a:prstGeom prst="rect">
            <a:avLst/>
          </a:prstGeom>
          <a:noFill/>
          <a:ln>
            <a:noFill/>
          </a:ln>
        </p:spPr>
      </p:pic>
      <p:sp>
        <p:nvSpPr>
          <p:cNvPr id="91" name="Google Shape;91;p18"/>
          <p:cNvSpPr txBox="1"/>
          <p:nvPr/>
        </p:nvSpPr>
        <p:spPr>
          <a:xfrm>
            <a:off x="6282425" y="3367775"/>
            <a:ext cx="2718600" cy="1169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500" u="sng">
                <a:solidFill>
                  <a:schemeClr val="hlink"/>
                </a:solidFill>
                <a:hlinkClick r:id="rId4"/>
              </a:rPr>
              <a:t>https://tinyurl.com/aoskvids</a:t>
            </a:r>
            <a:endParaRPr sz="2500"/>
          </a:p>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Do you know what these words mean in the context of education in the US? Here are the answers!</a:t>
            </a:r>
            <a:endParaRPr/>
          </a:p>
        </p:txBody>
      </p:sp>
      <p:sp>
        <p:nvSpPr>
          <p:cNvPr id="97" name="Google Shape;97;p19"/>
          <p:cNvSpPr txBox="1"/>
          <p:nvPr>
            <p:ph idx="1" type="body"/>
          </p:nvPr>
        </p:nvSpPr>
        <p:spPr>
          <a:xfrm>
            <a:off x="311700" y="1389700"/>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b="1" lang="en"/>
              <a:t>Charter</a:t>
            </a:r>
            <a:r>
              <a:rPr lang="en"/>
              <a:t>– “publicly funded independent school established by teachers, parents, or community groups under the terms of a charter with a local or national authority.”</a:t>
            </a:r>
            <a:endParaRPr/>
          </a:p>
          <a:p>
            <a:pPr indent="0" lvl="0" marL="0" rtl="0" algn="l">
              <a:spcBef>
                <a:spcPts val="1200"/>
              </a:spcBef>
              <a:spcAft>
                <a:spcPts val="0"/>
              </a:spcAft>
              <a:buNone/>
            </a:pPr>
            <a:r>
              <a:rPr b="1" lang="en"/>
              <a:t>Magnet</a:t>
            </a:r>
            <a:r>
              <a:rPr lang="en"/>
              <a:t>– “a school designed to attract pupils from various areas or groups, especially one offering specialist tuition in a particular subject alongside the standard curriculum.”</a:t>
            </a:r>
            <a:endParaRPr/>
          </a:p>
          <a:p>
            <a:pPr indent="0" lvl="0" marL="0" rtl="0" algn="l">
              <a:spcBef>
                <a:spcPts val="1200"/>
              </a:spcBef>
              <a:spcAft>
                <a:spcPts val="0"/>
              </a:spcAft>
              <a:buNone/>
            </a:pPr>
            <a:r>
              <a:rPr b="1" lang="en"/>
              <a:t>Liberal arts college</a:t>
            </a:r>
            <a:r>
              <a:rPr lang="en"/>
              <a:t>–small 4-year school focused on undergraduate studies</a:t>
            </a:r>
            <a:endParaRPr/>
          </a:p>
          <a:p>
            <a:pPr indent="0" lvl="0" marL="0" rtl="0" algn="l">
              <a:spcBef>
                <a:spcPts val="1200"/>
              </a:spcBef>
              <a:spcAft>
                <a:spcPts val="0"/>
              </a:spcAft>
              <a:buNone/>
            </a:pPr>
            <a:r>
              <a:rPr b="1" lang="en"/>
              <a:t>SAT</a:t>
            </a:r>
            <a:r>
              <a:rPr lang="en"/>
              <a:t>–Scholastic Aptitude Test. Big test that many college-bound HS students take</a:t>
            </a:r>
            <a:endParaRPr/>
          </a:p>
          <a:p>
            <a:pPr indent="0" lvl="0" marL="0" rtl="0" algn="l">
              <a:spcBef>
                <a:spcPts val="1200"/>
              </a:spcBef>
              <a:spcAft>
                <a:spcPts val="0"/>
              </a:spcAft>
              <a:buNone/>
            </a:pPr>
            <a:r>
              <a:rPr b="1" lang="en"/>
              <a:t>GPA</a:t>
            </a:r>
            <a:r>
              <a:rPr lang="en"/>
              <a:t>–Grade Point Average. 0 - 4 scale to show your grades</a:t>
            </a:r>
            <a:endParaRPr/>
          </a:p>
          <a:p>
            <a:pPr indent="0" lvl="0" marL="0" rtl="0" algn="l">
              <a:spcBef>
                <a:spcPts val="1200"/>
              </a:spcBef>
              <a:spcAft>
                <a:spcPts val="1200"/>
              </a:spcAft>
              <a:buNone/>
            </a:pPr>
            <a:r>
              <a:rPr b="1" lang="en"/>
              <a:t>AP</a:t>
            </a:r>
            <a:r>
              <a:rPr lang="en"/>
              <a:t>–Advanced Placement. College-level courses you can take in High School</a:t>
            </a:r>
            <a:endParaRPr/>
          </a:p>
        </p:txBody>
      </p:sp>
      <p:sp>
        <p:nvSpPr>
          <p:cNvPr id="98" name="Google Shape;98;p19"/>
          <p:cNvSpPr txBox="1"/>
          <p:nvPr/>
        </p:nvSpPr>
        <p:spPr>
          <a:xfrm>
            <a:off x="281675" y="4714875"/>
            <a:ext cx="6098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Definitions from Oxford Languages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10000"/>
          </a:bodyPr>
          <a:lstStyle/>
          <a:p>
            <a:pPr indent="0" lvl="0" marL="0" rtl="0" algn="l">
              <a:spcBef>
                <a:spcPts val="0"/>
              </a:spcBef>
              <a:spcAft>
                <a:spcPts val="0"/>
              </a:spcAft>
              <a:buNone/>
            </a:pPr>
            <a:r>
              <a:t/>
            </a:r>
            <a:endParaRPr b="1"/>
          </a:p>
          <a:p>
            <a:pPr indent="0" lvl="0" marL="0" rtl="0" algn="l">
              <a:spcBef>
                <a:spcPts val="1200"/>
              </a:spcBef>
              <a:spcAft>
                <a:spcPts val="0"/>
              </a:spcAft>
              <a:buNone/>
            </a:pPr>
            <a:r>
              <a:rPr b="1" lang="en"/>
              <a:t>K-12</a:t>
            </a:r>
            <a:r>
              <a:rPr lang="en"/>
              <a:t>–Kindergarten through 12th grade. Primary and secondary schools with students aged 5 - 18. </a:t>
            </a:r>
            <a:endParaRPr/>
          </a:p>
          <a:p>
            <a:pPr indent="0" lvl="0" marL="0" rtl="0" algn="l">
              <a:spcBef>
                <a:spcPts val="1200"/>
              </a:spcBef>
              <a:spcAft>
                <a:spcPts val="0"/>
              </a:spcAft>
              <a:buClr>
                <a:schemeClr val="dk1"/>
              </a:buClr>
              <a:buSzPct val="61111"/>
              <a:buFont typeface="Arial"/>
              <a:buNone/>
            </a:pPr>
            <a:r>
              <a:rPr b="1" lang="en"/>
              <a:t>ENL</a:t>
            </a:r>
            <a:r>
              <a:rPr lang="en"/>
              <a:t>–English as a New Language</a:t>
            </a:r>
            <a:endParaRPr/>
          </a:p>
          <a:p>
            <a:pPr indent="0" lvl="0" marL="0" rtl="0" algn="l">
              <a:spcBef>
                <a:spcPts val="1200"/>
              </a:spcBef>
              <a:spcAft>
                <a:spcPts val="0"/>
              </a:spcAft>
              <a:buClr>
                <a:schemeClr val="dk1"/>
              </a:buClr>
              <a:buSzPct val="61111"/>
              <a:buFont typeface="Arial"/>
              <a:buNone/>
            </a:pPr>
            <a:r>
              <a:rPr b="1" lang="en"/>
              <a:t>ESL</a:t>
            </a:r>
            <a:r>
              <a:rPr lang="en"/>
              <a:t>–English as a Second Language</a:t>
            </a:r>
            <a:endParaRPr/>
          </a:p>
          <a:p>
            <a:pPr indent="0" lvl="0" marL="0" rtl="0" algn="l">
              <a:spcBef>
                <a:spcPts val="1200"/>
              </a:spcBef>
              <a:spcAft>
                <a:spcPts val="0"/>
              </a:spcAft>
              <a:buClr>
                <a:schemeClr val="dk1"/>
              </a:buClr>
              <a:buSzPct val="61111"/>
              <a:buFont typeface="Arial"/>
              <a:buNone/>
            </a:pPr>
            <a:r>
              <a:rPr b="1" lang="en"/>
              <a:t>ESOL</a:t>
            </a:r>
            <a:r>
              <a:rPr lang="en"/>
              <a:t>–English for Speakers of Other Languages</a:t>
            </a:r>
            <a:endParaRPr/>
          </a:p>
          <a:p>
            <a:pPr indent="0" lvl="0" marL="0" rtl="0" algn="l">
              <a:spcBef>
                <a:spcPts val="1200"/>
              </a:spcBef>
              <a:spcAft>
                <a:spcPts val="0"/>
              </a:spcAft>
              <a:buNone/>
            </a:pPr>
            <a:r>
              <a:rPr b="1" lang="en"/>
              <a:t>EAL</a:t>
            </a:r>
            <a:r>
              <a:rPr lang="en"/>
              <a:t>–English as an Additional Language</a:t>
            </a:r>
            <a:endParaRPr/>
          </a:p>
          <a:p>
            <a:pPr indent="0" lvl="0" marL="0" rtl="0" algn="l">
              <a:spcBef>
                <a:spcPts val="1200"/>
              </a:spcBef>
              <a:spcAft>
                <a:spcPts val="0"/>
              </a:spcAft>
              <a:buClr>
                <a:schemeClr val="dk1"/>
              </a:buClr>
              <a:buSzPct val="61111"/>
              <a:buFont typeface="Arial"/>
              <a:buNone/>
            </a:pPr>
            <a:r>
              <a:rPr b="1" lang="en"/>
              <a:t>ELA</a:t>
            </a:r>
            <a:r>
              <a:rPr lang="en"/>
              <a:t>–English Language Arts</a:t>
            </a:r>
            <a:endParaRPr/>
          </a:p>
          <a:p>
            <a:pPr indent="0" lvl="0" marL="0" rtl="0" algn="l">
              <a:spcBef>
                <a:spcPts val="1200"/>
              </a:spcBef>
              <a:spcAft>
                <a:spcPts val="1200"/>
              </a:spcAft>
              <a:buClr>
                <a:schemeClr val="dk1"/>
              </a:buClr>
              <a:buSzPct val="61111"/>
              <a:buFont typeface="Arial"/>
              <a:buNone/>
            </a:pPr>
            <a:r>
              <a:rPr b="1" lang="en"/>
              <a:t>Community college</a:t>
            </a:r>
            <a:r>
              <a:rPr lang="en"/>
              <a:t>–two-year post-secondary schools that offer certificates, diplomas, vocational education, and Associates Degrees </a:t>
            </a:r>
            <a:endParaRPr/>
          </a:p>
        </p:txBody>
      </p:sp>
      <p:sp>
        <p:nvSpPr>
          <p:cNvPr id="104" name="Google Shape;104;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Do you know what these words mean in the context of education in the US? Here are the answers!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Conversation Club!</a:t>
            </a:r>
            <a:endParaRPr/>
          </a:p>
        </p:txBody>
      </p:sp>
      <p:sp>
        <p:nvSpPr>
          <p:cNvPr id="110" name="Google Shape;110;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334327" lvl="0" marL="457200" rtl="0" algn="l">
              <a:spcBef>
                <a:spcPts val="0"/>
              </a:spcBef>
              <a:spcAft>
                <a:spcPts val="0"/>
              </a:spcAft>
              <a:buSzPct val="100000"/>
              <a:buChar char="●"/>
            </a:pPr>
            <a:r>
              <a:rPr lang="en"/>
              <a:t>Fridays</a:t>
            </a:r>
            <a:r>
              <a:rPr lang="en"/>
              <a:t> 9:30 - 11</a:t>
            </a:r>
            <a:endParaRPr/>
          </a:p>
          <a:p>
            <a:pPr indent="-334327" lvl="0" marL="457200" rtl="0" algn="l">
              <a:spcBef>
                <a:spcPts val="0"/>
              </a:spcBef>
              <a:spcAft>
                <a:spcPts val="0"/>
              </a:spcAft>
              <a:buSzPct val="100000"/>
              <a:buChar char="●"/>
            </a:pPr>
            <a:r>
              <a:rPr lang="en"/>
              <a:t>BUT we might find an additional time</a:t>
            </a:r>
            <a:endParaRPr/>
          </a:p>
          <a:p>
            <a:pPr indent="-334327" lvl="0" marL="457200" rtl="0" algn="l">
              <a:spcBef>
                <a:spcPts val="0"/>
              </a:spcBef>
              <a:spcAft>
                <a:spcPts val="0"/>
              </a:spcAft>
              <a:buSzPct val="100000"/>
              <a:buChar char="●"/>
            </a:pPr>
            <a:r>
              <a:rPr lang="en"/>
              <a:t>Fill out the form if you’re interested</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ctr">
              <a:lnSpc>
                <a:spcPct val="100000"/>
              </a:lnSpc>
              <a:spcBef>
                <a:spcPts val="1200"/>
              </a:spcBef>
              <a:spcAft>
                <a:spcPts val="0"/>
              </a:spcAft>
              <a:buNone/>
            </a:pPr>
            <a:r>
              <a:t/>
            </a:r>
            <a:endParaRPr/>
          </a:p>
          <a:p>
            <a:pPr indent="0" lvl="0" marL="0" rtl="0" algn="ctr">
              <a:lnSpc>
                <a:spcPct val="100000"/>
              </a:lnSpc>
              <a:spcBef>
                <a:spcPts val="0"/>
              </a:spcBef>
              <a:spcAft>
                <a:spcPts val="0"/>
              </a:spcAft>
              <a:buNone/>
            </a:pPr>
            <a:r>
              <a:t/>
            </a:r>
            <a:endParaRPr/>
          </a:p>
          <a:p>
            <a:pPr indent="0" lvl="0" marL="0" rtl="0" algn="ctr">
              <a:lnSpc>
                <a:spcPct val="100000"/>
              </a:lnSpc>
              <a:spcBef>
                <a:spcPts val="0"/>
              </a:spcBef>
              <a:spcAft>
                <a:spcPts val="0"/>
              </a:spcAft>
              <a:buNone/>
            </a:pPr>
            <a:r>
              <a:rPr lang="en" sz="2000" u="sng">
                <a:solidFill>
                  <a:srgbClr val="0097A7"/>
                </a:solidFill>
                <a:hlinkClick r:id="rId3">
                  <a:extLst>
                    <a:ext uri="{A12FA001-AC4F-418D-AE19-62706E023703}">
                      <ahyp:hlinkClr val="tx"/>
                    </a:ext>
                  </a:extLst>
                </a:hlinkClick>
              </a:rPr>
              <a:t>https://tinyurl.com/convoNA</a:t>
            </a:r>
            <a:endParaRPr sz="2000">
              <a:solidFill>
                <a:srgbClr val="000000"/>
              </a:solidFill>
            </a:endParaRPr>
          </a:p>
          <a:p>
            <a:pPr indent="0" lvl="0" marL="0" rtl="0" algn="l">
              <a:lnSpc>
                <a:spcPct val="100000"/>
              </a:lnSpc>
              <a:spcBef>
                <a:spcPts val="0"/>
              </a:spcBef>
              <a:spcAft>
                <a:spcPts val="0"/>
              </a:spcAft>
              <a:buNone/>
            </a:pPr>
            <a:r>
              <a:t/>
            </a:r>
            <a:endParaRPr sz="1400">
              <a:solidFill>
                <a:srgbClr val="000000"/>
              </a:solidFill>
            </a:endParaRPr>
          </a:p>
          <a:p>
            <a:pPr indent="0" lvl="0" marL="0" rtl="0" algn="l">
              <a:spcBef>
                <a:spcPts val="0"/>
              </a:spcBef>
              <a:spcAft>
                <a:spcPts val="1200"/>
              </a:spcAft>
              <a:buNone/>
            </a:pPr>
            <a:r>
              <a:t/>
            </a:r>
            <a:endParaRPr/>
          </a:p>
        </p:txBody>
      </p:sp>
      <p:pic>
        <p:nvPicPr>
          <p:cNvPr id="111" name="Google Shape;111;p21"/>
          <p:cNvPicPr preferRelativeResize="0"/>
          <p:nvPr/>
        </p:nvPicPr>
        <p:blipFill>
          <a:blip r:embed="rId4">
            <a:alphaModFix/>
          </a:blip>
          <a:stretch>
            <a:fillRect/>
          </a:stretch>
        </p:blipFill>
        <p:spPr>
          <a:xfrm>
            <a:off x="5903725" y="753450"/>
            <a:ext cx="2857500" cy="2857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