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1"/>
  </p:notesMasterIdLst>
  <p:handoutMasterIdLst>
    <p:handoutMasterId r:id="rId22"/>
  </p:handoutMasterIdLst>
  <p:sldIdLst>
    <p:sldId id="256" r:id="rId2"/>
    <p:sldId id="392" r:id="rId3"/>
    <p:sldId id="428" r:id="rId4"/>
    <p:sldId id="429" r:id="rId5"/>
    <p:sldId id="431" r:id="rId6"/>
    <p:sldId id="435" r:id="rId7"/>
    <p:sldId id="436" r:id="rId8"/>
    <p:sldId id="438" r:id="rId9"/>
    <p:sldId id="397" r:id="rId10"/>
    <p:sldId id="396" r:id="rId11"/>
    <p:sldId id="443" r:id="rId12"/>
    <p:sldId id="432" r:id="rId13"/>
    <p:sldId id="439" r:id="rId14"/>
    <p:sldId id="440" r:id="rId15"/>
    <p:sldId id="441" r:id="rId16"/>
    <p:sldId id="442" r:id="rId17"/>
    <p:sldId id="444" r:id="rId18"/>
    <p:sldId id="447" r:id="rId19"/>
    <p:sldId id="45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33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vetel slog 2 – poudarek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rednji slog 1 – poudarek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Srednji slog 1 – poudarek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Srednji slog 4 – poudarek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Srednji slog 4 – poudarek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 autoAdjust="0"/>
    <p:restoredTop sz="96353" autoAdjust="0"/>
  </p:normalViewPr>
  <p:slideViewPr>
    <p:cSldViewPr snapToGrid="0">
      <p:cViewPr varScale="1">
        <p:scale>
          <a:sx n="66" d="100"/>
          <a:sy n="66" d="100"/>
        </p:scale>
        <p:origin x="102" y="10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6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526AE7-7272-4E01-9FE1-30FFD3393C47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sl-SI"/>
        </a:p>
      </dgm:t>
    </dgm:pt>
    <dgm:pt modelId="{4A75C77C-55C2-40EA-BCB1-30AEEB3594DF}">
      <dgm:prSet/>
      <dgm:spPr/>
      <dgm:t>
        <a:bodyPr/>
        <a:lstStyle/>
        <a:p>
          <a:pPr rtl="0"/>
          <a:r>
            <a:rPr lang="sl-SI" smtClean="0"/>
            <a:t>SJ v RS</a:t>
          </a:r>
          <a:endParaRPr lang="sl-SI"/>
        </a:p>
      </dgm:t>
    </dgm:pt>
    <dgm:pt modelId="{ED0F665A-F3F5-438A-BE4A-B88A760DECAB}" type="parTrans" cxnId="{D85AB647-BC4E-4347-9741-3D57928BBE26}">
      <dgm:prSet/>
      <dgm:spPr/>
      <dgm:t>
        <a:bodyPr/>
        <a:lstStyle/>
        <a:p>
          <a:endParaRPr lang="sl-SI"/>
        </a:p>
      </dgm:t>
    </dgm:pt>
    <dgm:pt modelId="{141BA1E4-8587-4F79-88F5-FF83ABA3ACEE}" type="sibTrans" cxnId="{D85AB647-BC4E-4347-9741-3D57928BBE26}">
      <dgm:prSet/>
      <dgm:spPr/>
      <dgm:t>
        <a:bodyPr/>
        <a:lstStyle/>
        <a:p>
          <a:endParaRPr lang="sl-SI"/>
        </a:p>
      </dgm:t>
    </dgm:pt>
    <dgm:pt modelId="{F0B5931F-C3D9-4B8E-88B0-FC8FCE093AC0}">
      <dgm:prSet/>
      <dgm:spPr/>
      <dgm:t>
        <a:bodyPr/>
        <a:lstStyle/>
        <a:p>
          <a:pPr rtl="0"/>
          <a:r>
            <a:rPr lang="sl-SI" dirty="0" smtClean="0"/>
            <a:t>državni jezik</a:t>
          </a:r>
          <a:endParaRPr lang="sl-SI" dirty="0"/>
        </a:p>
      </dgm:t>
    </dgm:pt>
    <dgm:pt modelId="{867C2399-D843-4D81-8F51-68DF8A1A2A3D}" type="parTrans" cxnId="{1B8553E6-8D2B-4913-AD48-FEEA74759AD0}">
      <dgm:prSet/>
      <dgm:spPr/>
      <dgm:t>
        <a:bodyPr/>
        <a:lstStyle/>
        <a:p>
          <a:endParaRPr lang="sl-SI"/>
        </a:p>
      </dgm:t>
    </dgm:pt>
    <dgm:pt modelId="{9EFD2108-DEB5-4C69-A86B-64795196234E}" type="sibTrans" cxnId="{1B8553E6-8D2B-4913-AD48-FEEA74759AD0}">
      <dgm:prSet/>
      <dgm:spPr/>
      <dgm:t>
        <a:bodyPr/>
        <a:lstStyle/>
        <a:p>
          <a:endParaRPr lang="sl-SI"/>
        </a:p>
      </dgm:t>
    </dgm:pt>
    <dgm:pt modelId="{587193E4-4CBC-451B-831F-04937A106C5E}">
      <dgm:prSet/>
      <dgm:spPr/>
      <dgm:t>
        <a:bodyPr/>
        <a:lstStyle/>
        <a:p>
          <a:pPr rtl="0"/>
          <a:r>
            <a:rPr lang="sl-SI" smtClean="0"/>
            <a:t>uradni jezik</a:t>
          </a:r>
          <a:endParaRPr lang="sl-SI"/>
        </a:p>
      </dgm:t>
    </dgm:pt>
    <dgm:pt modelId="{89BC379E-F253-46F8-9E48-849811993E1E}" type="parTrans" cxnId="{EF140DE8-BE74-4619-82A3-2827158A5119}">
      <dgm:prSet/>
      <dgm:spPr/>
      <dgm:t>
        <a:bodyPr/>
        <a:lstStyle/>
        <a:p>
          <a:endParaRPr lang="sl-SI"/>
        </a:p>
      </dgm:t>
    </dgm:pt>
    <dgm:pt modelId="{87577C5E-66F4-40CE-BC48-A871821CB2B0}" type="sibTrans" cxnId="{EF140DE8-BE74-4619-82A3-2827158A5119}">
      <dgm:prSet/>
      <dgm:spPr/>
      <dgm:t>
        <a:bodyPr/>
        <a:lstStyle/>
        <a:p>
          <a:endParaRPr lang="sl-SI"/>
        </a:p>
      </dgm:t>
    </dgm:pt>
    <dgm:pt modelId="{BB204E4C-5906-4190-BD4B-0FFD9A0DD2EE}">
      <dgm:prSet/>
      <dgm:spPr/>
      <dgm:t>
        <a:bodyPr/>
        <a:lstStyle/>
        <a:p>
          <a:pPr rtl="0"/>
          <a:r>
            <a:rPr lang="sl-SI" dirty="0" smtClean="0"/>
            <a:t>prvi/materni jezik</a:t>
          </a:r>
          <a:endParaRPr lang="sl-SI" dirty="0"/>
        </a:p>
      </dgm:t>
    </dgm:pt>
    <dgm:pt modelId="{B0D29DDC-86F9-4BC4-9FB2-58C65AEF7B39}" type="parTrans" cxnId="{42B1D64F-FB6E-4580-866B-7CCE31357421}">
      <dgm:prSet/>
      <dgm:spPr/>
      <dgm:t>
        <a:bodyPr/>
        <a:lstStyle/>
        <a:p>
          <a:endParaRPr lang="sl-SI"/>
        </a:p>
      </dgm:t>
    </dgm:pt>
    <dgm:pt modelId="{01972CB0-92CA-4B92-98E0-FA56D7C1ED05}" type="sibTrans" cxnId="{42B1D64F-FB6E-4580-866B-7CCE31357421}">
      <dgm:prSet/>
      <dgm:spPr/>
      <dgm:t>
        <a:bodyPr/>
        <a:lstStyle/>
        <a:p>
          <a:endParaRPr lang="sl-SI"/>
        </a:p>
      </dgm:t>
    </dgm:pt>
    <dgm:pt modelId="{4654F8F1-9161-48F0-A410-09EB03D2F0D6}">
      <dgm:prSet/>
      <dgm:spPr/>
      <dgm:t>
        <a:bodyPr/>
        <a:lstStyle/>
        <a:p>
          <a:pPr rtl="0"/>
          <a:r>
            <a:rPr lang="sl-SI" dirty="0" smtClean="0"/>
            <a:t>drugi jezik ali jezik okolja</a:t>
          </a:r>
          <a:endParaRPr lang="sl-SI" dirty="0"/>
        </a:p>
      </dgm:t>
    </dgm:pt>
    <dgm:pt modelId="{0D350A3F-94EB-4EF9-A9AA-3F6D93E101F3}" type="parTrans" cxnId="{A6F49638-FDAA-4C3A-9F75-CE65D0579D3C}">
      <dgm:prSet/>
      <dgm:spPr/>
      <dgm:t>
        <a:bodyPr/>
        <a:lstStyle/>
        <a:p>
          <a:endParaRPr lang="sl-SI"/>
        </a:p>
      </dgm:t>
    </dgm:pt>
    <dgm:pt modelId="{67824FDD-599A-450D-A818-7FC5409C87C5}" type="sibTrans" cxnId="{A6F49638-FDAA-4C3A-9F75-CE65D0579D3C}">
      <dgm:prSet/>
      <dgm:spPr/>
      <dgm:t>
        <a:bodyPr/>
        <a:lstStyle/>
        <a:p>
          <a:endParaRPr lang="sl-SI"/>
        </a:p>
      </dgm:t>
    </dgm:pt>
    <dgm:pt modelId="{C86E1459-A256-4767-858A-3DC1F7DE6C0F}" type="pres">
      <dgm:prSet presAssocID="{CA526AE7-7272-4E01-9FE1-30FFD3393C4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l-SI"/>
        </a:p>
      </dgm:t>
    </dgm:pt>
    <dgm:pt modelId="{DAD6829D-F8CE-441B-9B95-C9C7E51A7FED}" type="pres">
      <dgm:prSet presAssocID="{4A75C77C-55C2-40EA-BCB1-30AEEB3594DF}" presName="hierRoot1" presStyleCnt="0">
        <dgm:presLayoutVars>
          <dgm:hierBranch val="init"/>
        </dgm:presLayoutVars>
      </dgm:prSet>
      <dgm:spPr/>
    </dgm:pt>
    <dgm:pt modelId="{F0448651-D96E-47BA-BE7B-15556B27D2B4}" type="pres">
      <dgm:prSet presAssocID="{4A75C77C-55C2-40EA-BCB1-30AEEB3594DF}" presName="rootComposite1" presStyleCnt="0"/>
      <dgm:spPr/>
    </dgm:pt>
    <dgm:pt modelId="{13A13E50-5E9A-4434-94FF-0215C2CFE2D9}" type="pres">
      <dgm:prSet presAssocID="{4A75C77C-55C2-40EA-BCB1-30AEEB3594D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B16A88D-28B3-4CAD-9CF1-1A9A7A954366}" type="pres">
      <dgm:prSet presAssocID="{4A75C77C-55C2-40EA-BCB1-30AEEB3594DF}" presName="rootConnector1" presStyleLbl="node1" presStyleIdx="0" presStyleCnt="0"/>
      <dgm:spPr/>
      <dgm:t>
        <a:bodyPr/>
        <a:lstStyle/>
        <a:p>
          <a:endParaRPr lang="sl-SI"/>
        </a:p>
      </dgm:t>
    </dgm:pt>
    <dgm:pt modelId="{904134C9-996D-4B57-8787-EF671525AB52}" type="pres">
      <dgm:prSet presAssocID="{4A75C77C-55C2-40EA-BCB1-30AEEB3594DF}" presName="hierChild2" presStyleCnt="0"/>
      <dgm:spPr/>
    </dgm:pt>
    <dgm:pt modelId="{5EBC2D66-DD80-4B5F-9B7A-E7485DACF0ED}" type="pres">
      <dgm:prSet presAssocID="{867C2399-D843-4D81-8F51-68DF8A1A2A3D}" presName="Name37" presStyleLbl="parChTrans1D2" presStyleIdx="0" presStyleCnt="4"/>
      <dgm:spPr/>
      <dgm:t>
        <a:bodyPr/>
        <a:lstStyle/>
        <a:p>
          <a:endParaRPr lang="sl-SI"/>
        </a:p>
      </dgm:t>
    </dgm:pt>
    <dgm:pt modelId="{C7956DE1-B47E-4AE3-9EAC-6FD418BF310F}" type="pres">
      <dgm:prSet presAssocID="{F0B5931F-C3D9-4B8E-88B0-FC8FCE093AC0}" presName="hierRoot2" presStyleCnt="0">
        <dgm:presLayoutVars>
          <dgm:hierBranch val="init"/>
        </dgm:presLayoutVars>
      </dgm:prSet>
      <dgm:spPr/>
    </dgm:pt>
    <dgm:pt modelId="{8394B8F6-4084-4EC8-8ECF-D23B0DBF48FB}" type="pres">
      <dgm:prSet presAssocID="{F0B5931F-C3D9-4B8E-88B0-FC8FCE093AC0}" presName="rootComposite" presStyleCnt="0"/>
      <dgm:spPr/>
    </dgm:pt>
    <dgm:pt modelId="{BE84C338-241F-439D-95D7-C9CBD3A1632D}" type="pres">
      <dgm:prSet presAssocID="{F0B5931F-C3D9-4B8E-88B0-FC8FCE093AC0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0A833EB-4BFC-4C78-8F8F-31A371CB2624}" type="pres">
      <dgm:prSet presAssocID="{F0B5931F-C3D9-4B8E-88B0-FC8FCE093AC0}" presName="rootConnector" presStyleLbl="node2" presStyleIdx="0" presStyleCnt="4"/>
      <dgm:spPr/>
      <dgm:t>
        <a:bodyPr/>
        <a:lstStyle/>
        <a:p>
          <a:endParaRPr lang="sl-SI"/>
        </a:p>
      </dgm:t>
    </dgm:pt>
    <dgm:pt modelId="{A596E138-908A-48E5-9D42-5A5FDD1D4468}" type="pres">
      <dgm:prSet presAssocID="{F0B5931F-C3D9-4B8E-88B0-FC8FCE093AC0}" presName="hierChild4" presStyleCnt="0"/>
      <dgm:spPr/>
    </dgm:pt>
    <dgm:pt modelId="{49D41466-83C7-4617-9827-6DE5825C72D4}" type="pres">
      <dgm:prSet presAssocID="{F0B5931F-C3D9-4B8E-88B0-FC8FCE093AC0}" presName="hierChild5" presStyleCnt="0"/>
      <dgm:spPr/>
    </dgm:pt>
    <dgm:pt modelId="{CF0EA2A0-570A-47AA-AA17-10E7553305E2}" type="pres">
      <dgm:prSet presAssocID="{89BC379E-F253-46F8-9E48-849811993E1E}" presName="Name37" presStyleLbl="parChTrans1D2" presStyleIdx="1" presStyleCnt="4"/>
      <dgm:spPr/>
      <dgm:t>
        <a:bodyPr/>
        <a:lstStyle/>
        <a:p>
          <a:endParaRPr lang="sl-SI"/>
        </a:p>
      </dgm:t>
    </dgm:pt>
    <dgm:pt modelId="{0FA667C8-A377-4D52-9E49-793DADBF5490}" type="pres">
      <dgm:prSet presAssocID="{587193E4-4CBC-451B-831F-04937A106C5E}" presName="hierRoot2" presStyleCnt="0">
        <dgm:presLayoutVars>
          <dgm:hierBranch val="init"/>
        </dgm:presLayoutVars>
      </dgm:prSet>
      <dgm:spPr/>
    </dgm:pt>
    <dgm:pt modelId="{76378344-E9D3-423A-A6AF-FA7AC09667C8}" type="pres">
      <dgm:prSet presAssocID="{587193E4-4CBC-451B-831F-04937A106C5E}" presName="rootComposite" presStyleCnt="0"/>
      <dgm:spPr/>
    </dgm:pt>
    <dgm:pt modelId="{1ACB887F-7EBD-4BAB-9D6A-F9E4CC1634EF}" type="pres">
      <dgm:prSet presAssocID="{587193E4-4CBC-451B-831F-04937A106C5E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EC466FF-B0BA-4B55-BBFD-426400AB5D05}" type="pres">
      <dgm:prSet presAssocID="{587193E4-4CBC-451B-831F-04937A106C5E}" presName="rootConnector" presStyleLbl="node2" presStyleIdx="1" presStyleCnt="4"/>
      <dgm:spPr/>
      <dgm:t>
        <a:bodyPr/>
        <a:lstStyle/>
        <a:p>
          <a:endParaRPr lang="sl-SI"/>
        </a:p>
      </dgm:t>
    </dgm:pt>
    <dgm:pt modelId="{44242CB8-1F9E-48B0-8D6E-C802FB4DA0A6}" type="pres">
      <dgm:prSet presAssocID="{587193E4-4CBC-451B-831F-04937A106C5E}" presName="hierChild4" presStyleCnt="0"/>
      <dgm:spPr/>
    </dgm:pt>
    <dgm:pt modelId="{B6D3D7D6-3C55-4BFB-AB6B-4FB7864E79F5}" type="pres">
      <dgm:prSet presAssocID="{587193E4-4CBC-451B-831F-04937A106C5E}" presName="hierChild5" presStyleCnt="0"/>
      <dgm:spPr/>
    </dgm:pt>
    <dgm:pt modelId="{B4043D3F-7834-4F8C-971D-F8055A93907F}" type="pres">
      <dgm:prSet presAssocID="{B0D29DDC-86F9-4BC4-9FB2-58C65AEF7B39}" presName="Name37" presStyleLbl="parChTrans1D2" presStyleIdx="2" presStyleCnt="4"/>
      <dgm:spPr/>
      <dgm:t>
        <a:bodyPr/>
        <a:lstStyle/>
        <a:p>
          <a:endParaRPr lang="sl-SI"/>
        </a:p>
      </dgm:t>
    </dgm:pt>
    <dgm:pt modelId="{FD614CCC-BAD4-4C5A-A07F-4B3614826D12}" type="pres">
      <dgm:prSet presAssocID="{BB204E4C-5906-4190-BD4B-0FFD9A0DD2EE}" presName="hierRoot2" presStyleCnt="0">
        <dgm:presLayoutVars>
          <dgm:hierBranch val="init"/>
        </dgm:presLayoutVars>
      </dgm:prSet>
      <dgm:spPr/>
    </dgm:pt>
    <dgm:pt modelId="{1EEC5CCF-D8BD-4A80-AD3A-BE07A47AF89B}" type="pres">
      <dgm:prSet presAssocID="{BB204E4C-5906-4190-BD4B-0FFD9A0DD2EE}" presName="rootComposite" presStyleCnt="0"/>
      <dgm:spPr/>
    </dgm:pt>
    <dgm:pt modelId="{A4CA40F1-0C34-4861-9DEF-A16E95C89F90}" type="pres">
      <dgm:prSet presAssocID="{BB204E4C-5906-4190-BD4B-0FFD9A0DD2EE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768E5F6-1095-4287-8F8E-E4FD28A9BB2C}" type="pres">
      <dgm:prSet presAssocID="{BB204E4C-5906-4190-BD4B-0FFD9A0DD2EE}" presName="rootConnector" presStyleLbl="node2" presStyleIdx="2" presStyleCnt="4"/>
      <dgm:spPr/>
      <dgm:t>
        <a:bodyPr/>
        <a:lstStyle/>
        <a:p>
          <a:endParaRPr lang="sl-SI"/>
        </a:p>
      </dgm:t>
    </dgm:pt>
    <dgm:pt modelId="{D9762F55-CDC9-4016-A912-C10570F50D47}" type="pres">
      <dgm:prSet presAssocID="{BB204E4C-5906-4190-BD4B-0FFD9A0DD2EE}" presName="hierChild4" presStyleCnt="0"/>
      <dgm:spPr/>
    </dgm:pt>
    <dgm:pt modelId="{2864520F-7C0A-4178-836C-5A0C23DE99F9}" type="pres">
      <dgm:prSet presAssocID="{BB204E4C-5906-4190-BD4B-0FFD9A0DD2EE}" presName="hierChild5" presStyleCnt="0"/>
      <dgm:spPr/>
    </dgm:pt>
    <dgm:pt modelId="{756DE8FA-C650-4903-8B75-78EDAE8C08AA}" type="pres">
      <dgm:prSet presAssocID="{0D350A3F-94EB-4EF9-A9AA-3F6D93E101F3}" presName="Name37" presStyleLbl="parChTrans1D2" presStyleIdx="3" presStyleCnt="4"/>
      <dgm:spPr/>
    </dgm:pt>
    <dgm:pt modelId="{3253D0BB-BCB2-4638-BC69-406D9D245C43}" type="pres">
      <dgm:prSet presAssocID="{4654F8F1-9161-48F0-A410-09EB03D2F0D6}" presName="hierRoot2" presStyleCnt="0">
        <dgm:presLayoutVars>
          <dgm:hierBranch val="init"/>
        </dgm:presLayoutVars>
      </dgm:prSet>
      <dgm:spPr/>
    </dgm:pt>
    <dgm:pt modelId="{46F8A19B-5D55-4E3E-9268-26314041D7A3}" type="pres">
      <dgm:prSet presAssocID="{4654F8F1-9161-48F0-A410-09EB03D2F0D6}" presName="rootComposite" presStyleCnt="0"/>
      <dgm:spPr/>
    </dgm:pt>
    <dgm:pt modelId="{34E13229-4C66-45AE-8F5C-B019940026FD}" type="pres">
      <dgm:prSet presAssocID="{4654F8F1-9161-48F0-A410-09EB03D2F0D6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B38FB6B-3DBB-4C52-9882-CA3EE90242CF}" type="pres">
      <dgm:prSet presAssocID="{4654F8F1-9161-48F0-A410-09EB03D2F0D6}" presName="rootConnector" presStyleLbl="node2" presStyleIdx="3" presStyleCnt="4"/>
      <dgm:spPr/>
      <dgm:t>
        <a:bodyPr/>
        <a:lstStyle/>
        <a:p>
          <a:endParaRPr lang="sl-SI"/>
        </a:p>
      </dgm:t>
    </dgm:pt>
    <dgm:pt modelId="{F624A6D3-B64B-4AE4-AEBC-A927334E677A}" type="pres">
      <dgm:prSet presAssocID="{4654F8F1-9161-48F0-A410-09EB03D2F0D6}" presName="hierChild4" presStyleCnt="0"/>
      <dgm:spPr/>
    </dgm:pt>
    <dgm:pt modelId="{1EE479A6-D04B-47FA-A22F-963CDB74A0D8}" type="pres">
      <dgm:prSet presAssocID="{4654F8F1-9161-48F0-A410-09EB03D2F0D6}" presName="hierChild5" presStyleCnt="0"/>
      <dgm:spPr/>
    </dgm:pt>
    <dgm:pt modelId="{5DAAF16A-D145-4F7A-9623-83F47F8E9EBD}" type="pres">
      <dgm:prSet presAssocID="{4A75C77C-55C2-40EA-BCB1-30AEEB3594DF}" presName="hierChild3" presStyleCnt="0"/>
      <dgm:spPr/>
    </dgm:pt>
  </dgm:ptLst>
  <dgm:cxnLst>
    <dgm:cxn modelId="{EF140DE8-BE74-4619-82A3-2827158A5119}" srcId="{4A75C77C-55C2-40EA-BCB1-30AEEB3594DF}" destId="{587193E4-4CBC-451B-831F-04937A106C5E}" srcOrd="1" destOrd="0" parTransId="{89BC379E-F253-46F8-9E48-849811993E1E}" sibTransId="{87577C5E-66F4-40CE-BC48-A871821CB2B0}"/>
    <dgm:cxn modelId="{368756A8-AC95-46C9-A45B-8DEF74D9375E}" type="presOf" srcId="{4A75C77C-55C2-40EA-BCB1-30AEEB3594DF}" destId="{13A13E50-5E9A-4434-94FF-0215C2CFE2D9}" srcOrd="0" destOrd="0" presId="urn:microsoft.com/office/officeart/2005/8/layout/orgChart1"/>
    <dgm:cxn modelId="{FFC685CB-06C8-4441-8F03-ED59F7B04976}" type="presOf" srcId="{BB204E4C-5906-4190-BD4B-0FFD9A0DD2EE}" destId="{C768E5F6-1095-4287-8F8E-E4FD28A9BB2C}" srcOrd="1" destOrd="0" presId="urn:microsoft.com/office/officeart/2005/8/layout/orgChart1"/>
    <dgm:cxn modelId="{01C3C63A-83B8-47E5-A4C0-08206D60410C}" type="presOf" srcId="{587193E4-4CBC-451B-831F-04937A106C5E}" destId="{6EC466FF-B0BA-4B55-BBFD-426400AB5D05}" srcOrd="1" destOrd="0" presId="urn:microsoft.com/office/officeart/2005/8/layout/orgChart1"/>
    <dgm:cxn modelId="{F22AA12E-0C89-4F69-83E9-24A9CA932C42}" type="presOf" srcId="{BB204E4C-5906-4190-BD4B-0FFD9A0DD2EE}" destId="{A4CA40F1-0C34-4861-9DEF-A16E95C89F90}" srcOrd="0" destOrd="0" presId="urn:microsoft.com/office/officeart/2005/8/layout/orgChart1"/>
    <dgm:cxn modelId="{8227C62B-047E-454B-9F2C-EB9CEDC294B9}" type="presOf" srcId="{867C2399-D843-4D81-8F51-68DF8A1A2A3D}" destId="{5EBC2D66-DD80-4B5F-9B7A-E7485DACF0ED}" srcOrd="0" destOrd="0" presId="urn:microsoft.com/office/officeart/2005/8/layout/orgChart1"/>
    <dgm:cxn modelId="{A6F49638-FDAA-4C3A-9F75-CE65D0579D3C}" srcId="{4A75C77C-55C2-40EA-BCB1-30AEEB3594DF}" destId="{4654F8F1-9161-48F0-A410-09EB03D2F0D6}" srcOrd="3" destOrd="0" parTransId="{0D350A3F-94EB-4EF9-A9AA-3F6D93E101F3}" sibTransId="{67824FDD-599A-450D-A818-7FC5409C87C5}"/>
    <dgm:cxn modelId="{8517429D-F1DB-484C-96C3-4CE930A2EC2D}" type="presOf" srcId="{4654F8F1-9161-48F0-A410-09EB03D2F0D6}" destId="{34E13229-4C66-45AE-8F5C-B019940026FD}" srcOrd="0" destOrd="0" presId="urn:microsoft.com/office/officeart/2005/8/layout/orgChart1"/>
    <dgm:cxn modelId="{A27FCA12-B7CC-481A-A52F-CE9E4A8EFF0A}" type="presOf" srcId="{89BC379E-F253-46F8-9E48-849811993E1E}" destId="{CF0EA2A0-570A-47AA-AA17-10E7553305E2}" srcOrd="0" destOrd="0" presId="urn:microsoft.com/office/officeart/2005/8/layout/orgChart1"/>
    <dgm:cxn modelId="{C58AF282-BF0C-43F4-9427-D48E322BDC96}" type="presOf" srcId="{CA526AE7-7272-4E01-9FE1-30FFD3393C47}" destId="{C86E1459-A256-4767-858A-3DC1F7DE6C0F}" srcOrd="0" destOrd="0" presId="urn:microsoft.com/office/officeart/2005/8/layout/orgChart1"/>
    <dgm:cxn modelId="{8695975B-5C47-4572-9292-DE5E0F3373B4}" type="presOf" srcId="{F0B5931F-C3D9-4B8E-88B0-FC8FCE093AC0}" destId="{BE84C338-241F-439D-95D7-C9CBD3A1632D}" srcOrd="0" destOrd="0" presId="urn:microsoft.com/office/officeart/2005/8/layout/orgChart1"/>
    <dgm:cxn modelId="{42B1D64F-FB6E-4580-866B-7CCE31357421}" srcId="{4A75C77C-55C2-40EA-BCB1-30AEEB3594DF}" destId="{BB204E4C-5906-4190-BD4B-0FFD9A0DD2EE}" srcOrd="2" destOrd="0" parTransId="{B0D29DDC-86F9-4BC4-9FB2-58C65AEF7B39}" sibTransId="{01972CB0-92CA-4B92-98E0-FA56D7C1ED05}"/>
    <dgm:cxn modelId="{3018CEE4-EA44-4F44-9268-EECE3816711B}" type="presOf" srcId="{587193E4-4CBC-451B-831F-04937A106C5E}" destId="{1ACB887F-7EBD-4BAB-9D6A-F9E4CC1634EF}" srcOrd="0" destOrd="0" presId="urn:microsoft.com/office/officeart/2005/8/layout/orgChart1"/>
    <dgm:cxn modelId="{4BF76638-87A0-4D3C-9911-01D678EFEC7B}" type="presOf" srcId="{4654F8F1-9161-48F0-A410-09EB03D2F0D6}" destId="{4B38FB6B-3DBB-4C52-9882-CA3EE90242CF}" srcOrd="1" destOrd="0" presId="urn:microsoft.com/office/officeart/2005/8/layout/orgChart1"/>
    <dgm:cxn modelId="{D85AB647-BC4E-4347-9741-3D57928BBE26}" srcId="{CA526AE7-7272-4E01-9FE1-30FFD3393C47}" destId="{4A75C77C-55C2-40EA-BCB1-30AEEB3594DF}" srcOrd="0" destOrd="0" parTransId="{ED0F665A-F3F5-438A-BE4A-B88A760DECAB}" sibTransId="{141BA1E4-8587-4F79-88F5-FF83ABA3ACEE}"/>
    <dgm:cxn modelId="{20CFFC96-DC78-412D-B707-9111821FF8E5}" type="presOf" srcId="{B0D29DDC-86F9-4BC4-9FB2-58C65AEF7B39}" destId="{B4043D3F-7834-4F8C-971D-F8055A93907F}" srcOrd="0" destOrd="0" presId="urn:microsoft.com/office/officeart/2005/8/layout/orgChart1"/>
    <dgm:cxn modelId="{8464EF37-58CB-48E6-A4EC-BC494418021C}" type="presOf" srcId="{F0B5931F-C3D9-4B8E-88B0-FC8FCE093AC0}" destId="{C0A833EB-4BFC-4C78-8F8F-31A371CB2624}" srcOrd="1" destOrd="0" presId="urn:microsoft.com/office/officeart/2005/8/layout/orgChart1"/>
    <dgm:cxn modelId="{DCE4F287-9503-4772-B8E8-020DC4568107}" type="presOf" srcId="{4A75C77C-55C2-40EA-BCB1-30AEEB3594DF}" destId="{DB16A88D-28B3-4CAD-9CF1-1A9A7A954366}" srcOrd="1" destOrd="0" presId="urn:microsoft.com/office/officeart/2005/8/layout/orgChart1"/>
    <dgm:cxn modelId="{F4C841C7-AF2B-450E-B7A1-24C811DA4A10}" type="presOf" srcId="{0D350A3F-94EB-4EF9-A9AA-3F6D93E101F3}" destId="{756DE8FA-C650-4903-8B75-78EDAE8C08AA}" srcOrd="0" destOrd="0" presId="urn:microsoft.com/office/officeart/2005/8/layout/orgChart1"/>
    <dgm:cxn modelId="{1B8553E6-8D2B-4913-AD48-FEEA74759AD0}" srcId="{4A75C77C-55C2-40EA-BCB1-30AEEB3594DF}" destId="{F0B5931F-C3D9-4B8E-88B0-FC8FCE093AC0}" srcOrd="0" destOrd="0" parTransId="{867C2399-D843-4D81-8F51-68DF8A1A2A3D}" sibTransId="{9EFD2108-DEB5-4C69-A86B-64795196234E}"/>
    <dgm:cxn modelId="{E8BA1F44-6B83-4D8F-B823-C183A28E665F}" type="presParOf" srcId="{C86E1459-A256-4767-858A-3DC1F7DE6C0F}" destId="{DAD6829D-F8CE-441B-9B95-C9C7E51A7FED}" srcOrd="0" destOrd="0" presId="urn:microsoft.com/office/officeart/2005/8/layout/orgChart1"/>
    <dgm:cxn modelId="{99F91095-F45C-445C-8F48-C87F84A7B496}" type="presParOf" srcId="{DAD6829D-F8CE-441B-9B95-C9C7E51A7FED}" destId="{F0448651-D96E-47BA-BE7B-15556B27D2B4}" srcOrd="0" destOrd="0" presId="urn:microsoft.com/office/officeart/2005/8/layout/orgChart1"/>
    <dgm:cxn modelId="{775181AE-BB81-4E47-9C38-05EE84F3687D}" type="presParOf" srcId="{F0448651-D96E-47BA-BE7B-15556B27D2B4}" destId="{13A13E50-5E9A-4434-94FF-0215C2CFE2D9}" srcOrd="0" destOrd="0" presId="urn:microsoft.com/office/officeart/2005/8/layout/orgChart1"/>
    <dgm:cxn modelId="{AA92DFDA-82FD-40EC-906A-D122C646F006}" type="presParOf" srcId="{F0448651-D96E-47BA-BE7B-15556B27D2B4}" destId="{DB16A88D-28B3-4CAD-9CF1-1A9A7A954366}" srcOrd="1" destOrd="0" presId="urn:microsoft.com/office/officeart/2005/8/layout/orgChart1"/>
    <dgm:cxn modelId="{D762739D-75EE-4052-860F-349D1304F691}" type="presParOf" srcId="{DAD6829D-F8CE-441B-9B95-C9C7E51A7FED}" destId="{904134C9-996D-4B57-8787-EF671525AB52}" srcOrd="1" destOrd="0" presId="urn:microsoft.com/office/officeart/2005/8/layout/orgChart1"/>
    <dgm:cxn modelId="{F69E4207-9F22-4149-B85C-937C5371F172}" type="presParOf" srcId="{904134C9-996D-4B57-8787-EF671525AB52}" destId="{5EBC2D66-DD80-4B5F-9B7A-E7485DACF0ED}" srcOrd="0" destOrd="0" presId="urn:microsoft.com/office/officeart/2005/8/layout/orgChart1"/>
    <dgm:cxn modelId="{249128EF-05AA-44C4-ABAF-F6ACD303ABF0}" type="presParOf" srcId="{904134C9-996D-4B57-8787-EF671525AB52}" destId="{C7956DE1-B47E-4AE3-9EAC-6FD418BF310F}" srcOrd="1" destOrd="0" presId="urn:microsoft.com/office/officeart/2005/8/layout/orgChart1"/>
    <dgm:cxn modelId="{DBE37A0F-4B22-4DB1-B23D-6A6E09D3838C}" type="presParOf" srcId="{C7956DE1-B47E-4AE3-9EAC-6FD418BF310F}" destId="{8394B8F6-4084-4EC8-8ECF-D23B0DBF48FB}" srcOrd="0" destOrd="0" presId="urn:microsoft.com/office/officeart/2005/8/layout/orgChart1"/>
    <dgm:cxn modelId="{2F4C2235-1C89-4249-BFCE-1357659632D6}" type="presParOf" srcId="{8394B8F6-4084-4EC8-8ECF-D23B0DBF48FB}" destId="{BE84C338-241F-439D-95D7-C9CBD3A1632D}" srcOrd="0" destOrd="0" presId="urn:microsoft.com/office/officeart/2005/8/layout/orgChart1"/>
    <dgm:cxn modelId="{898B722E-F228-4912-AF4C-31C818A6D7C0}" type="presParOf" srcId="{8394B8F6-4084-4EC8-8ECF-D23B0DBF48FB}" destId="{C0A833EB-4BFC-4C78-8F8F-31A371CB2624}" srcOrd="1" destOrd="0" presId="urn:microsoft.com/office/officeart/2005/8/layout/orgChart1"/>
    <dgm:cxn modelId="{65025D56-0280-45DF-BC4E-7B3853CAA0D5}" type="presParOf" srcId="{C7956DE1-B47E-4AE3-9EAC-6FD418BF310F}" destId="{A596E138-908A-48E5-9D42-5A5FDD1D4468}" srcOrd="1" destOrd="0" presId="urn:microsoft.com/office/officeart/2005/8/layout/orgChart1"/>
    <dgm:cxn modelId="{B32160FB-6C74-434C-8646-FD509113906A}" type="presParOf" srcId="{C7956DE1-B47E-4AE3-9EAC-6FD418BF310F}" destId="{49D41466-83C7-4617-9827-6DE5825C72D4}" srcOrd="2" destOrd="0" presId="urn:microsoft.com/office/officeart/2005/8/layout/orgChart1"/>
    <dgm:cxn modelId="{2630DB43-E367-44B1-98D8-DF55B88D2A86}" type="presParOf" srcId="{904134C9-996D-4B57-8787-EF671525AB52}" destId="{CF0EA2A0-570A-47AA-AA17-10E7553305E2}" srcOrd="2" destOrd="0" presId="urn:microsoft.com/office/officeart/2005/8/layout/orgChart1"/>
    <dgm:cxn modelId="{C4A75DE6-5188-43AA-885A-6FDBE478F03F}" type="presParOf" srcId="{904134C9-996D-4B57-8787-EF671525AB52}" destId="{0FA667C8-A377-4D52-9E49-793DADBF5490}" srcOrd="3" destOrd="0" presId="urn:microsoft.com/office/officeart/2005/8/layout/orgChart1"/>
    <dgm:cxn modelId="{EFCE1449-46B3-48CC-808F-BD3CDF0E45B4}" type="presParOf" srcId="{0FA667C8-A377-4D52-9E49-793DADBF5490}" destId="{76378344-E9D3-423A-A6AF-FA7AC09667C8}" srcOrd="0" destOrd="0" presId="urn:microsoft.com/office/officeart/2005/8/layout/orgChart1"/>
    <dgm:cxn modelId="{BA1BCBA9-43E9-4CB4-B9D3-1047A095E342}" type="presParOf" srcId="{76378344-E9D3-423A-A6AF-FA7AC09667C8}" destId="{1ACB887F-7EBD-4BAB-9D6A-F9E4CC1634EF}" srcOrd="0" destOrd="0" presId="urn:microsoft.com/office/officeart/2005/8/layout/orgChart1"/>
    <dgm:cxn modelId="{F5077185-8AEE-467C-B850-414CCFB27A3F}" type="presParOf" srcId="{76378344-E9D3-423A-A6AF-FA7AC09667C8}" destId="{6EC466FF-B0BA-4B55-BBFD-426400AB5D05}" srcOrd="1" destOrd="0" presId="urn:microsoft.com/office/officeart/2005/8/layout/orgChart1"/>
    <dgm:cxn modelId="{93848E29-0664-462C-ABE3-E18B05C8310A}" type="presParOf" srcId="{0FA667C8-A377-4D52-9E49-793DADBF5490}" destId="{44242CB8-1F9E-48B0-8D6E-C802FB4DA0A6}" srcOrd="1" destOrd="0" presId="urn:microsoft.com/office/officeart/2005/8/layout/orgChart1"/>
    <dgm:cxn modelId="{5ACA56FF-30F0-41A0-AD22-28C282338BC3}" type="presParOf" srcId="{0FA667C8-A377-4D52-9E49-793DADBF5490}" destId="{B6D3D7D6-3C55-4BFB-AB6B-4FB7864E79F5}" srcOrd="2" destOrd="0" presId="urn:microsoft.com/office/officeart/2005/8/layout/orgChart1"/>
    <dgm:cxn modelId="{6572259F-F25A-43B0-AE4F-2114932BDA6E}" type="presParOf" srcId="{904134C9-996D-4B57-8787-EF671525AB52}" destId="{B4043D3F-7834-4F8C-971D-F8055A93907F}" srcOrd="4" destOrd="0" presId="urn:microsoft.com/office/officeart/2005/8/layout/orgChart1"/>
    <dgm:cxn modelId="{F924DD34-9511-40F3-8905-C437F881003F}" type="presParOf" srcId="{904134C9-996D-4B57-8787-EF671525AB52}" destId="{FD614CCC-BAD4-4C5A-A07F-4B3614826D12}" srcOrd="5" destOrd="0" presId="urn:microsoft.com/office/officeart/2005/8/layout/orgChart1"/>
    <dgm:cxn modelId="{4DB31D99-95CC-4469-BA2A-C7E3BAFAD685}" type="presParOf" srcId="{FD614CCC-BAD4-4C5A-A07F-4B3614826D12}" destId="{1EEC5CCF-D8BD-4A80-AD3A-BE07A47AF89B}" srcOrd="0" destOrd="0" presId="urn:microsoft.com/office/officeart/2005/8/layout/orgChart1"/>
    <dgm:cxn modelId="{DBA757B6-ED2F-4D1D-BD73-3C78FACFE55A}" type="presParOf" srcId="{1EEC5CCF-D8BD-4A80-AD3A-BE07A47AF89B}" destId="{A4CA40F1-0C34-4861-9DEF-A16E95C89F90}" srcOrd="0" destOrd="0" presId="urn:microsoft.com/office/officeart/2005/8/layout/orgChart1"/>
    <dgm:cxn modelId="{5E65B42D-8B79-4D98-9568-B1C9D7597EBE}" type="presParOf" srcId="{1EEC5CCF-D8BD-4A80-AD3A-BE07A47AF89B}" destId="{C768E5F6-1095-4287-8F8E-E4FD28A9BB2C}" srcOrd="1" destOrd="0" presId="urn:microsoft.com/office/officeart/2005/8/layout/orgChart1"/>
    <dgm:cxn modelId="{744A5574-26A0-47EE-A435-095A84394408}" type="presParOf" srcId="{FD614CCC-BAD4-4C5A-A07F-4B3614826D12}" destId="{D9762F55-CDC9-4016-A912-C10570F50D47}" srcOrd="1" destOrd="0" presId="urn:microsoft.com/office/officeart/2005/8/layout/orgChart1"/>
    <dgm:cxn modelId="{BF53D6A5-DD73-4228-91A0-01D7D95FAB78}" type="presParOf" srcId="{FD614CCC-BAD4-4C5A-A07F-4B3614826D12}" destId="{2864520F-7C0A-4178-836C-5A0C23DE99F9}" srcOrd="2" destOrd="0" presId="urn:microsoft.com/office/officeart/2005/8/layout/orgChart1"/>
    <dgm:cxn modelId="{C391740B-0C8A-41A3-B56C-D2E5552C4C70}" type="presParOf" srcId="{904134C9-996D-4B57-8787-EF671525AB52}" destId="{756DE8FA-C650-4903-8B75-78EDAE8C08AA}" srcOrd="6" destOrd="0" presId="urn:microsoft.com/office/officeart/2005/8/layout/orgChart1"/>
    <dgm:cxn modelId="{19CB536B-1D3B-49C4-97AB-585BBCB26CE1}" type="presParOf" srcId="{904134C9-996D-4B57-8787-EF671525AB52}" destId="{3253D0BB-BCB2-4638-BC69-406D9D245C43}" srcOrd="7" destOrd="0" presId="urn:microsoft.com/office/officeart/2005/8/layout/orgChart1"/>
    <dgm:cxn modelId="{1B87478D-5067-4A03-81E3-FBA474AE14BC}" type="presParOf" srcId="{3253D0BB-BCB2-4638-BC69-406D9D245C43}" destId="{46F8A19B-5D55-4E3E-9268-26314041D7A3}" srcOrd="0" destOrd="0" presId="urn:microsoft.com/office/officeart/2005/8/layout/orgChart1"/>
    <dgm:cxn modelId="{99A00705-9DFE-46E2-9B79-29B598EABB50}" type="presParOf" srcId="{46F8A19B-5D55-4E3E-9268-26314041D7A3}" destId="{34E13229-4C66-45AE-8F5C-B019940026FD}" srcOrd="0" destOrd="0" presId="urn:microsoft.com/office/officeart/2005/8/layout/orgChart1"/>
    <dgm:cxn modelId="{CFA5DA34-2EC6-4969-BA0B-EDE6D3F6A10D}" type="presParOf" srcId="{46F8A19B-5D55-4E3E-9268-26314041D7A3}" destId="{4B38FB6B-3DBB-4C52-9882-CA3EE90242CF}" srcOrd="1" destOrd="0" presId="urn:microsoft.com/office/officeart/2005/8/layout/orgChart1"/>
    <dgm:cxn modelId="{A2F6AE62-FEB8-426F-ABD2-5A663D6FB47A}" type="presParOf" srcId="{3253D0BB-BCB2-4638-BC69-406D9D245C43}" destId="{F624A6D3-B64B-4AE4-AEBC-A927334E677A}" srcOrd="1" destOrd="0" presId="urn:microsoft.com/office/officeart/2005/8/layout/orgChart1"/>
    <dgm:cxn modelId="{F3F56428-DBA3-473E-B4B9-726C50DD2AAB}" type="presParOf" srcId="{3253D0BB-BCB2-4638-BC69-406D9D245C43}" destId="{1EE479A6-D04B-47FA-A22F-963CDB74A0D8}" srcOrd="2" destOrd="0" presId="urn:microsoft.com/office/officeart/2005/8/layout/orgChart1"/>
    <dgm:cxn modelId="{D3D715E4-5B89-46D6-A342-B349D52D2FD5}" type="presParOf" srcId="{DAD6829D-F8CE-441B-9B95-C9C7E51A7FED}" destId="{5DAAF16A-D145-4F7A-9623-83F47F8E9E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DE8FA-C650-4903-8B75-78EDAE8C08AA}">
      <dsp:nvSpPr>
        <dsp:cNvPr id="0" name=""/>
        <dsp:cNvSpPr/>
      </dsp:nvSpPr>
      <dsp:spPr>
        <a:xfrm>
          <a:off x="5369858" y="2245090"/>
          <a:ext cx="4205706" cy="486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305"/>
              </a:lnTo>
              <a:lnTo>
                <a:pt x="4205706" y="243305"/>
              </a:lnTo>
              <a:lnTo>
                <a:pt x="4205706" y="4866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43D3F-7834-4F8C-971D-F8055A93907F}">
      <dsp:nvSpPr>
        <dsp:cNvPr id="0" name=""/>
        <dsp:cNvSpPr/>
      </dsp:nvSpPr>
      <dsp:spPr>
        <a:xfrm>
          <a:off x="5369858" y="2245090"/>
          <a:ext cx="1401902" cy="486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305"/>
              </a:lnTo>
              <a:lnTo>
                <a:pt x="1401902" y="243305"/>
              </a:lnTo>
              <a:lnTo>
                <a:pt x="1401902" y="4866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0EA2A0-570A-47AA-AA17-10E7553305E2}">
      <dsp:nvSpPr>
        <dsp:cNvPr id="0" name=""/>
        <dsp:cNvSpPr/>
      </dsp:nvSpPr>
      <dsp:spPr>
        <a:xfrm>
          <a:off x="3967956" y="2245090"/>
          <a:ext cx="1401902" cy="486610"/>
        </a:xfrm>
        <a:custGeom>
          <a:avLst/>
          <a:gdLst/>
          <a:ahLst/>
          <a:cxnLst/>
          <a:rect l="0" t="0" r="0" b="0"/>
          <a:pathLst>
            <a:path>
              <a:moveTo>
                <a:pt x="1401902" y="0"/>
              </a:moveTo>
              <a:lnTo>
                <a:pt x="1401902" y="243305"/>
              </a:lnTo>
              <a:lnTo>
                <a:pt x="0" y="243305"/>
              </a:lnTo>
              <a:lnTo>
                <a:pt x="0" y="4866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C2D66-DD80-4B5F-9B7A-E7485DACF0ED}">
      <dsp:nvSpPr>
        <dsp:cNvPr id="0" name=""/>
        <dsp:cNvSpPr/>
      </dsp:nvSpPr>
      <dsp:spPr>
        <a:xfrm>
          <a:off x="1164152" y="2245090"/>
          <a:ext cx="4205706" cy="486610"/>
        </a:xfrm>
        <a:custGeom>
          <a:avLst/>
          <a:gdLst/>
          <a:ahLst/>
          <a:cxnLst/>
          <a:rect l="0" t="0" r="0" b="0"/>
          <a:pathLst>
            <a:path>
              <a:moveTo>
                <a:pt x="4205706" y="0"/>
              </a:moveTo>
              <a:lnTo>
                <a:pt x="4205706" y="243305"/>
              </a:lnTo>
              <a:lnTo>
                <a:pt x="0" y="243305"/>
              </a:lnTo>
              <a:lnTo>
                <a:pt x="0" y="4866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A13E50-5E9A-4434-94FF-0215C2CFE2D9}">
      <dsp:nvSpPr>
        <dsp:cNvPr id="0" name=""/>
        <dsp:cNvSpPr/>
      </dsp:nvSpPr>
      <dsp:spPr>
        <a:xfrm>
          <a:off x="4211262" y="1086493"/>
          <a:ext cx="2317193" cy="115859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smtClean="0"/>
            <a:t>SJ v RS</a:t>
          </a:r>
          <a:endParaRPr lang="sl-SI" sz="3100" kern="1200"/>
        </a:p>
      </dsp:txBody>
      <dsp:txXfrm>
        <a:off x="4211262" y="1086493"/>
        <a:ext cx="2317193" cy="1158596"/>
      </dsp:txXfrm>
    </dsp:sp>
    <dsp:sp modelId="{BE84C338-241F-439D-95D7-C9CBD3A1632D}">
      <dsp:nvSpPr>
        <dsp:cNvPr id="0" name=""/>
        <dsp:cNvSpPr/>
      </dsp:nvSpPr>
      <dsp:spPr>
        <a:xfrm>
          <a:off x="5555" y="2731700"/>
          <a:ext cx="2317193" cy="115859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dirty="0" smtClean="0"/>
            <a:t>državni jezik</a:t>
          </a:r>
          <a:endParaRPr lang="sl-SI" sz="3100" kern="1200" dirty="0"/>
        </a:p>
      </dsp:txBody>
      <dsp:txXfrm>
        <a:off x="5555" y="2731700"/>
        <a:ext cx="2317193" cy="1158596"/>
      </dsp:txXfrm>
    </dsp:sp>
    <dsp:sp modelId="{1ACB887F-7EBD-4BAB-9D6A-F9E4CC1634EF}">
      <dsp:nvSpPr>
        <dsp:cNvPr id="0" name=""/>
        <dsp:cNvSpPr/>
      </dsp:nvSpPr>
      <dsp:spPr>
        <a:xfrm>
          <a:off x="2809359" y="2731700"/>
          <a:ext cx="2317193" cy="115859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smtClean="0"/>
            <a:t>uradni jezik</a:t>
          </a:r>
          <a:endParaRPr lang="sl-SI" sz="3100" kern="1200"/>
        </a:p>
      </dsp:txBody>
      <dsp:txXfrm>
        <a:off x="2809359" y="2731700"/>
        <a:ext cx="2317193" cy="1158596"/>
      </dsp:txXfrm>
    </dsp:sp>
    <dsp:sp modelId="{A4CA40F1-0C34-4861-9DEF-A16E95C89F90}">
      <dsp:nvSpPr>
        <dsp:cNvPr id="0" name=""/>
        <dsp:cNvSpPr/>
      </dsp:nvSpPr>
      <dsp:spPr>
        <a:xfrm>
          <a:off x="5613164" y="2731700"/>
          <a:ext cx="2317193" cy="115859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dirty="0" smtClean="0"/>
            <a:t>prvi/materni jezik</a:t>
          </a:r>
          <a:endParaRPr lang="sl-SI" sz="3100" kern="1200" dirty="0"/>
        </a:p>
      </dsp:txBody>
      <dsp:txXfrm>
        <a:off x="5613164" y="2731700"/>
        <a:ext cx="2317193" cy="1158596"/>
      </dsp:txXfrm>
    </dsp:sp>
    <dsp:sp modelId="{34E13229-4C66-45AE-8F5C-B019940026FD}">
      <dsp:nvSpPr>
        <dsp:cNvPr id="0" name=""/>
        <dsp:cNvSpPr/>
      </dsp:nvSpPr>
      <dsp:spPr>
        <a:xfrm>
          <a:off x="8416968" y="2731700"/>
          <a:ext cx="2317193" cy="115859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dirty="0" smtClean="0"/>
            <a:t>drugi jezik ali jezik okolja</a:t>
          </a:r>
          <a:endParaRPr lang="sl-SI" sz="3100" kern="1200" dirty="0"/>
        </a:p>
      </dsp:txBody>
      <dsp:txXfrm>
        <a:off x="8416968" y="2731700"/>
        <a:ext cx="2317193" cy="11585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9CD74-8854-4BD1-898D-06AC6FE497A7}" type="datetimeFigureOut">
              <a:rPr lang="sl-SI" smtClean="0"/>
              <a:pPr/>
              <a:t>6. 01. 2024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D9CCC-EFE1-407D-9CD1-01047B253512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7707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ABBCF-8114-41A6-9A2B-1BFE50B5F447}" type="datetimeFigureOut">
              <a:rPr lang="sl-SI" smtClean="0"/>
              <a:pPr/>
              <a:t>6. 01. 2024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3FA14-5153-4633-823C-699F448DAEB4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2416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12951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923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23946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08765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69800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4574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01906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28573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54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2693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6584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6122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9446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8089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2399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6314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3FA14-5153-4633-823C-699F448DAEB4}" type="slidenum">
              <a:rPr lang="sl-SI" smtClean="0"/>
              <a:pPr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6886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rmAutofit/>
          </a:bodyPr>
          <a:lstStyle>
            <a:lvl1pPr algn="ctr">
              <a:defRPr sz="3800" baseline="0">
                <a:solidFill>
                  <a:srgbClr val="0070C0"/>
                </a:solidFill>
              </a:defRPr>
            </a:lvl1pPr>
          </a:lstStyle>
          <a:p>
            <a:r>
              <a:rPr lang="sl-SI" dirty="0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rgbClr val="0070C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 smtClean="0"/>
              <a:t>Kliknite, da uredite slog podnaslova matrice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99915"/>
            <a:ext cx="7729728" cy="738603"/>
          </a:xfrm>
        </p:spPr>
        <p:txBody>
          <a:bodyPr/>
          <a:lstStyle/>
          <a:p>
            <a:r>
              <a:rPr lang="sl-SI" dirty="0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647" y="1470212"/>
            <a:ext cx="10739718" cy="4796117"/>
          </a:xfrm>
        </p:spPr>
        <p:txBody>
          <a:bodyPr/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rmAutofit/>
          </a:bodyPr>
          <a:lstStyle>
            <a:lvl1pPr>
              <a:defRPr sz="3800" spc="0" baseline="0">
                <a:solidFill>
                  <a:srgbClr val="0070C0"/>
                </a:solidFill>
              </a:defRPr>
            </a:lvl1pPr>
          </a:lstStyle>
          <a:p>
            <a:r>
              <a:rPr lang="sl-SI" dirty="0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rgbClr val="0070C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 smtClean="0"/>
              <a:t>Uredite sloge besedila matrice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8800" y="486898"/>
            <a:ext cx="7729728" cy="699351"/>
          </a:xfrm>
          <a:noFill/>
          <a:ln>
            <a:noFill/>
          </a:ln>
        </p:spPr>
        <p:txBody>
          <a:bodyPr/>
          <a:lstStyle>
            <a:lvl1pPr>
              <a:defRPr spc="0" baseline="0">
                <a:solidFill>
                  <a:srgbClr val="0070C0"/>
                </a:solidFill>
              </a:defRPr>
            </a:lvl1pPr>
          </a:lstStyle>
          <a:p>
            <a:r>
              <a:rPr lang="sl-SI" dirty="0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747" y="1482811"/>
            <a:ext cx="5384126" cy="4695567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0164" y="1482810"/>
            <a:ext cx="4980474" cy="4695567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l">
              <a:buNone/>
              <a:defRPr sz="1900" b="1" cap="none" spc="0" baseline="0">
                <a:solidFill>
                  <a:srgbClr val="00B050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lang="sl-SI" sz="1900" b="1" kern="1200" cap="none" spc="0" baseline="0" dirty="0" smtClean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sl-SI" dirty="0" smtClean="0"/>
              <a:t>Uredite sloge besedila matrice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noFill/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0070C0"/>
                </a:solidFill>
              </a:defRPr>
            </a:lvl1pPr>
          </a:lstStyle>
          <a:p>
            <a:r>
              <a:rPr lang="sl-SI" dirty="0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rgbClr val="0070C0"/>
                </a:solidFill>
              </a:defRPr>
            </a:lvl1pPr>
            <a:lvl2pPr>
              <a:defRPr sz="1600">
                <a:solidFill>
                  <a:srgbClr val="0070C0"/>
                </a:solidFill>
              </a:defRPr>
            </a:lvl2pPr>
            <a:lvl3pPr>
              <a:defRPr sz="16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0070C0"/>
                </a:solidFill>
              </a:defRPr>
            </a:lvl1pPr>
          </a:lstStyle>
          <a:p>
            <a:r>
              <a:rPr lang="sl-SI" dirty="0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dirty="0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sl-SI" dirty="0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spc="0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rgbClr val="0070C0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0070C0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0070C0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0070C0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0070C0"/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a.eu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uropean-union.europa.eu/principles-countries-history/languages_sl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>
          <a:xfrm>
            <a:off x="1456687" y="1459111"/>
            <a:ext cx="9783532" cy="3000821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1800" b="0" cap="none" dirty="0" smtClean="0"/>
              <a:t>Doc. dr.</a:t>
            </a:r>
            <a:r>
              <a:rPr lang="sl-SI" sz="1800" b="0" cap="none" spc="0" dirty="0" smtClean="0">
                <a:solidFill>
                  <a:srgbClr val="0070C0"/>
                </a:solidFill>
              </a:rPr>
              <a:t> Lara </a:t>
            </a:r>
            <a:r>
              <a:rPr lang="sl-SI" sz="1800" b="0" cap="none" spc="0" dirty="0">
                <a:solidFill>
                  <a:srgbClr val="0070C0"/>
                </a:solidFill>
              </a:rPr>
              <a:t>G</a:t>
            </a:r>
            <a:r>
              <a:rPr lang="sl-SI" sz="1800" b="0" cap="none" spc="0" dirty="0" smtClean="0">
                <a:solidFill>
                  <a:srgbClr val="0070C0"/>
                </a:solidFill>
              </a:rPr>
              <a:t>odec </a:t>
            </a:r>
            <a:r>
              <a:rPr lang="sl-SI" sz="1800" b="0" cap="none" spc="0" dirty="0">
                <a:solidFill>
                  <a:srgbClr val="0070C0"/>
                </a:solidFill>
              </a:rPr>
              <a:t>S</a:t>
            </a:r>
            <a:r>
              <a:rPr lang="sl-SI" sz="1800" b="0" cap="none" spc="0" dirty="0" smtClean="0">
                <a:solidFill>
                  <a:srgbClr val="0070C0"/>
                </a:solidFill>
              </a:rPr>
              <a:t>oršak</a:t>
            </a:r>
            <a:r>
              <a:rPr lang="sl-SI" dirty="0" smtClean="0">
                <a:solidFill>
                  <a:srgbClr val="0070C0"/>
                </a:solidFill>
              </a:rPr>
              <a:t/>
            </a:r>
            <a:br>
              <a:rPr lang="sl-SI" dirty="0" smtClean="0">
                <a:solidFill>
                  <a:srgbClr val="0070C0"/>
                </a:solidFill>
              </a:rPr>
            </a:br>
            <a:r>
              <a:rPr lang="sl-SI" dirty="0">
                <a:solidFill>
                  <a:srgbClr val="0070C0"/>
                </a:solidFill>
              </a:rPr>
              <a:t> </a:t>
            </a:r>
            <a:br>
              <a:rPr lang="sl-SI" dirty="0">
                <a:solidFill>
                  <a:srgbClr val="0070C0"/>
                </a:solidFill>
              </a:rPr>
            </a:br>
            <a:r>
              <a:rPr lang="sl-SI" b="1" dirty="0" smtClean="0">
                <a:solidFill>
                  <a:srgbClr val="0070C0"/>
                </a:solidFill>
              </a:rPr>
              <a:t>Slovenski jezik </a:t>
            </a:r>
            <a:r>
              <a:rPr lang="sl-SI" b="1" dirty="0" smtClean="0">
                <a:solidFill>
                  <a:srgbClr val="0070C0"/>
                </a:solidFill>
              </a:rPr>
              <a:t>2</a:t>
            </a:r>
            <a:r>
              <a:rPr lang="sl-SI" b="1" dirty="0" smtClean="0">
                <a:solidFill>
                  <a:srgbClr val="0070C0"/>
                </a:solidFill>
              </a:rPr>
              <a:t/>
            </a:r>
            <a:br>
              <a:rPr lang="sl-SI" b="1" dirty="0" smtClean="0">
                <a:solidFill>
                  <a:srgbClr val="0070C0"/>
                </a:solidFill>
              </a:rPr>
            </a:br>
            <a:r>
              <a:rPr lang="sl-SI" b="1" dirty="0" smtClean="0">
                <a:solidFill>
                  <a:srgbClr val="0070C0"/>
                </a:solidFill>
              </a:rPr>
              <a:t/>
            </a:r>
            <a:br>
              <a:rPr lang="sl-SI" b="1" dirty="0" smtClean="0">
                <a:solidFill>
                  <a:srgbClr val="0070C0"/>
                </a:solidFill>
              </a:rPr>
            </a:br>
            <a:r>
              <a:rPr lang="sl-SI" smtClean="0"/>
              <a:t>P </a:t>
            </a:r>
            <a:r>
              <a:rPr lang="sl-SI" smtClean="0"/>
              <a:t>1: </a:t>
            </a:r>
            <a:r>
              <a:rPr lang="sl-SI" dirty="0" smtClean="0"/>
              <a:t>SJ ZUNAJ RS</a:t>
            </a:r>
            <a:r>
              <a:rPr lang="sl-SI" b="1" dirty="0" smtClean="0">
                <a:solidFill>
                  <a:srgbClr val="0070C0"/>
                </a:solidFill>
              </a:rPr>
              <a:t/>
            </a:r>
            <a:br>
              <a:rPr lang="sl-SI" b="1" dirty="0" smtClean="0">
                <a:solidFill>
                  <a:srgbClr val="0070C0"/>
                </a:solidFill>
              </a:rPr>
            </a:br>
            <a:endParaRPr lang="sl-SI" sz="2000" b="0" cap="none" dirty="0">
              <a:solidFill>
                <a:srgbClr val="0070C0"/>
              </a:solidFill>
            </a:endParaRP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>
          <a:xfrm>
            <a:off x="2361848" y="4965347"/>
            <a:ext cx="6801612" cy="543411"/>
          </a:xfrm>
        </p:spPr>
        <p:txBody>
          <a:bodyPr/>
          <a:lstStyle/>
          <a:p>
            <a:endParaRPr lang="sl-S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15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SLOVENŠČINA KOT URADNI JEZIK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289538"/>
            <a:ext cx="10739718" cy="515815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600" dirty="0" smtClean="0"/>
              <a:t>Na </a:t>
            </a:r>
            <a:r>
              <a:rPr lang="sl-SI" sz="2600" b="1" dirty="0" smtClean="0">
                <a:solidFill>
                  <a:srgbClr val="00B050"/>
                </a:solidFill>
              </a:rPr>
              <a:t>dvojezičnih območjih </a:t>
            </a:r>
            <a:r>
              <a:rPr lang="sl-SI" sz="2600" dirty="0" smtClean="0"/>
              <a:t>(tj. na območjih, na katerih živita italijanska in madžarska manjšina) je poleg slovenščine uradni jezik tudi italijanščina oz. madžarščina.</a:t>
            </a:r>
          </a:p>
          <a:p>
            <a:r>
              <a:rPr lang="sl-SI" sz="2600" b="1" dirty="0" smtClean="0">
                <a:solidFill>
                  <a:srgbClr val="00B050"/>
                </a:solidFill>
              </a:rPr>
              <a:t>Enakopravna raba </a:t>
            </a:r>
            <a:r>
              <a:rPr lang="sl-SI" sz="2600" dirty="0" smtClean="0"/>
              <a:t>obeh jezikov v javnosti.</a:t>
            </a:r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18" y="3282983"/>
            <a:ext cx="3435228" cy="2606035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203" y="3331996"/>
            <a:ext cx="2495530" cy="2508007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0890" y="3482098"/>
            <a:ext cx="3329808" cy="220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98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DVOJEZIČNO OBMOČJE</a:t>
            </a:r>
            <a:endParaRPr lang="sl-SI" dirty="0"/>
          </a:p>
        </p:txBody>
      </p:sp>
      <p:sp>
        <p:nvSpPr>
          <p:cNvPr id="5" name="Označba mesta vsebine 4"/>
          <p:cNvSpPr>
            <a:spLocks noGrp="1"/>
          </p:cNvSpPr>
          <p:nvPr>
            <p:ph sz="half" idx="1"/>
          </p:nvPr>
        </p:nvSpPr>
        <p:spPr>
          <a:xfrm>
            <a:off x="510747" y="1482812"/>
            <a:ext cx="5384126" cy="179965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00B050"/>
                </a:solidFill>
              </a:rPr>
              <a:t>Na Obali/v delu Slovenske Istre </a:t>
            </a:r>
            <a:r>
              <a:rPr lang="sl-SI" sz="2800" dirty="0" smtClean="0"/>
              <a:t>(X na Primorskem): Izola, Koper, Piran, Portorož, Lucija.</a:t>
            </a:r>
            <a:endParaRPr lang="sl-SI" sz="2800" dirty="0"/>
          </a:p>
        </p:txBody>
      </p:sp>
      <p:sp>
        <p:nvSpPr>
          <p:cNvPr id="6" name="Označba mesta vsebine 5"/>
          <p:cNvSpPr>
            <a:spLocks noGrp="1"/>
          </p:cNvSpPr>
          <p:nvPr>
            <p:ph sz="half" idx="2"/>
          </p:nvPr>
        </p:nvSpPr>
        <p:spPr>
          <a:xfrm>
            <a:off x="6610164" y="1482811"/>
            <a:ext cx="4980474" cy="395669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00B050"/>
                </a:solidFill>
              </a:rPr>
              <a:t>V delu Prekmurja ob meji z Madžarsko </a:t>
            </a:r>
            <a:r>
              <a:rPr lang="sl-SI" sz="2800" dirty="0" smtClean="0"/>
              <a:t>(X v Prekmurju): Gornji Petrovci, Dobrovnik, Dolga vas, Lendava.</a:t>
            </a:r>
            <a:endParaRPr lang="sl-SI" sz="2800" dirty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5" t="39083" r="8287" b="18243"/>
          <a:stretch/>
        </p:blipFill>
        <p:spPr>
          <a:xfrm>
            <a:off x="6986954" y="3493477"/>
            <a:ext cx="4157840" cy="1739228"/>
          </a:xfrm>
          <a:prstGeom prst="rect">
            <a:avLst/>
          </a:prstGeom>
        </p:spPr>
      </p:pic>
      <p:sp>
        <p:nvSpPr>
          <p:cNvPr id="9" name="Označba mesta vsebine 4"/>
          <p:cNvSpPr txBox="1">
            <a:spLocks/>
          </p:cNvSpPr>
          <p:nvPr/>
        </p:nvSpPr>
        <p:spPr>
          <a:xfrm>
            <a:off x="460375" y="3751385"/>
            <a:ext cx="5384126" cy="16881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2800" b="1" dirty="0" smtClean="0">
                <a:solidFill>
                  <a:srgbClr val="00B050"/>
                </a:solidFill>
              </a:rPr>
              <a:t>Dvojezični napisi </a:t>
            </a:r>
            <a:r>
              <a:rPr lang="sl-SI" sz="2800" dirty="0"/>
              <a:t>krajev, ulic, ustanov, napisi na lokalih, gradbiščih …</a:t>
            </a:r>
          </a:p>
        </p:txBody>
      </p:sp>
      <p:sp>
        <p:nvSpPr>
          <p:cNvPr id="10" name="Označba mesta vsebine 4"/>
          <p:cNvSpPr txBox="1">
            <a:spLocks/>
          </p:cNvSpPr>
          <p:nvPr/>
        </p:nvSpPr>
        <p:spPr>
          <a:xfrm>
            <a:off x="460375" y="5736071"/>
            <a:ext cx="11130263" cy="56270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2800" b="1" dirty="0" smtClean="0"/>
              <a:t>Šole na dvojezičnih območjih?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94143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SLOVENŠČINA KOT J2 IN VRSTE ŠOL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510747" y="1482811"/>
            <a:ext cx="5384126" cy="321814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sz="2600" dirty="0" smtClean="0"/>
              <a:t>Pripadniki </a:t>
            </a:r>
            <a:r>
              <a:rPr lang="sl-SI" sz="2600" b="1" dirty="0" smtClean="0">
                <a:solidFill>
                  <a:srgbClr val="00B050"/>
                </a:solidFill>
              </a:rPr>
              <a:t>italijanske</a:t>
            </a:r>
            <a:r>
              <a:rPr lang="sl-SI" sz="2600" dirty="0" smtClean="0"/>
              <a:t> narodne manjšine</a:t>
            </a:r>
          </a:p>
          <a:p>
            <a:r>
              <a:rPr lang="sl-SI" sz="2600" dirty="0" smtClean="0"/>
              <a:t>Obiskujejo vrtce in šole z </a:t>
            </a:r>
            <a:r>
              <a:rPr lang="sl-SI" sz="2600" b="1" dirty="0" smtClean="0">
                <a:solidFill>
                  <a:srgbClr val="00B050"/>
                </a:solidFill>
              </a:rPr>
              <a:t>italijanskim učnim jezikom</a:t>
            </a:r>
            <a:r>
              <a:rPr lang="sl-SI" sz="2600" dirty="0" smtClean="0"/>
              <a:t>.</a:t>
            </a:r>
          </a:p>
          <a:p>
            <a:r>
              <a:rPr lang="sl-SI" sz="2600" dirty="0" smtClean="0"/>
              <a:t>Slovenščina je zanje le </a:t>
            </a:r>
            <a:r>
              <a:rPr lang="sl-SI" sz="2600" b="1" dirty="0" smtClean="0">
                <a:solidFill>
                  <a:srgbClr val="00B050"/>
                </a:solidFill>
              </a:rPr>
              <a:t>učni predmet</a:t>
            </a:r>
            <a:r>
              <a:rPr lang="sl-SI" sz="2600" dirty="0" smtClean="0"/>
              <a:t>.</a:t>
            </a:r>
          </a:p>
          <a:p>
            <a:r>
              <a:rPr lang="sl-SI" sz="2600" b="1" dirty="0" smtClean="0">
                <a:solidFill>
                  <a:srgbClr val="FF0000"/>
                </a:solidFill>
              </a:rPr>
              <a:t>Nimajo dvojezičnih vrtcev in šol.</a:t>
            </a:r>
            <a:endParaRPr lang="sl-SI" sz="2600" b="1" dirty="0">
              <a:solidFill>
                <a:srgbClr val="FF0000"/>
              </a:solidFill>
            </a:endParaRP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610164" y="1482811"/>
            <a:ext cx="5077744" cy="321814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sz="2600" dirty="0"/>
              <a:t>Pripadniki </a:t>
            </a:r>
            <a:r>
              <a:rPr lang="sl-SI" sz="2600" b="1" dirty="0" smtClean="0">
                <a:solidFill>
                  <a:srgbClr val="00B050"/>
                </a:solidFill>
              </a:rPr>
              <a:t>madžarske</a:t>
            </a:r>
            <a:r>
              <a:rPr lang="sl-SI" sz="2600" dirty="0" smtClean="0"/>
              <a:t> </a:t>
            </a:r>
            <a:r>
              <a:rPr lang="sl-SI" sz="2600" dirty="0"/>
              <a:t>narodne </a:t>
            </a:r>
            <a:r>
              <a:rPr lang="sl-SI" sz="2600" dirty="0" smtClean="0"/>
              <a:t>manjšine</a:t>
            </a:r>
          </a:p>
          <a:p>
            <a:r>
              <a:rPr lang="sl-SI" sz="2600" dirty="0" smtClean="0"/>
              <a:t>Obiskujejo </a:t>
            </a:r>
            <a:r>
              <a:rPr lang="sl-SI" sz="2600" b="1" dirty="0" smtClean="0">
                <a:solidFill>
                  <a:srgbClr val="00B050"/>
                </a:solidFill>
              </a:rPr>
              <a:t>dvojezične šole </a:t>
            </a:r>
            <a:r>
              <a:rPr lang="sl-SI" sz="2600" dirty="0" smtClean="0"/>
              <a:t>– v razredu so skupaj s pripadniki slovenske narodnosti.</a:t>
            </a:r>
          </a:p>
          <a:p>
            <a:r>
              <a:rPr lang="sl-SI" sz="2600" dirty="0" smtClean="0"/>
              <a:t>V šolah sta </a:t>
            </a:r>
            <a:r>
              <a:rPr lang="sl-SI" sz="2600" b="1" dirty="0" smtClean="0">
                <a:solidFill>
                  <a:srgbClr val="00B050"/>
                </a:solidFill>
              </a:rPr>
              <a:t>dva učna jezika</a:t>
            </a:r>
            <a:r>
              <a:rPr lang="sl-SI" sz="2600" dirty="0" smtClean="0"/>
              <a:t>: slovenščina in madžarščina.</a:t>
            </a:r>
            <a:endParaRPr lang="sl-SI" sz="2600" dirty="0"/>
          </a:p>
          <a:p>
            <a:endParaRPr lang="sl-SI" dirty="0"/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510746" y="4997517"/>
            <a:ext cx="11177161" cy="15791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sz="2600" dirty="0" smtClean="0"/>
              <a:t>Drugi učenci, ki jim slovenščina ni J1</a:t>
            </a:r>
          </a:p>
          <a:p>
            <a:r>
              <a:rPr lang="sl-SI" sz="2600" dirty="0" smtClean="0"/>
              <a:t>Obiskujejo vrtce in šole s slovenskim </a:t>
            </a:r>
            <a:r>
              <a:rPr lang="sl-SI" sz="2600" dirty="0"/>
              <a:t>učnim jezikom</a:t>
            </a:r>
            <a:r>
              <a:rPr lang="sl-SI" sz="2600" dirty="0" smtClean="0"/>
              <a:t>.</a:t>
            </a:r>
          </a:p>
          <a:p>
            <a:r>
              <a:rPr lang="sl-SI" sz="2600" dirty="0" smtClean="0"/>
              <a:t>Svoj materni jezik uporabljajo le v neuradnih zasebnih okoliščinah.</a:t>
            </a:r>
            <a:endParaRPr lang="sl-SI" sz="2600" dirty="0"/>
          </a:p>
        </p:txBody>
      </p:sp>
    </p:spTree>
    <p:extLst>
      <p:ext uri="{BB962C8B-B14F-4D97-AF65-F5344CB8AC3E}">
        <p14:creationId xmlns:p14="http://schemas.microsoft.com/office/powerpoint/2010/main" val="4513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DVOJEZIČNOST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289539"/>
            <a:ext cx="10739718" cy="47595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pl-PL" sz="2600" dirty="0"/>
              <a:t>Kaj je </a:t>
            </a:r>
            <a:r>
              <a:rPr lang="pl-PL" sz="2600" b="1" dirty="0">
                <a:solidFill>
                  <a:srgbClr val="00B050"/>
                </a:solidFill>
              </a:rPr>
              <a:t>dvojezičnost</a:t>
            </a:r>
            <a:r>
              <a:rPr lang="pl-PL" sz="2600" dirty="0"/>
              <a:t>?</a:t>
            </a:r>
          </a:p>
          <a:p>
            <a:endParaRPr lang="sl-SI" sz="2600" dirty="0"/>
          </a:p>
          <a:p>
            <a:pPr marL="0" indent="0">
              <a:buNone/>
            </a:pPr>
            <a:r>
              <a:rPr lang="sl-SI" sz="2600" dirty="0"/>
              <a:t>DVOJEZIČNOST, obvladovanje dveh jezikov do take stopnje, da se je z obema mogoče gladko sporazumevati. </a:t>
            </a:r>
            <a:r>
              <a:rPr lang="sl-SI" sz="2600" dirty="0"/>
              <a:t>Dvojezičen je bodisi posameznik bodisi manjšina ali večja jezikovna skupnost. </a:t>
            </a:r>
            <a:r>
              <a:rPr lang="sl-SI" sz="2600" dirty="0" smtClean="0"/>
              <a:t>Dvojezičnost </a:t>
            </a:r>
            <a:r>
              <a:rPr lang="sl-SI" sz="2600" dirty="0"/>
              <a:t>je pomembna zlasti v okviru večnacionalnih državnih skupnosti; je eden od temeljev sodobnih odnosov med večinskim narodom in narodnostno manjšino, ki naj tej mdr. </a:t>
            </a:r>
            <a:r>
              <a:rPr lang="sl-SI" sz="2600" dirty="0"/>
              <a:t>zagotovi narodnostni obstoj in integriteto.</a:t>
            </a:r>
          </a:p>
          <a:p>
            <a:endParaRPr lang="sl-SI" sz="2600" dirty="0"/>
          </a:p>
          <a:p>
            <a:pPr marL="0" indent="0">
              <a:buNone/>
            </a:pPr>
            <a:r>
              <a:rPr lang="sl-SI" sz="2600" i="1" dirty="0" smtClean="0"/>
              <a:t>Enciklopedija </a:t>
            </a:r>
            <a:r>
              <a:rPr lang="sl-SI" sz="2600" i="1" dirty="0"/>
              <a:t>Slovenije </a:t>
            </a:r>
            <a:r>
              <a:rPr lang="sl-SI" sz="2600" dirty="0"/>
              <a:t>(odlomek), Mladinska knjiga, 1988.</a:t>
            </a:r>
          </a:p>
          <a:p>
            <a:endParaRPr lang="sl-SI" sz="2600" dirty="0" smtClean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182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160338"/>
            <a:ext cx="7729728" cy="738603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VRSTE DVOJEZIČNOSTI</a:t>
            </a:r>
            <a:endParaRPr lang="sl-SI" dirty="0"/>
          </a:p>
        </p:txBody>
      </p:sp>
      <p:graphicFrame>
        <p:nvGraphicFramePr>
          <p:cNvPr id="5" name="Označba mesta vsebin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191346"/>
              </p:ext>
            </p:extLst>
          </p:nvPr>
        </p:nvGraphicFramePr>
        <p:xfrm>
          <a:off x="460375" y="898941"/>
          <a:ext cx="11288802" cy="541755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094372">
                  <a:extLst>
                    <a:ext uri="{9D8B030D-6E8A-4147-A177-3AD203B41FA5}">
                      <a16:colId xmlns:a16="http://schemas.microsoft.com/office/drawing/2014/main" val="311548168"/>
                    </a:ext>
                  </a:extLst>
                </a:gridCol>
                <a:gridCol w="7194430">
                  <a:extLst>
                    <a:ext uri="{9D8B030D-6E8A-4147-A177-3AD203B41FA5}">
                      <a16:colId xmlns:a16="http://schemas.microsoft.com/office/drawing/2014/main" val="638508794"/>
                    </a:ext>
                  </a:extLst>
                </a:gridCol>
              </a:tblGrid>
              <a:tr h="592926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rgbClr val="0070C0"/>
                          </a:solidFill>
                        </a:rPr>
                        <a:t>VRSTA DVOJEZIČNOSTI</a:t>
                      </a:r>
                      <a:endParaRPr lang="sl-SI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rgbClr val="0070C0"/>
                          </a:solidFill>
                        </a:rPr>
                        <a:t>POMEN</a:t>
                      </a:r>
                      <a:endParaRPr lang="sl-SI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449401"/>
                  </a:ext>
                </a:extLst>
              </a:tr>
              <a:tr h="1462009">
                <a:tc>
                  <a:txBody>
                    <a:bodyPr/>
                    <a:lstStyle/>
                    <a:p>
                      <a:endParaRPr lang="sl-SI" sz="2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70C0"/>
                          </a:solidFill>
                        </a:rPr>
                        <a:t>pomeni, da poleg svojega J1 govori J2 le nekaj ljudi. J2 se naučijo, ker se npr. izselijo iz svojega okolja in v novem okolju potrebujejo znanje J2.</a:t>
                      </a:r>
                      <a:endParaRPr lang="sl-SI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995170"/>
                  </a:ext>
                </a:extLst>
              </a:tr>
              <a:tr h="1900612">
                <a:tc>
                  <a:txBody>
                    <a:bodyPr/>
                    <a:lstStyle/>
                    <a:p>
                      <a:endParaRPr lang="sl-SI" sz="2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70C0"/>
                          </a:solidFill>
                        </a:rPr>
                        <a:t>pomeni, da poleg svojega J1</a:t>
                      </a:r>
                      <a:r>
                        <a:rPr lang="sl-SI" sz="2400" baseline="0" dirty="0" smtClean="0">
                          <a:solidFill>
                            <a:srgbClr val="0070C0"/>
                          </a:solidFill>
                        </a:rPr>
                        <a:t> govori J2 večina ljudi. To pomeni, da se J2 nauči večina pripadnikov, ki sicer govorijo J1 in še naprej živijo v svojem domačem okolju.</a:t>
                      </a:r>
                      <a:endParaRPr lang="sl-SI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03013"/>
                  </a:ext>
                </a:extLst>
              </a:tr>
              <a:tr h="1462009">
                <a:tc>
                  <a:txBody>
                    <a:bodyPr/>
                    <a:lstStyle/>
                    <a:p>
                      <a:endParaRPr lang="sl-SI" sz="2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70C0"/>
                          </a:solidFill>
                        </a:rPr>
                        <a:t>pomeni, da se je</a:t>
                      </a:r>
                      <a:r>
                        <a:rPr lang="sl-SI" sz="2400" baseline="0" dirty="0" smtClean="0">
                          <a:solidFill>
                            <a:srgbClr val="0070C0"/>
                          </a:solidFill>
                        </a:rPr>
                        <a:t> v obeh jezikih mogoče sporazumevati tudi zunaj doma, tj. v javnosti in v uradnih ustanovah.</a:t>
                      </a:r>
                      <a:endParaRPr lang="sl-SI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61736"/>
                  </a:ext>
                </a:extLst>
              </a:tr>
            </a:tbl>
          </a:graphicData>
        </a:graphic>
      </p:graphicFrame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420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6141" y="399915"/>
            <a:ext cx="10739718" cy="738603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V ČEM SE RAZLIKUJETA BILINGVIZEM IN DIGLOSIJA?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289539"/>
            <a:ext cx="10739718" cy="47595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pl-PL" sz="2600" dirty="0"/>
              <a:t>Kaj je </a:t>
            </a:r>
            <a:r>
              <a:rPr lang="pl-PL" sz="2600" b="1" dirty="0" smtClean="0">
                <a:solidFill>
                  <a:srgbClr val="00B050"/>
                </a:solidFill>
              </a:rPr>
              <a:t>bilingvizem</a:t>
            </a:r>
            <a:r>
              <a:rPr lang="pl-PL" sz="2600" dirty="0" smtClean="0"/>
              <a:t>?</a:t>
            </a:r>
            <a:endParaRPr lang="pl-PL" sz="2600" dirty="0"/>
          </a:p>
          <a:p>
            <a:endParaRPr lang="sl-SI" sz="2600" dirty="0"/>
          </a:p>
          <a:p>
            <a:pPr marL="0" indent="0">
              <a:buNone/>
            </a:pPr>
            <a:r>
              <a:rPr lang="sl-SI" sz="2600" dirty="0"/>
              <a:t>Obvladovanje dveh jezikov včasih doseže enako kakovostno stopnjo; takšno </a:t>
            </a:r>
            <a:r>
              <a:rPr lang="sl-SI" sz="2600" dirty="0" smtClean="0"/>
              <a:t>dvojezičnost </a:t>
            </a:r>
            <a:r>
              <a:rPr lang="sl-SI" sz="2600" dirty="0"/>
              <a:t>imenujemo </a:t>
            </a:r>
            <a:r>
              <a:rPr lang="sl-SI" sz="2600" b="1" dirty="0">
                <a:solidFill>
                  <a:srgbClr val="00B050"/>
                </a:solidFill>
              </a:rPr>
              <a:t>BILINGVIZEM</a:t>
            </a:r>
            <a:r>
              <a:rPr lang="sl-SI" sz="2600" dirty="0"/>
              <a:t>. </a:t>
            </a:r>
            <a:r>
              <a:rPr lang="sl-SI" sz="2600" dirty="0"/>
              <a:t>Bilingvistični posameznik se v obeh ustreznih jezikih izraža z enako kompetenco in samodejno prestopa iz jezika v jezik glede na govorni položaj. Bilingvist lahko obvlada celotno lestvico jezikovnih zvrsti, vendar so pogostejši primeri enakovrednih zmožnosti samo za eno zvrst (npr. knjižno). </a:t>
            </a:r>
          </a:p>
          <a:p>
            <a:endParaRPr lang="sl-SI" sz="2600" dirty="0"/>
          </a:p>
          <a:p>
            <a:pPr marL="0" indent="0">
              <a:buNone/>
            </a:pPr>
            <a:r>
              <a:rPr lang="sl-SI" sz="2600" i="1" dirty="0" smtClean="0"/>
              <a:t>Enciklopedija </a:t>
            </a:r>
            <a:r>
              <a:rPr lang="sl-SI" sz="2600" i="1" dirty="0"/>
              <a:t>Slovenije </a:t>
            </a:r>
            <a:r>
              <a:rPr lang="sl-SI" sz="2600" dirty="0"/>
              <a:t>(odlomek), Mladinska knjiga, 1988.</a:t>
            </a:r>
          </a:p>
          <a:p>
            <a:endParaRPr lang="sl-SI" sz="2600" dirty="0" smtClean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227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6141" y="399915"/>
            <a:ext cx="10739718" cy="738603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V ČEM SE RAZLIKUJETA BILINGVIZEM IN DIGLOSIJA?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138518"/>
            <a:ext cx="10739718" cy="534349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pl-PL" sz="2600" dirty="0"/>
              <a:t>Kaj je </a:t>
            </a:r>
            <a:r>
              <a:rPr lang="pl-PL" sz="2600" b="1" dirty="0" smtClean="0">
                <a:solidFill>
                  <a:srgbClr val="00B050"/>
                </a:solidFill>
              </a:rPr>
              <a:t>diglosija</a:t>
            </a:r>
            <a:r>
              <a:rPr lang="pl-PL" sz="2600" dirty="0" smtClean="0"/>
              <a:t>?</a:t>
            </a:r>
          </a:p>
          <a:p>
            <a:pPr lvl="0"/>
            <a:endParaRPr lang="pl-PL" sz="800" dirty="0"/>
          </a:p>
          <a:p>
            <a:pPr marL="0" indent="0">
              <a:buNone/>
            </a:pPr>
            <a:r>
              <a:rPr lang="sl-SI" sz="2400" dirty="0" smtClean="0"/>
              <a:t>Večina </a:t>
            </a:r>
            <a:r>
              <a:rPr lang="sl-SI" sz="2400" dirty="0"/>
              <a:t>pripadnikov </a:t>
            </a:r>
            <a:r>
              <a:rPr lang="sl-SI" sz="2400" dirty="0" smtClean="0"/>
              <a:t>dvojezičnosti </a:t>
            </a:r>
            <a:r>
              <a:rPr lang="sl-SI" sz="2400" dirty="0"/>
              <a:t>ne obvladuje in obeh jezikov ne uporablja v enaki meri, enega npr. </a:t>
            </a:r>
            <a:r>
              <a:rPr lang="sl-SI" sz="2400" dirty="0"/>
              <a:t>na ravni knjižnega jezika, drugega samo na ravni narečja ali neknjižnega pogovornega jezika. </a:t>
            </a:r>
            <a:r>
              <a:rPr lang="sl-SI" sz="2400" dirty="0"/>
              <a:t>Takšno podvrsto </a:t>
            </a:r>
            <a:r>
              <a:rPr lang="sl-SI" sz="2400" dirty="0" smtClean="0"/>
              <a:t>dvojezičnosti </a:t>
            </a:r>
            <a:r>
              <a:rPr lang="sl-SI" sz="2400" dirty="0"/>
              <a:t>imenujemo </a:t>
            </a:r>
            <a:r>
              <a:rPr lang="sl-SI" sz="2400" b="1" dirty="0">
                <a:solidFill>
                  <a:srgbClr val="00B050"/>
                </a:solidFill>
              </a:rPr>
              <a:t>DIGLOSIJA</a:t>
            </a:r>
            <a:r>
              <a:rPr lang="sl-SI" sz="2400" dirty="0"/>
              <a:t>. Diglosijo kot obliko funkcijske </a:t>
            </a:r>
            <a:r>
              <a:rPr lang="sl-SI" sz="2400" dirty="0" smtClean="0"/>
              <a:t>dvojezičnosti </a:t>
            </a:r>
            <a:r>
              <a:rPr lang="sl-SI" sz="2400" dirty="0"/>
              <a:t>(izmenjujoča se uporaba jezikov glede na družbeno vlogo) je pogosto prehodna stopnja k enojezičnosti, tj. </a:t>
            </a:r>
            <a:r>
              <a:rPr lang="sl-SI" sz="2400" dirty="0"/>
              <a:t>k opustitvi funkcijsko okrnjenega jezika (raba samo v družinskem krogu ali v bolj zaprtem ožjem narečnem območju) in k </a:t>
            </a:r>
            <a:r>
              <a:rPr lang="sl-SI" sz="2400" dirty="0" err="1"/>
              <a:t>obdržanju</a:t>
            </a:r>
            <a:r>
              <a:rPr lang="sl-SI" sz="2400" dirty="0"/>
              <a:t> funkcijsko razvejanega, v občevalni javnosti splošno uporabljanega (prestižnega) jezika; takšno stanje velja za jezikovno asimilacijo</a:t>
            </a:r>
            <a:r>
              <a:rPr lang="sl-SI" sz="2400" dirty="0" smtClean="0"/>
              <a:t>.</a:t>
            </a:r>
            <a:endParaRPr lang="sl-SI" sz="2400" i="1" dirty="0" smtClean="0"/>
          </a:p>
          <a:p>
            <a:pPr marL="0" indent="0">
              <a:buNone/>
            </a:pPr>
            <a:r>
              <a:rPr lang="sl-SI" sz="2400" i="1" dirty="0" smtClean="0"/>
              <a:t>Enciklopedija </a:t>
            </a:r>
            <a:r>
              <a:rPr lang="sl-SI" sz="2400" i="1" dirty="0"/>
              <a:t>Slovenije </a:t>
            </a:r>
            <a:r>
              <a:rPr lang="sl-SI" sz="2400" dirty="0"/>
              <a:t>(odlomek), Mladinska knjiga, 1988.</a:t>
            </a:r>
          </a:p>
          <a:p>
            <a:endParaRPr lang="sl-SI" sz="2600" dirty="0" smtClean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473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SLOVENŠČINA KOT URADNI JEZIK EU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138518"/>
            <a:ext cx="10739718" cy="526228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400" dirty="0" smtClean="0"/>
              <a:t>Od </a:t>
            </a:r>
            <a:r>
              <a:rPr lang="sl-SI" sz="2400" b="1" dirty="0" smtClean="0">
                <a:solidFill>
                  <a:srgbClr val="00B050"/>
                </a:solidFill>
              </a:rPr>
              <a:t>1. maja 2004</a:t>
            </a:r>
            <a:r>
              <a:rPr lang="sl-SI" sz="2400" dirty="0" smtClean="0"/>
              <a:t>, ko je RS postala članica EU.</a:t>
            </a:r>
          </a:p>
          <a:p>
            <a:r>
              <a:rPr lang="sl-SI" sz="2400" dirty="0" smtClean="0"/>
              <a:t>V </a:t>
            </a:r>
            <a:r>
              <a:rPr lang="sl-SI" sz="2400" dirty="0" smtClean="0"/>
              <a:t>EU je </a:t>
            </a:r>
            <a:r>
              <a:rPr lang="sl-SI" sz="2400" b="1" dirty="0" smtClean="0">
                <a:solidFill>
                  <a:srgbClr val="00B050"/>
                </a:solidFill>
              </a:rPr>
              <a:t>24 uradnih jezikov</a:t>
            </a:r>
            <a:r>
              <a:rPr lang="sl-SI" sz="2400" dirty="0" smtClean="0"/>
              <a:t>.</a:t>
            </a:r>
          </a:p>
          <a:p>
            <a:r>
              <a:rPr lang="sl-SI" sz="2400" dirty="0" smtClean="0"/>
              <a:t>Slovenski </a:t>
            </a:r>
            <a:r>
              <a:rPr lang="sl-SI" sz="2400" dirty="0" smtClean="0"/>
              <a:t>predstavniki na zasedanjih </a:t>
            </a:r>
            <a:r>
              <a:rPr lang="sl-SI" sz="2400" b="1" dirty="0" smtClean="0">
                <a:solidFill>
                  <a:srgbClr val="00B050"/>
                </a:solidFill>
              </a:rPr>
              <a:t>Evropskega parlamenta </a:t>
            </a:r>
            <a:r>
              <a:rPr lang="sl-SI" sz="2400" dirty="0" smtClean="0"/>
              <a:t>in nekaterih drugih organov govorijo slovensko, njihovi nastopi pa so </a:t>
            </a:r>
            <a:r>
              <a:rPr lang="sl-SI" sz="2400" b="1" dirty="0" smtClean="0">
                <a:solidFill>
                  <a:srgbClr val="00B050"/>
                </a:solidFill>
              </a:rPr>
              <a:t>prevajani</a:t>
            </a:r>
            <a:r>
              <a:rPr lang="sl-SI" sz="2400" dirty="0" smtClean="0"/>
              <a:t> v vse druge uradne jezike/nastopi drugih evropskih poslancev so prevajani v slovenščino</a:t>
            </a:r>
            <a:r>
              <a:rPr lang="sl-SI" sz="2400" dirty="0" smtClean="0"/>
              <a:t>.</a:t>
            </a:r>
          </a:p>
          <a:p>
            <a:r>
              <a:rPr lang="sl-SI" sz="2400" dirty="0"/>
              <a:t>Slovenska različica </a:t>
            </a:r>
            <a:r>
              <a:rPr lang="sl-SI" sz="2400" b="1" i="1" dirty="0">
                <a:solidFill>
                  <a:srgbClr val="00B050"/>
                </a:solidFill>
              </a:rPr>
              <a:t>Uradnega lista </a:t>
            </a:r>
            <a:r>
              <a:rPr lang="sl-SI" sz="2400" dirty="0"/>
              <a:t>in</a:t>
            </a:r>
            <a:r>
              <a:rPr lang="sl-SI" sz="2400" b="1" dirty="0">
                <a:solidFill>
                  <a:srgbClr val="00B050"/>
                </a:solidFill>
              </a:rPr>
              <a:t> spletni portal </a:t>
            </a:r>
            <a:r>
              <a:rPr lang="sl-SI" sz="2400" dirty="0">
                <a:hlinkClick r:id="rId3"/>
              </a:rPr>
              <a:t>www.europa.eu</a:t>
            </a:r>
            <a:r>
              <a:rPr lang="sl-SI" sz="2400" dirty="0"/>
              <a:t> v vseh uradnih jezikih EU.</a:t>
            </a:r>
          </a:p>
          <a:p>
            <a:r>
              <a:rPr lang="sl-SI" sz="2400" dirty="0" smtClean="0"/>
              <a:t>Državljani </a:t>
            </a:r>
            <a:r>
              <a:rPr lang="sl-SI" sz="2400" dirty="0"/>
              <a:t>EU imajo pravico do uporabe katerega koli od 24 uradnih jezikov, kadar se obrnejo na institucije EU, in te morajo odgovoriti v istem </a:t>
            </a:r>
            <a:r>
              <a:rPr lang="sl-SI" sz="2400" dirty="0" smtClean="0"/>
              <a:t>jeziku. </a:t>
            </a:r>
          </a:p>
          <a:p>
            <a:r>
              <a:rPr lang="sl-SI" sz="2400" dirty="0" smtClean="0"/>
              <a:t>Več </a:t>
            </a:r>
            <a:r>
              <a:rPr lang="sl-SI" sz="2400" dirty="0"/>
              <a:t>na: </a:t>
            </a:r>
            <a:r>
              <a:rPr lang="sl-SI" sz="2400" dirty="0">
                <a:hlinkClick r:id="rId4"/>
              </a:rPr>
              <a:t>https://european-union.europa.eu/principles-countries-history/languages_sl</a:t>
            </a:r>
            <a:r>
              <a:rPr lang="sl-SI" sz="2400" dirty="0"/>
              <a:t>.</a:t>
            </a:r>
          </a:p>
          <a:p>
            <a:endParaRPr lang="sl-SI" sz="2600" dirty="0" smtClean="0"/>
          </a:p>
          <a:p>
            <a:pPr marL="0" indent="0">
              <a:buNone/>
            </a:pPr>
            <a:endParaRPr lang="sl-SI" sz="2600" dirty="0" smtClean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007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JEZIKOVNA POLITIKA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396426"/>
            <a:ext cx="10739718" cy="479335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600" dirty="0"/>
              <a:t>15 let samostojnosti </a:t>
            </a:r>
            <a:r>
              <a:rPr lang="sl-SI" sz="2600" dirty="0">
                <a:sym typeface="Wingdings"/>
              </a:rPr>
              <a:t></a:t>
            </a:r>
            <a:r>
              <a:rPr lang="sl-SI" sz="2600" dirty="0"/>
              <a:t> brez celovite in usklajene jezikovne politike na državni ravni</a:t>
            </a:r>
          </a:p>
          <a:p>
            <a:r>
              <a:rPr lang="sl-SI" sz="2600" dirty="0"/>
              <a:t>Ustava RS (1991)</a:t>
            </a:r>
          </a:p>
          <a:p>
            <a:r>
              <a:rPr lang="sl-SI" sz="2600" dirty="0"/>
              <a:t>l</a:t>
            </a:r>
            <a:r>
              <a:rPr lang="sl-SI" sz="2600" dirty="0" smtClean="0"/>
              <a:t>. </a:t>
            </a:r>
            <a:r>
              <a:rPr lang="sl-SI" sz="2600" dirty="0"/>
              <a:t>2000 ustanovljen </a:t>
            </a:r>
            <a:r>
              <a:rPr lang="sl-SI" sz="2600" dirty="0" smtClean="0"/>
              <a:t>samostojni </a:t>
            </a:r>
            <a:r>
              <a:rPr lang="sl-SI" sz="2600" dirty="0"/>
              <a:t>vladni Urad za slovenski jezik; l. </a:t>
            </a:r>
            <a:r>
              <a:rPr lang="sl-SI" sz="2600" dirty="0"/>
              <a:t>2004 reorganiziran v Sektor za slovenski jezik pri Ministrstvu za kulturo; l. 2011 spet reorganiziran v Službo za slovenski jezik pri Ministrstvu za kulturo (zdaj MIZKŠ) </a:t>
            </a:r>
          </a:p>
          <a:p>
            <a:r>
              <a:rPr lang="sl-SI" sz="2600" dirty="0"/>
              <a:t>l. </a:t>
            </a:r>
            <a:r>
              <a:rPr lang="sl-SI" sz="2600" b="1" dirty="0">
                <a:solidFill>
                  <a:srgbClr val="00B050"/>
                </a:solidFill>
              </a:rPr>
              <a:t>2004</a:t>
            </a:r>
            <a:r>
              <a:rPr lang="sl-SI" sz="2600" dirty="0"/>
              <a:t> (po 8 letih usklajevanja) sprejet </a:t>
            </a:r>
            <a:r>
              <a:rPr lang="sl-SI" sz="2600" b="1" i="1" dirty="0">
                <a:solidFill>
                  <a:srgbClr val="00B050"/>
                </a:solidFill>
              </a:rPr>
              <a:t>Zakon o javni rabi slovenščine</a:t>
            </a:r>
            <a:endParaRPr lang="sl-SI" sz="2600" b="1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l-SI" sz="2600" dirty="0" smtClean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457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JEZIKOVNA POLITIKA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396426"/>
            <a:ext cx="10739718" cy="479335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600" dirty="0"/>
              <a:t>4. člen Zakona o javni rabi slovenščine (2004): </a:t>
            </a:r>
          </a:p>
          <a:p>
            <a:pPr marL="0" indent="0">
              <a:buNone/>
            </a:pPr>
            <a:endParaRPr lang="sl-SI" sz="2600" dirty="0"/>
          </a:p>
          <a:p>
            <a:pPr marL="0" indent="0">
              <a:buNone/>
            </a:pPr>
            <a:r>
              <a:rPr lang="sl-SI" sz="2600" dirty="0"/>
              <a:t>Republika Slovenija zagotavlja status slovenščine z dejavno jezikovno politiko, ki vključuje skrb za:</a:t>
            </a:r>
          </a:p>
          <a:p>
            <a:pPr marL="0" indent="0">
              <a:buNone/>
            </a:pPr>
            <a:r>
              <a:rPr lang="sl-SI" sz="2600" dirty="0"/>
              <a:t>a) zagotovitev pravnih podlag njegove rabe,</a:t>
            </a:r>
          </a:p>
          <a:p>
            <a:pPr marL="0" indent="0">
              <a:buNone/>
            </a:pPr>
            <a:r>
              <a:rPr lang="sl-SI" sz="2600" dirty="0"/>
              <a:t>b) stalno znanstvenoraziskovalno spremljanje jezikovnega življenja,</a:t>
            </a:r>
          </a:p>
          <a:p>
            <a:pPr marL="0" indent="0">
              <a:buNone/>
            </a:pPr>
            <a:r>
              <a:rPr lang="sl-SI" sz="2600" dirty="0"/>
              <a:t>c) širjenje jezikovnih zmožnosti,</a:t>
            </a:r>
          </a:p>
          <a:p>
            <a:pPr marL="0" indent="0">
              <a:buNone/>
            </a:pPr>
            <a:r>
              <a:rPr lang="sl-SI" sz="2600" dirty="0"/>
              <a:t>č) razvoj in kulturo jezika.</a:t>
            </a:r>
          </a:p>
          <a:p>
            <a:pPr marL="0" indent="0">
              <a:buNone/>
            </a:pPr>
            <a:endParaRPr lang="sl-SI" sz="2600" dirty="0" smtClean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302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ym typeface="Wingdings" panose="05000000000000000000" pitchFamily="2" charset="2"/>
              </a:rPr>
              <a:t>VLOGE </a:t>
            </a:r>
            <a:r>
              <a:rPr lang="sl-SI" dirty="0" smtClean="0">
                <a:sym typeface="Wingdings" panose="05000000000000000000" pitchFamily="2" charset="2"/>
              </a:rPr>
              <a:t>SJ</a:t>
            </a:r>
            <a:endParaRPr lang="sl-SI" dirty="0"/>
          </a:p>
        </p:txBody>
      </p:sp>
      <p:graphicFrame>
        <p:nvGraphicFramePr>
          <p:cNvPr id="5" name="Označba mesta vsebin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023286"/>
              </p:ext>
            </p:extLst>
          </p:nvPr>
        </p:nvGraphicFramePr>
        <p:xfrm>
          <a:off x="644079" y="1138518"/>
          <a:ext cx="10739718" cy="4976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2498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SLOVENŠČINA KOT PRVI/MATERNI JEZIK (J1)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289539"/>
            <a:ext cx="10739718" cy="47595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600" dirty="0" smtClean="0"/>
              <a:t>Slovenščina je J1 </a:t>
            </a:r>
            <a:r>
              <a:rPr lang="sl-SI" sz="2600" b="1" dirty="0" smtClean="0">
                <a:solidFill>
                  <a:srgbClr val="00B050"/>
                </a:solidFill>
              </a:rPr>
              <a:t>za večino prebivalcev </a:t>
            </a:r>
            <a:r>
              <a:rPr lang="sl-SI" sz="2600" dirty="0" smtClean="0"/>
              <a:t>RS; za nekatere je jezik okolja ali drugi jezik (J2), za nekatere pa tuji jezik.</a:t>
            </a:r>
          </a:p>
          <a:p>
            <a:r>
              <a:rPr lang="sl-SI" sz="2600" dirty="0" smtClean="0"/>
              <a:t>Prvi jezik ali materni jezik je jezik, ki </a:t>
            </a:r>
            <a:r>
              <a:rPr lang="sl-SI" sz="2600" b="1" dirty="0">
                <a:solidFill>
                  <a:srgbClr val="00B050"/>
                </a:solidFill>
              </a:rPr>
              <a:t>se ga naučimo kot prvega </a:t>
            </a:r>
            <a:r>
              <a:rPr lang="sl-SI" sz="2600" dirty="0" smtClean="0"/>
              <a:t>(v družini</a:t>
            </a:r>
            <a:r>
              <a:rPr lang="sl-SI" sz="2600" dirty="0" smtClean="0"/>
              <a:t>). </a:t>
            </a:r>
          </a:p>
          <a:p>
            <a:r>
              <a:rPr lang="sl-SI" sz="2600" dirty="0" smtClean="0"/>
              <a:t>V </a:t>
            </a:r>
            <a:r>
              <a:rPr lang="sl-SI" sz="2600" dirty="0"/>
              <a:t>njem </a:t>
            </a:r>
            <a:r>
              <a:rPr lang="sl-SI" sz="2600" b="1" dirty="0">
                <a:solidFill>
                  <a:srgbClr val="00B050"/>
                </a:solidFill>
              </a:rPr>
              <a:t>najlažje</a:t>
            </a:r>
            <a:r>
              <a:rPr lang="sl-SI" sz="2600" dirty="0"/>
              <a:t> razmišljamo, čustvujemo, doživljamo, razumevamo sebe in </a:t>
            </a:r>
            <a:r>
              <a:rPr lang="sl-SI" sz="2600" dirty="0" smtClean="0"/>
              <a:t>druge ter sporočamo drugim o sebi in svetu.</a:t>
            </a:r>
            <a:endParaRPr lang="sl-SI" sz="2600" dirty="0"/>
          </a:p>
          <a:p>
            <a:r>
              <a:rPr lang="sl-SI" sz="2600" dirty="0" smtClean="0"/>
              <a:t>Znamo </a:t>
            </a:r>
            <a:r>
              <a:rPr lang="sl-SI" sz="2600" dirty="0"/>
              <a:t>ga </a:t>
            </a:r>
            <a:r>
              <a:rPr lang="sl-SI" sz="2600" b="1" dirty="0">
                <a:solidFill>
                  <a:srgbClr val="00B050"/>
                </a:solidFill>
              </a:rPr>
              <a:t>najbolje</a:t>
            </a:r>
            <a:r>
              <a:rPr lang="sl-SI" sz="2600" dirty="0"/>
              <a:t> in v njem </a:t>
            </a:r>
            <a:r>
              <a:rPr lang="sl-SI" sz="2600" dirty="0" smtClean="0"/>
              <a:t>se </a:t>
            </a:r>
            <a:r>
              <a:rPr lang="sl-SI" sz="2600" b="1" dirty="0" smtClean="0">
                <a:solidFill>
                  <a:srgbClr val="00B050"/>
                </a:solidFill>
              </a:rPr>
              <a:t>najbolje </a:t>
            </a:r>
            <a:r>
              <a:rPr lang="sl-SI" sz="2600" b="1" dirty="0">
                <a:solidFill>
                  <a:srgbClr val="00B050"/>
                </a:solidFill>
              </a:rPr>
              <a:t>znajdemo</a:t>
            </a:r>
            <a:r>
              <a:rPr lang="sl-SI" sz="2600" dirty="0" smtClean="0"/>
              <a:t>.</a:t>
            </a:r>
          </a:p>
          <a:p>
            <a:r>
              <a:rPr lang="sl-SI" sz="2600" dirty="0" smtClean="0"/>
              <a:t>Kdor ima težave pri sporazumevanju v J1, ima po navadi težave pri vključevanju v družbo, pri delovanju v vsakdanjem življenju, pri učenju tujih jezikov …</a:t>
            </a:r>
            <a:endParaRPr lang="sl-SI" sz="2600" dirty="0"/>
          </a:p>
          <a:p>
            <a:pPr marL="0" indent="0">
              <a:buNone/>
            </a:pPr>
            <a:endParaRPr lang="sl-SI" sz="2600" dirty="0" smtClean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672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SLOVENŠČINA KOT PRVI/MATERNI JEZIK (J1)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289539"/>
            <a:ext cx="10739718" cy="47595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800" dirty="0" smtClean="0"/>
              <a:t>Posamezniki lahko imajo tudi </a:t>
            </a:r>
            <a:r>
              <a:rPr lang="sl-SI" sz="2800" b="1" dirty="0" smtClean="0">
                <a:solidFill>
                  <a:srgbClr val="00B050"/>
                </a:solidFill>
              </a:rPr>
              <a:t>dva J1</a:t>
            </a:r>
            <a:r>
              <a:rPr lang="sl-SI" sz="2800" dirty="0" smtClean="0"/>
              <a:t> – kadar odraščajo v dvojezični družini</a:t>
            </a:r>
            <a:r>
              <a:rPr lang="sl-SI" sz="2800" dirty="0" smtClean="0"/>
              <a:t>.</a:t>
            </a:r>
          </a:p>
          <a:p>
            <a:endParaRPr lang="sl-SI" sz="2800" dirty="0" smtClean="0"/>
          </a:p>
          <a:p>
            <a:r>
              <a:rPr lang="sl-SI" sz="2800" dirty="0" smtClean="0"/>
              <a:t>J1 ni pomemben samo za osebni razvoj, ampak tudi za </a:t>
            </a:r>
            <a:r>
              <a:rPr lang="sl-SI" sz="2800" b="1" dirty="0">
                <a:solidFill>
                  <a:srgbClr val="00B050"/>
                </a:solidFill>
              </a:rPr>
              <a:t>razvoj narodne zavesti</a:t>
            </a:r>
            <a:r>
              <a:rPr lang="sl-SI" sz="2800" dirty="0" smtClean="0"/>
              <a:t> in za kulturo naroda</a:t>
            </a:r>
            <a:r>
              <a:rPr lang="sl-SI" sz="2800" dirty="0" smtClean="0"/>
              <a:t>.</a:t>
            </a:r>
          </a:p>
          <a:p>
            <a:endParaRPr lang="sl-SI" sz="2800" dirty="0"/>
          </a:p>
          <a:p>
            <a:pPr lvl="0"/>
            <a:r>
              <a:rPr lang="sl-SI" sz="2800" dirty="0"/>
              <a:t>Naštejte jezike, ki jih govorijo državljani Republike Slovenije</a:t>
            </a:r>
            <a:r>
              <a:rPr lang="sl-SI" sz="2800" dirty="0" smtClean="0"/>
              <a:t>.</a:t>
            </a:r>
          </a:p>
          <a:p>
            <a:pPr lvl="0"/>
            <a:r>
              <a:rPr lang="sl-SI" sz="2800" dirty="0" smtClean="0"/>
              <a:t>Ali </a:t>
            </a:r>
            <a:r>
              <a:rPr lang="sl-SI" sz="2800" dirty="0"/>
              <a:t>imajo vsi ti jeziki v Republiki Sloveniji enak pravni/ustavni položaj</a:t>
            </a:r>
            <a:r>
              <a:rPr lang="sl-SI" sz="2800" dirty="0" smtClean="0"/>
              <a:t>?</a:t>
            </a:r>
            <a:endParaRPr lang="sl-SI" sz="2800" dirty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39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89645" y="388192"/>
            <a:ext cx="8612710" cy="738603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SLOVENŠČINA KOT DRUGI JEZIK/JEZIK OKOLJA (J2)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126795"/>
            <a:ext cx="10739718" cy="540154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600" dirty="0" smtClean="0"/>
              <a:t>Slovenščina je J2 za:</a:t>
            </a:r>
          </a:p>
          <a:p>
            <a:pPr lvl="1"/>
            <a:r>
              <a:rPr lang="sl-SI" sz="2400" dirty="0" smtClean="0"/>
              <a:t>predstavnike obeh </a:t>
            </a:r>
            <a:r>
              <a:rPr lang="sl-SI" sz="2400" b="1" dirty="0" smtClean="0">
                <a:solidFill>
                  <a:srgbClr val="00B050"/>
                </a:solidFill>
              </a:rPr>
              <a:t>avtohtonih narodnih manjšin </a:t>
            </a:r>
            <a:r>
              <a:rPr lang="sl-SI" sz="2400" dirty="0"/>
              <a:t>v </a:t>
            </a:r>
            <a:r>
              <a:rPr lang="sl-SI" sz="2400" dirty="0" smtClean="0"/>
              <a:t>RS (italijanske in madžarske),</a:t>
            </a:r>
            <a:endParaRPr lang="sl-SI" sz="2400" dirty="0" smtClean="0"/>
          </a:p>
          <a:p>
            <a:pPr lvl="1"/>
            <a:r>
              <a:rPr lang="sl-SI" sz="2400" b="1" dirty="0">
                <a:solidFill>
                  <a:srgbClr val="00B050"/>
                </a:solidFill>
              </a:rPr>
              <a:t>Rome</a:t>
            </a:r>
            <a:r>
              <a:rPr lang="sl-SI" sz="2400" dirty="0" smtClean="0"/>
              <a:t>,</a:t>
            </a:r>
          </a:p>
          <a:p>
            <a:pPr lvl="1"/>
            <a:r>
              <a:rPr lang="sl-SI" sz="2400" b="1" dirty="0">
                <a:solidFill>
                  <a:srgbClr val="00B050"/>
                </a:solidFill>
              </a:rPr>
              <a:t>priseljence</a:t>
            </a:r>
            <a:r>
              <a:rPr lang="sl-SI" sz="2400" dirty="0" smtClean="0"/>
              <a:t> in njihove potomce.</a:t>
            </a:r>
          </a:p>
          <a:p>
            <a:pPr marL="228600" lvl="1" indent="0">
              <a:buNone/>
            </a:pPr>
            <a:endParaRPr lang="sl-SI" sz="2400" dirty="0" smtClean="0"/>
          </a:p>
          <a:p>
            <a:r>
              <a:rPr lang="sl-SI" sz="2600" dirty="0" smtClean="0"/>
              <a:t>Ob svojem J1 se morajo naučiti slovenščino zaradi stika s slovenskim jezikovnem okoljem in zato, ker je </a:t>
            </a:r>
            <a:r>
              <a:rPr lang="sl-SI" sz="2600" dirty="0" smtClean="0"/>
              <a:t>slovenščina v RS </a:t>
            </a:r>
            <a:r>
              <a:rPr lang="sl-SI" sz="2600" dirty="0" smtClean="0"/>
              <a:t>državni in uradni jezik</a:t>
            </a:r>
            <a:r>
              <a:rPr lang="sl-SI" sz="2600" dirty="0" smtClean="0"/>
              <a:t>.</a:t>
            </a:r>
          </a:p>
          <a:p>
            <a:endParaRPr lang="sl-SI" sz="2600" dirty="0" smtClean="0"/>
          </a:p>
          <a:p>
            <a:r>
              <a:rPr lang="sl-SI" sz="2600" dirty="0" smtClean="0"/>
              <a:t>Kakšna je razlika med slovenščino kot J2 in kot tujim jezikom?</a:t>
            </a:r>
            <a:endParaRPr lang="sl-SI" sz="2600" dirty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35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SLOVENŠČINA KOT DRŽAVNI JEZIK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289539"/>
            <a:ext cx="10739718" cy="390657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600" dirty="0" smtClean="0"/>
              <a:t>Je državni jezik </a:t>
            </a:r>
            <a:r>
              <a:rPr lang="sl-SI" sz="2600" b="1" dirty="0" smtClean="0">
                <a:solidFill>
                  <a:srgbClr val="00B050"/>
                </a:solidFill>
              </a:rPr>
              <a:t>Republike Slovenije</a:t>
            </a:r>
            <a:r>
              <a:rPr lang="sl-SI" sz="2600" dirty="0" smtClean="0"/>
              <a:t>.</a:t>
            </a:r>
          </a:p>
          <a:p>
            <a:r>
              <a:rPr lang="sl-SI" sz="2600" dirty="0" smtClean="0"/>
              <a:t>To pomeni, da </a:t>
            </a:r>
            <a:r>
              <a:rPr lang="sl-SI" sz="2600" b="1" dirty="0" smtClean="0">
                <a:solidFill>
                  <a:srgbClr val="00B050"/>
                </a:solidFill>
              </a:rPr>
              <a:t>predstavlja celotno Slovenijo kot </a:t>
            </a:r>
            <a:r>
              <a:rPr lang="sl-SI" sz="2600" b="1" dirty="0" smtClean="0">
                <a:solidFill>
                  <a:srgbClr val="00B050"/>
                </a:solidFill>
              </a:rPr>
              <a:t>samostojno državo</a:t>
            </a:r>
            <a:r>
              <a:rPr lang="sl-SI" sz="2600" dirty="0" smtClean="0"/>
              <a:t>.</a:t>
            </a:r>
          </a:p>
          <a:p>
            <a:r>
              <a:rPr lang="sl-SI" sz="2600" dirty="0" smtClean="0"/>
              <a:t>Uporabljajo jo </a:t>
            </a:r>
            <a:r>
              <a:rPr lang="sl-SI" sz="2600" b="1" dirty="0" smtClean="0">
                <a:solidFill>
                  <a:srgbClr val="00B050"/>
                </a:solidFill>
              </a:rPr>
              <a:t>državni organi </a:t>
            </a:r>
            <a:r>
              <a:rPr lang="sl-SI" sz="2600" dirty="0" smtClean="0"/>
              <a:t>(</a:t>
            </a:r>
            <a:r>
              <a:rPr lang="sl-SI" sz="2600" dirty="0" smtClean="0"/>
              <a:t>predsednica države, </a:t>
            </a:r>
            <a:r>
              <a:rPr lang="sl-SI" sz="2600" dirty="0" smtClean="0"/>
              <a:t>vlada, parlament, sodišče, vojska, policija idr.).</a:t>
            </a:r>
          </a:p>
          <a:p>
            <a:r>
              <a:rPr lang="sl-SI" sz="2600" dirty="0" smtClean="0"/>
              <a:t>Zapisana je </a:t>
            </a:r>
            <a:r>
              <a:rPr lang="sl-SI" sz="2600" b="1" dirty="0" smtClean="0">
                <a:solidFill>
                  <a:srgbClr val="00B050"/>
                </a:solidFill>
              </a:rPr>
              <a:t>na evrskih kovancih</a:t>
            </a:r>
            <a:r>
              <a:rPr lang="sl-SI" sz="2600" dirty="0" smtClean="0"/>
              <a:t>.</a:t>
            </a:r>
          </a:p>
          <a:p>
            <a:r>
              <a:rPr lang="sl-SI" sz="2600" dirty="0" smtClean="0"/>
              <a:t>V njej se poje državna </a:t>
            </a:r>
            <a:r>
              <a:rPr lang="sl-SI" sz="2600" b="1" dirty="0" smtClean="0">
                <a:solidFill>
                  <a:srgbClr val="00B050"/>
                </a:solidFill>
              </a:rPr>
              <a:t>himna</a:t>
            </a:r>
            <a:r>
              <a:rPr lang="sl-SI" sz="2600" dirty="0" smtClean="0"/>
              <a:t>.</a:t>
            </a:r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205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SLOVENŠČINA KOT URADNI JEZIK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289539"/>
            <a:ext cx="10739718" cy="47595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600" dirty="0" smtClean="0"/>
              <a:t>To pomeni, da </a:t>
            </a:r>
            <a:r>
              <a:rPr lang="sl-SI" sz="2600" b="1" dirty="0" smtClean="0">
                <a:solidFill>
                  <a:srgbClr val="00B050"/>
                </a:solidFill>
              </a:rPr>
              <a:t>uradovanje</a:t>
            </a:r>
            <a:r>
              <a:rPr lang="sl-SI" sz="2600" dirty="0" smtClean="0"/>
              <a:t> v državi </a:t>
            </a:r>
            <a:r>
              <a:rPr lang="sl-SI" sz="2600" dirty="0"/>
              <a:t>(na upravnih enotah in občinah, v javnih zavodih in </a:t>
            </a:r>
            <a:r>
              <a:rPr lang="sl-SI" sz="2600" dirty="0" smtClean="0"/>
              <a:t>ustanovah) poteka v slovenščini.</a:t>
            </a:r>
          </a:p>
          <a:p>
            <a:pPr marL="0" indent="0">
              <a:buNone/>
            </a:pPr>
            <a:endParaRPr lang="sl-SI" sz="2600" dirty="0" smtClean="0"/>
          </a:p>
          <a:p>
            <a:r>
              <a:rPr lang="sl-SI" sz="2600" dirty="0" smtClean="0"/>
              <a:t>V slovenščini morajo biti vsi: </a:t>
            </a:r>
          </a:p>
          <a:p>
            <a:pPr lvl="2"/>
            <a:r>
              <a:rPr lang="sl-SI" sz="2400" b="1" dirty="0" smtClean="0">
                <a:solidFill>
                  <a:srgbClr val="00B050"/>
                </a:solidFill>
              </a:rPr>
              <a:t>javni napisi </a:t>
            </a:r>
            <a:r>
              <a:rPr lang="sl-SI" sz="2400" dirty="0" smtClean="0"/>
              <a:t>(krajevne in ulične oznake, napisi na lokalih);</a:t>
            </a:r>
          </a:p>
          <a:p>
            <a:pPr lvl="2"/>
            <a:r>
              <a:rPr lang="sl-SI" sz="2400" b="1" dirty="0" smtClean="0">
                <a:solidFill>
                  <a:srgbClr val="00B050"/>
                </a:solidFill>
              </a:rPr>
              <a:t>imena podjetij</a:t>
            </a:r>
            <a:r>
              <a:rPr lang="sl-SI" sz="2400" dirty="0" smtClean="0"/>
              <a:t>;</a:t>
            </a:r>
          </a:p>
          <a:p>
            <a:pPr lvl="2"/>
            <a:r>
              <a:rPr lang="sl-SI" sz="2400" b="1" dirty="0" smtClean="0">
                <a:solidFill>
                  <a:srgbClr val="00B050"/>
                </a:solidFill>
              </a:rPr>
              <a:t>javni oglasi </a:t>
            </a:r>
            <a:r>
              <a:rPr lang="sl-SI" sz="2400" dirty="0" smtClean="0"/>
              <a:t>(reklame).</a:t>
            </a:r>
          </a:p>
          <a:p>
            <a:pPr marL="457200" lvl="2" indent="0">
              <a:buNone/>
            </a:pPr>
            <a:endParaRPr lang="sl-SI" sz="2400" dirty="0" smtClean="0"/>
          </a:p>
          <a:p>
            <a:r>
              <a:rPr lang="sl-SI" sz="2600" dirty="0" smtClean="0"/>
              <a:t>Je jezik </a:t>
            </a:r>
            <a:r>
              <a:rPr lang="sl-SI" sz="2600" b="1" dirty="0" smtClean="0">
                <a:solidFill>
                  <a:srgbClr val="00B050"/>
                </a:solidFill>
              </a:rPr>
              <a:t>politike</a:t>
            </a:r>
            <a:r>
              <a:rPr lang="sl-SI" sz="2600" dirty="0" smtClean="0"/>
              <a:t>, </a:t>
            </a:r>
            <a:r>
              <a:rPr lang="sl-SI" sz="2600" b="1" dirty="0" smtClean="0">
                <a:solidFill>
                  <a:srgbClr val="00B050"/>
                </a:solidFill>
              </a:rPr>
              <a:t>množičnih občil</a:t>
            </a:r>
            <a:r>
              <a:rPr lang="sl-SI" sz="2600" dirty="0" smtClean="0"/>
              <a:t>, </a:t>
            </a:r>
            <a:r>
              <a:rPr lang="sl-SI" sz="2600" b="1" dirty="0" smtClean="0">
                <a:solidFill>
                  <a:srgbClr val="00B050"/>
                </a:solidFill>
              </a:rPr>
              <a:t>znanosti</a:t>
            </a:r>
            <a:r>
              <a:rPr lang="sl-SI" sz="2600" dirty="0" smtClean="0"/>
              <a:t>, </a:t>
            </a:r>
            <a:r>
              <a:rPr lang="sl-SI" sz="2600" b="1" dirty="0" smtClean="0">
                <a:solidFill>
                  <a:srgbClr val="00B050"/>
                </a:solidFill>
              </a:rPr>
              <a:t>šolstva </a:t>
            </a:r>
            <a:r>
              <a:rPr lang="sl-SI" sz="2600" dirty="0" smtClean="0"/>
              <a:t>(MM*, OŠ*), </a:t>
            </a:r>
            <a:r>
              <a:rPr lang="sl-SI" sz="2600" b="1" dirty="0" smtClean="0">
                <a:solidFill>
                  <a:srgbClr val="00B050"/>
                </a:solidFill>
              </a:rPr>
              <a:t>kulture</a:t>
            </a:r>
            <a:r>
              <a:rPr lang="sl-SI" sz="2600" dirty="0" smtClean="0"/>
              <a:t> …</a:t>
            </a:r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437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SLOVENŠČINA V USTAVI RS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6141" y="1289539"/>
            <a:ext cx="10739718" cy="47595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l-SI" sz="2600" dirty="0" smtClean="0"/>
              <a:t>Ustava RS (1991):</a:t>
            </a:r>
          </a:p>
          <a:p>
            <a:endParaRPr lang="sl-SI" sz="2600" dirty="0" smtClean="0"/>
          </a:p>
        </p:txBody>
      </p:sp>
      <p:sp>
        <p:nvSpPr>
          <p:cNvPr id="4" name="AutoShape 2" descr="Slovenski kovanc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150" y="2061971"/>
            <a:ext cx="10021699" cy="273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44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DVOJEZIČNO OBMOČJE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10374923" y="5685692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NPB 1, str. 13.</a:t>
            </a:r>
            <a:endParaRPr lang="sl-SI" dirty="0"/>
          </a:p>
        </p:txBody>
      </p:sp>
      <p:pic>
        <p:nvPicPr>
          <p:cNvPr id="6" name="Picture 1" descr="C:\Users\Marija\Documents\Marja\PEDAGOŠKA\PowerPoint\skenirane\slovenija manjši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652" y="194346"/>
            <a:ext cx="9735271" cy="6469307"/>
          </a:xfrm>
          <a:prstGeom prst="rect">
            <a:avLst/>
          </a:prstGeom>
          <a:noFill/>
        </p:spPr>
      </p:pic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4216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Modro topl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Paket</Template>
  <TotalTime>9371</TotalTime>
  <Words>1246</Words>
  <Application>Microsoft Office PowerPoint</Application>
  <PresentationFormat>Širokozaslonsko</PresentationFormat>
  <Paragraphs>127</Paragraphs>
  <Slides>19</Slides>
  <Notes>17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19</vt:i4>
      </vt:variant>
    </vt:vector>
  </HeadingPairs>
  <TitlesOfParts>
    <vt:vector size="24" baseType="lpstr">
      <vt:lpstr>Arial</vt:lpstr>
      <vt:lpstr>Calibri</vt:lpstr>
      <vt:lpstr>Gill Sans MT</vt:lpstr>
      <vt:lpstr>Wingdings</vt:lpstr>
      <vt:lpstr>Parcel</vt:lpstr>
      <vt:lpstr>Doc. dr. Lara Godec Soršak   Slovenski jezik 2  P 1: SJ ZUNAJ RS </vt:lpstr>
      <vt:lpstr>VLOGE SJ</vt:lpstr>
      <vt:lpstr>SLOVENŠČINA KOT PRVI/MATERNI JEZIK (J1)</vt:lpstr>
      <vt:lpstr>SLOVENŠČINA KOT PRVI/MATERNI JEZIK (J1)</vt:lpstr>
      <vt:lpstr>SLOVENŠČINA KOT DRUGI JEZIK/JEZIK OKOLJA (J2)</vt:lpstr>
      <vt:lpstr>SLOVENŠČINA KOT DRŽAVNI JEZIK</vt:lpstr>
      <vt:lpstr>SLOVENŠČINA KOT URADNI JEZIK</vt:lpstr>
      <vt:lpstr>SLOVENŠČINA V USTAVI RS</vt:lpstr>
      <vt:lpstr>DVOJEZIČNO OBMOČJE</vt:lpstr>
      <vt:lpstr>SLOVENŠČINA KOT URADNI JEZIK</vt:lpstr>
      <vt:lpstr>DVOJEZIČNO OBMOČJE</vt:lpstr>
      <vt:lpstr>SLOVENŠČINA KOT J2 IN VRSTE ŠOL</vt:lpstr>
      <vt:lpstr>DVOJEZIČNOST</vt:lpstr>
      <vt:lpstr>VRSTE DVOJEZIČNOSTI</vt:lpstr>
      <vt:lpstr>V ČEM SE RAZLIKUJETA BILINGVIZEM IN DIGLOSIJA?</vt:lpstr>
      <vt:lpstr>V ČEM SE RAZLIKUJETA BILINGVIZEM IN DIGLOSIJA?</vt:lpstr>
      <vt:lpstr>SLOVENŠČINA KOT URADNI JEZIK EU</vt:lpstr>
      <vt:lpstr>JEZIKOVNA POLITIKA</vt:lpstr>
      <vt:lpstr>JEZIKOVNA POLITIKA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Lara</dc:creator>
  <cp:lastModifiedBy>Lara Soršak</cp:lastModifiedBy>
  <cp:revision>331</cp:revision>
  <dcterms:created xsi:type="dcterms:W3CDTF">2019-04-12T07:35:48Z</dcterms:created>
  <dcterms:modified xsi:type="dcterms:W3CDTF">2024-01-07T10:48:46Z</dcterms:modified>
</cp:coreProperties>
</file>