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33CB-C086-4CD8-9E25-6F5D6B43A7DF}" type="datetimeFigureOut">
              <a:rPr lang="sl-SI" smtClean="0"/>
              <a:t>4. 05. 2022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DA49-7A20-4D3D-ADA1-D0C388E675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457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33CB-C086-4CD8-9E25-6F5D6B43A7DF}" type="datetimeFigureOut">
              <a:rPr lang="sl-SI" smtClean="0"/>
              <a:t>4. 05. 2022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DA49-7A20-4D3D-ADA1-D0C388E675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117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33CB-C086-4CD8-9E25-6F5D6B43A7DF}" type="datetimeFigureOut">
              <a:rPr lang="sl-SI" smtClean="0"/>
              <a:t>4. 05. 2022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DA49-7A20-4D3D-ADA1-D0C388E675B6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323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33CB-C086-4CD8-9E25-6F5D6B43A7DF}" type="datetimeFigureOut">
              <a:rPr lang="sl-SI" smtClean="0"/>
              <a:t>4. 05. 2022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DA49-7A20-4D3D-ADA1-D0C388E675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562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33CB-C086-4CD8-9E25-6F5D6B43A7DF}" type="datetimeFigureOut">
              <a:rPr lang="sl-SI" smtClean="0"/>
              <a:t>4. 05. 2022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DA49-7A20-4D3D-ADA1-D0C388E675B6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009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33CB-C086-4CD8-9E25-6F5D6B43A7DF}" type="datetimeFigureOut">
              <a:rPr lang="sl-SI" smtClean="0"/>
              <a:t>4. 05. 2022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DA49-7A20-4D3D-ADA1-D0C388E675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2936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33CB-C086-4CD8-9E25-6F5D6B43A7DF}" type="datetimeFigureOut">
              <a:rPr lang="sl-SI" smtClean="0"/>
              <a:t>4. 05. 2022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DA49-7A20-4D3D-ADA1-D0C388E675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2555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33CB-C086-4CD8-9E25-6F5D6B43A7DF}" type="datetimeFigureOut">
              <a:rPr lang="sl-SI" smtClean="0"/>
              <a:t>4. 05. 2022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DA49-7A20-4D3D-ADA1-D0C388E675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709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33CB-C086-4CD8-9E25-6F5D6B43A7DF}" type="datetimeFigureOut">
              <a:rPr lang="sl-SI" smtClean="0"/>
              <a:t>4. 05. 2022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DA49-7A20-4D3D-ADA1-D0C388E675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01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33CB-C086-4CD8-9E25-6F5D6B43A7DF}" type="datetimeFigureOut">
              <a:rPr lang="sl-SI" smtClean="0"/>
              <a:t>4. 05. 2022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DA49-7A20-4D3D-ADA1-D0C388E675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127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33CB-C086-4CD8-9E25-6F5D6B43A7DF}" type="datetimeFigureOut">
              <a:rPr lang="sl-SI" smtClean="0"/>
              <a:t>4. 05. 2022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DA49-7A20-4D3D-ADA1-D0C388E675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234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33CB-C086-4CD8-9E25-6F5D6B43A7DF}" type="datetimeFigureOut">
              <a:rPr lang="sl-SI" smtClean="0"/>
              <a:t>4. 05. 2022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DA49-7A20-4D3D-ADA1-D0C388E675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943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33CB-C086-4CD8-9E25-6F5D6B43A7DF}" type="datetimeFigureOut">
              <a:rPr lang="sl-SI" smtClean="0"/>
              <a:t>4. 05. 2022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DA49-7A20-4D3D-ADA1-D0C388E675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17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33CB-C086-4CD8-9E25-6F5D6B43A7DF}" type="datetimeFigureOut">
              <a:rPr lang="sl-SI" smtClean="0"/>
              <a:t>4. 05. 2022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DA49-7A20-4D3D-ADA1-D0C388E675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492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33CB-C086-4CD8-9E25-6F5D6B43A7DF}" type="datetimeFigureOut">
              <a:rPr lang="sl-SI" smtClean="0"/>
              <a:t>4. 05. 2022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DA49-7A20-4D3D-ADA1-D0C388E675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261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33CB-C086-4CD8-9E25-6F5D6B43A7DF}" type="datetimeFigureOut">
              <a:rPr lang="sl-SI" smtClean="0"/>
              <a:t>4. 05. 2022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DA49-7A20-4D3D-ADA1-D0C388E675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104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E33CB-C086-4CD8-9E25-6F5D6B43A7DF}" type="datetimeFigureOut">
              <a:rPr lang="sl-SI" smtClean="0"/>
              <a:t>4. 05. 2022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1DA49-7A20-4D3D-ADA1-D0C388E675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960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A9FD0-D9D4-4A52-8D24-EA976ABAD1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I" dirty="0"/>
              <a:t>V</a:t>
            </a:r>
            <a:r>
              <a:rPr lang="sl-SI" dirty="0"/>
              <a:t>i</a:t>
            </a:r>
            <a:r>
              <a:rPr lang="en-SI" dirty="0"/>
              <a:t>r</a:t>
            </a:r>
            <a:r>
              <a:rPr lang="sl-SI" dirty="0"/>
              <a:t>i</a:t>
            </a:r>
            <a:r>
              <a:rPr lang="en-SI" dirty="0"/>
              <a:t> </a:t>
            </a:r>
            <a:r>
              <a:rPr lang="sl-SI" dirty="0"/>
              <a:t>e</a:t>
            </a:r>
            <a:r>
              <a:rPr lang="en-SI" dirty="0"/>
              <a:t>l</a:t>
            </a:r>
            <a:r>
              <a:rPr lang="sl-SI" dirty="0"/>
              <a:t>e</a:t>
            </a:r>
            <a:r>
              <a:rPr lang="en-SI" dirty="0"/>
              <a:t>m</a:t>
            </a:r>
            <a:r>
              <a:rPr lang="sl-SI" dirty="0"/>
              <a:t>e</a:t>
            </a:r>
            <a:r>
              <a:rPr lang="en-SI" dirty="0"/>
              <a:t>n</a:t>
            </a:r>
            <a:r>
              <a:rPr lang="sl-SI" dirty="0"/>
              <a:t>t</a:t>
            </a:r>
            <a:r>
              <a:rPr lang="en-SI" dirty="0" err="1"/>
              <a:t>ov</a:t>
            </a:r>
            <a:r>
              <a:rPr lang="en-SI" dirty="0"/>
              <a:t> in </a:t>
            </a:r>
            <a:r>
              <a:rPr lang="en-SI" dirty="0" err="1"/>
              <a:t>spojin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601FE-8670-41FB-AFA9-2F955FF854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/>
              <a:t>Nekovine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842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FF09A-B24E-492A-9A5E-FCB4291A6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640" y="608236"/>
            <a:ext cx="6439787" cy="1805355"/>
          </a:xfrm>
        </p:spPr>
        <p:txBody>
          <a:bodyPr>
            <a:normAutofit/>
          </a:bodyPr>
          <a:lstStyle/>
          <a:p>
            <a:r>
              <a:rPr lang="sl-SI" dirty="0"/>
              <a:t>V naravi najdemo samorodne tudi nekatere nekovine, na primer žveplo in ogljik. </a:t>
            </a:r>
            <a:endParaRPr lang="en-SI" dirty="0"/>
          </a:p>
          <a:p>
            <a:r>
              <a:rPr lang="sl-SI" dirty="0"/>
              <a:t>Samorodno žveplo najdemo ob pobočjih ognjenikov. Žveplove pare, ki izhajajo iz kraterja ognjenika, se ohladijo in izloči se trdno žveplo. </a:t>
            </a:r>
          </a:p>
        </p:txBody>
      </p:sp>
      <p:pic>
        <p:nvPicPr>
          <p:cNvPr id="1026" name="Picture 2" descr="Vulkan na Sumatri">
            <a:extLst>
              <a:ext uri="{FF2B5EF4-FFF2-40B4-BE49-F238E27FC236}">
                <a16:creationId xmlns:a16="http://schemas.microsoft.com/office/drawing/2014/main" id="{3BB13C9E-D5D5-42D4-877F-04C67EB32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1" y="2413591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3A14B7-9C85-4DB3-B380-CB285B6C55F9}"/>
              </a:ext>
            </a:extLst>
          </p:cNvPr>
          <p:cNvSpPr txBox="1"/>
          <p:nvPr/>
        </p:nvSpPr>
        <p:spPr>
          <a:xfrm>
            <a:off x="3859619" y="2413591"/>
            <a:ext cx="355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Samoroden ogljik najdemo v obliki diamanta in grafita.</a:t>
            </a:r>
            <a:endParaRPr lang="sl-S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68B54-FD82-4B57-B270-CF0D09A30B28}"/>
              </a:ext>
            </a:extLst>
          </p:cNvPr>
          <p:cNvSpPr txBox="1"/>
          <p:nvPr/>
        </p:nvSpPr>
        <p:spPr>
          <a:xfrm>
            <a:off x="1385776" y="5271091"/>
            <a:ext cx="100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 err="1"/>
              <a:t>Žveplo</a:t>
            </a:r>
            <a:endParaRPr lang="sl-SI" dirty="0"/>
          </a:p>
        </p:txBody>
      </p:sp>
      <p:pic>
        <p:nvPicPr>
          <p:cNvPr id="1028" name="Picture 4" descr="Diamant">
            <a:extLst>
              <a:ext uri="{FF2B5EF4-FFF2-40B4-BE49-F238E27FC236}">
                <a16:creationId xmlns:a16="http://schemas.microsoft.com/office/drawing/2014/main" id="{5CCE0320-7FB9-4CB1-90F3-CF9C9B21E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27" y="3223216"/>
            <a:ext cx="2238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fit">
            <a:extLst>
              <a:ext uri="{FF2B5EF4-FFF2-40B4-BE49-F238E27FC236}">
                <a16:creationId xmlns:a16="http://schemas.microsoft.com/office/drawing/2014/main" id="{61B291D8-8F5F-4F7E-A13C-C7EC152E9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833" y="3219136"/>
            <a:ext cx="2093832" cy="205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E64312-48AF-40C5-A82A-772683C267A8}"/>
              </a:ext>
            </a:extLst>
          </p:cNvPr>
          <p:cNvSpPr txBox="1"/>
          <p:nvPr/>
        </p:nvSpPr>
        <p:spPr>
          <a:xfrm>
            <a:off x="3859619" y="5271091"/>
            <a:ext cx="123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Diamant</a:t>
            </a:r>
            <a:endParaRPr lang="sl-S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E41D03-90DF-4104-BC2E-24EF3F264886}"/>
              </a:ext>
            </a:extLst>
          </p:cNvPr>
          <p:cNvSpPr txBox="1"/>
          <p:nvPr/>
        </p:nvSpPr>
        <p:spPr>
          <a:xfrm>
            <a:off x="6103089" y="5286154"/>
            <a:ext cx="100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 err="1"/>
              <a:t>Grafit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7259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74D7-72BE-4E85-B4C9-F088B855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V</a:t>
            </a:r>
            <a:r>
              <a:rPr lang="sl-SI" dirty="0"/>
              <a:t>I</a:t>
            </a:r>
            <a:r>
              <a:rPr lang="en-SI" dirty="0"/>
              <a:t>R </a:t>
            </a:r>
            <a:r>
              <a:rPr lang="sl-SI" dirty="0"/>
              <a:t>E</a:t>
            </a:r>
            <a:r>
              <a:rPr lang="en-SI" dirty="0"/>
              <a:t>LEMENTOV JE ZRAK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865D2-E24B-4BD6-AB13-42DFD45D5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08" y="1384414"/>
            <a:ext cx="5238308" cy="5393891"/>
          </a:xfrm>
        </p:spPr>
        <p:txBody>
          <a:bodyPr>
            <a:normAutofit/>
          </a:bodyPr>
          <a:lstStyle/>
          <a:p>
            <a:r>
              <a:rPr lang="sl-SI" dirty="0"/>
              <a:t>Iz zraka lahko dobimo: </a:t>
            </a:r>
          </a:p>
          <a:p>
            <a:pPr marL="0" indent="0">
              <a:buNone/>
            </a:pPr>
            <a:r>
              <a:rPr lang="sl-SI" dirty="0"/>
              <a:t>	dušik, N</a:t>
            </a:r>
            <a:r>
              <a:rPr lang="sl-SI" baseline="-25000" dirty="0"/>
              <a:t>2</a:t>
            </a:r>
            <a:r>
              <a:rPr lang="sl-SI" dirty="0"/>
              <a:t>,</a:t>
            </a:r>
          </a:p>
          <a:p>
            <a:pPr marL="0" indent="0">
              <a:buNone/>
            </a:pPr>
            <a:r>
              <a:rPr lang="sl-SI" dirty="0"/>
              <a:t>	kisik, O</a:t>
            </a:r>
            <a:r>
              <a:rPr lang="sl-SI" baseline="-25000" dirty="0"/>
              <a:t>2</a:t>
            </a:r>
            <a:r>
              <a:rPr lang="sl-SI" dirty="0"/>
              <a:t> in </a:t>
            </a:r>
          </a:p>
          <a:p>
            <a:pPr marL="0" indent="0">
              <a:buNone/>
            </a:pPr>
            <a:r>
              <a:rPr lang="sl-SI" dirty="0"/>
              <a:t>	nekatere žlahtne pline. </a:t>
            </a:r>
          </a:p>
          <a:p>
            <a:pPr marL="0" indent="0">
              <a:buNone/>
            </a:pPr>
            <a:endParaRPr lang="en-SI" dirty="0"/>
          </a:p>
          <a:p>
            <a:r>
              <a:rPr lang="sl-SI" dirty="0"/>
              <a:t>Iz zraka odstranimo ogljikov dioksid, CO</a:t>
            </a:r>
            <a:r>
              <a:rPr lang="sl-SI" baseline="-25000" dirty="0"/>
              <a:t>2</a:t>
            </a:r>
            <a:r>
              <a:rPr lang="sl-SI" dirty="0"/>
              <a:t>, in ga nato utekočinimo. </a:t>
            </a:r>
          </a:p>
          <a:p>
            <a:r>
              <a:rPr lang="sl-SI" dirty="0"/>
              <a:t>Tekoči zrak </a:t>
            </a:r>
            <a:r>
              <a:rPr lang="en-SI" dirty="0"/>
              <a:t>n</a:t>
            </a:r>
            <a:r>
              <a:rPr lang="sl-SI" dirty="0"/>
              <a:t>a</a:t>
            </a:r>
            <a:r>
              <a:rPr lang="en-SI" dirty="0"/>
              <a:t>t</a:t>
            </a:r>
            <a:r>
              <a:rPr lang="sl-SI" dirty="0"/>
              <a:t>o</a:t>
            </a:r>
            <a:r>
              <a:rPr lang="en-SI" dirty="0"/>
              <a:t> </a:t>
            </a:r>
            <a:r>
              <a:rPr lang="sl-SI" dirty="0"/>
              <a:t>postopno segrevajo. Najnižje vrelišče  ima dušik, in sicer pri −196</a:t>
            </a:r>
            <a:r>
              <a:rPr lang="sl-SI" baseline="30000" dirty="0"/>
              <a:t> </a:t>
            </a:r>
            <a:r>
              <a:rPr lang="sl-SI" dirty="0"/>
              <a:t>°C, tako tudi prvi zavre. Lahko ga ločimo od kisika, ki ima vrelišče pri −183 °C, in drugih sestavin zraka. </a:t>
            </a:r>
            <a:br>
              <a:rPr lang="sl-SI" dirty="0"/>
            </a:br>
            <a:endParaRPr lang="sl-SI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9E2F29D-5A7A-4766-ABD1-6A187EBB8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07" y="1270000"/>
            <a:ext cx="2251997" cy="29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5A8A89-08BB-42D6-B559-C3888D54AF2C}"/>
              </a:ext>
            </a:extLst>
          </p:cNvPr>
          <p:cNvSpPr txBox="1"/>
          <p:nvPr/>
        </p:nvSpPr>
        <p:spPr>
          <a:xfrm>
            <a:off x="5950764" y="4239666"/>
            <a:ext cx="214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 err="1"/>
              <a:t>Destilarna</a:t>
            </a:r>
            <a:r>
              <a:rPr lang="en-SI" dirty="0"/>
              <a:t> </a:t>
            </a:r>
            <a:r>
              <a:rPr lang="en-SI" dirty="0" err="1"/>
              <a:t>zraka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199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DE9FF-E041-416F-AA6F-3816F1282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402672"/>
            <a:ext cx="4875472" cy="6165908"/>
          </a:xfrm>
        </p:spPr>
        <p:txBody>
          <a:bodyPr>
            <a:normAutofit/>
          </a:bodyPr>
          <a:lstStyle/>
          <a:p>
            <a:r>
              <a:rPr lang="sl-SI" sz="2000" dirty="0"/>
              <a:t>Dušik se zbira na vrhu kolone, na dnu kolone pa je tekoči kisik. Ločevanje zmesi glede na višino vrelišča snovi v zmesi imenujemo </a:t>
            </a:r>
            <a:r>
              <a:rPr lang="sl-SI" sz="2000" dirty="0" err="1"/>
              <a:t>frakcionirana</a:t>
            </a:r>
            <a:r>
              <a:rPr lang="sl-SI" sz="2000" dirty="0"/>
              <a:t> destilacija. Posamezne snovi imenujemo frakcije.</a:t>
            </a:r>
          </a:p>
          <a:p>
            <a:r>
              <a:rPr lang="sl-SI" sz="2000" dirty="0"/>
              <a:t>Vrelišča plinov v suhem zraku:</a:t>
            </a:r>
          </a:p>
          <a:p>
            <a:r>
              <a:rPr lang="sl-SI" sz="2000" dirty="0"/>
              <a:t>dušik, N</a:t>
            </a:r>
            <a:r>
              <a:rPr lang="sl-SI" sz="2000" baseline="-25000" dirty="0"/>
              <a:t>2</a:t>
            </a:r>
            <a:r>
              <a:rPr lang="sl-SI" sz="2000" dirty="0"/>
              <a:t>      −196 °C</a:t>
            </a:r>
          </a:p>
          <a:p>
            <a:r>
              <a:rPr lang="sl-SI" sz="2000" dirty="0"/>
              <a:t>kisik, O</a:t>
            </a:r>
            <a:r>
              <a:rPr lang="sl-SI" sz="2000" baseline="-25000" dirty="0"/>
              <a:t>2</a:t>
            </a:r>
            <a:r>
              <a:rPr lang="sl-SI" sz="2000" dirty="0"/>
              <a:t>       −183 °C</a:t>
            </a:r>
          </a:p>
          <a:p>
            <a:r>
              <a:rPr lang="sl-SI" sz="2000" dirty="0"/>
              <a:t>argon, Ar      −186 °C</a:t>
            </a:r>
          </a:p>
          <a:p>
            <a:r>
              <a:rPr lang="sl-SI" sz="2000" dirty="0"/>
              <a:t>neon, Ne       −246 °C</a:t>
            </a:r>
          </a:p>
          <a:p>
            <a:r>
              <a:rPr lang="sl-SI" sz="2000" dirty="0"/>
              <a:t>helij, He        −269 °C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destil">
            <a:hlinkClick r:id="" action="ppaction://media"/>
            <a:extLst>
              <a:ext uri="{FF2B5EF4-FFF2-40B4-BE49-F238E27FC236}">
                <a16:creationId xmlns:a16="http://schemas.microsoft.com/office/drawing/2014/main" id="{D155B4A5-08EC-4A23-B620-0CE637D8D1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8961" y="1212296"/>
            <a:ext cx="2660044" cy="44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2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03AE-7078-4A83-A129-45883F54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V</a:t>
            </a:r>
            <a:r>
              <a:rPr lang="sl-SI" dirty="0"/>
              <a:t>i</a:t>
            </a:r>
            <a:r>
              <a:rPr lang="en-SI" dirty="0"/>
              <a:t>r </a:t>
            </a:r>
            <a:r>
              <a:rPr lang="sl-SI" dirty="0"/>
              <a:t>e</a:t>
            </a:r>
            <a:r>
              <a:rPr lang="en-SI" dirty="0"/>
              <a:t>l</a:t>
            </a:r>
            <a:r>
              <a:rPr lang="sl-SI" dirty="0"/>
              <a:t>e</a:t>
            </a:r>
            <a:r>
              <a:rPr lang="en-SI" dirty="0"/>
              <a:t>m</a:t>
            </a:r>
            <a:r>
              <a:rPr lang="sl-SI" dirty="0"/>
              <a:t>e</a:t>
            </a:r>
            <a:r>
              <a:rPr lang="en-SI" dirty="0"/>
              <a:t>n</a:t>
            </a:r>
            <a:r>
              <a:rPr lang="sl-SI" dirty="0"/>
              <a:t>t</a:t>
            </a:r>
            <a:r>
              <a:rPr lang="en-SI" dirty="0"/>
              <a:t>o</a:t>
            </a:r>
            <a:r>
              <a:rPr lang="sl-SI" dirty="0"/>
              <a:t>v</a:t>
            </a:r>
            <a:r>
              <a:rPr lang="en-SI" dirty="0"/>
              <a:t> </a:t>
            </a:r>
            <a:r>
              <a:rPr lang="sl-SI" dirty="0"/>
              <a:t>j</a:t>
            </a:r>
            <a:r>
              <a:rPr lang="en-SI" dirty="0"/>
              <a:t>e </a:t>
            </a:r>
            <a:r>
              <a:rPr lang="sl-SI" dirty="0"/>
              <a:t>l</a:t>
            </a:r>
            <a:r>
              <a:rPr lang="en-SI" dirty="0"/>
              <a:t>a</a:t>
            </a:r>
            <a:r>
              <a:rPr lang="sl-SI" dirty="0"/>
              <a:t>h</a:t>
            </a:r>
            <a:r>
              <a:rPr lang="en-SI" dirty="0"/>
              <a:t>k</a:t>
            </a:r>
            <a:r>
              <a:rPr lang="sl-SI" dirty="0"/>
              <a:t>o</a:t>
            </a:r>
            <a:r>
              <a:rPr lang="en-SI" dirty="0"/>
              <a:t> </a:t>
            </a:r>
            <a:r>
              <a:rPr lang="sl-SI" dirty="0"/>
              <a:t>tudi v</a:t>
            </a:r>
            <a:r>
              <a:rPr lang="en-SI" dirty="0"/>
              <a:t>o</a:t>
            </a:r>
            <a:r>
              <a:rPr lang="sl-SI" dirty="0"/>
              <a:t>d</a:t>
            </a:r>
            <a:r>
              <a:rPr lang="en-SI" dirty="0"/>
              <a:t>a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16B2F-286D-4DAA-A36D-0C2B5AF8D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I" dirty="0"/>
              <a:t>V</a:t>
            </a:r>
            <a:r>
              <a:rPr lang="sl-SI" dirty="0"/>
              <a:t>o</a:t>
            </a:r>
            <a:r>
              <a:rPr lang="en-SI" dirty="0"/>
              <a:t>d</a:t>
            </a:r>
            <a:r>
              <a:rPr lang="sl-SI" dirty="0"/>
              <a:t>a</a:t>
            </a:r>
            <a:r>
              <a:rPr lang="en-SI" dirty="0"/>
              <a:t> </a:t>
            </a:r>
            <a:r>
              <a:rPr lang="sl-SI" dirty="0"/>
              <a:t>j</a:t>
            </a:r>
            <a:r>
              <a:rPr lang="en-SI" dirty="0"/>
              <a:t>e </a:t>
            </a:r>
            <a:r>
              <a:rPr lang="sl-SI" dirty="0"/>
              <a:t>s</a:t>
            </a:r>
            <a:r>
              <a:rPr lang="en-SI" dirty="0"/>
              <a:t>e</a:t>
            </a:r>
            <a:r>
              <a:rPr lang="sl-SI" dirty="0"/>
              <a:t>s</a:t>
            </a:r>
            <a:r>
              <a:rPr lang="en-SI" dirty="0"/>
              <a:t>t</a:t>
            </a:r>
            <a:r>
              <a:rPr lang="sl-SI" dirty="0"/>
              <a:t>a</a:t>
            </a:r>
            <a:r>
              <a:rPr lang="en-SI" dirty="0"/>
              <a:t>v</a:t>
            </a:r>
            <a:r>
              <a:rPr lang="sl-SI" dirty="0"/>
              <a:t>l</a:t>
            </a:r>
            <a:r>
              <a:rPr lang="en-SI" dirty="0"/>
              <a:t>j</a:t>
            </a:r>
            <a:r>
              <a:rPr lang="sl-SI" dirty="0"/>
              <a:t>e</a:t>
            </a:r>
            <a:r>
              <a:rPr lang="en-SI" dirty="0"/>
              <a:t>n</a:t>
            </a:r>
            <a:r>
              <a:rPr lang="sl-SI" dirty="0"/>
              <a:t>a</a:t>
            </a:r>
            <a:r>
              <a:rPr lang="en-SI" dirty="0"/>
              <a:t> </a:t>
            </a:r>
            <a:r>
              <a:rPr lang="sl-SI" dirty="0"/>
              <a:t>i</a:t>
            </a:r>
            <a:r>
              <a:rPr lang="en-SI" dirty="0"/>
              <a:t>z </a:t>
            </a:r>
            <a:r>
              <a:rPr lang="sl-SI" dirty="0"/>
              <a:t>v</a:t>
            </a:r>
            <a:r>
              <a:rPr lang="en-SI" dirty="0"/>
              <a:t>o</a:t>
            </a:r>
            <a:r>
              <a:rPr lang="sl-SI" dirty="0"/>
              <a:t>d</a:t>
            </a:r>
            <a:r>
              <a:rPr lang="en-SI" dirty="0" err="1"/>
              <a:t>i</a:t>
            </a:r>
            <a:r>
              <a:rPr lang="sl-SI" dirty="0"/>
              <a:t>k</a:t>
            </a:r>
            <a:r>
              <a:rPr lang="en-SI" dirty="0"/>
              <a:t>a </a:t>
            </a:r>
            <a:r>
              <a:rPr lang="sl-SI" dirty="0"/>
              <a:t>i</a:t>
            </a:r>
            <a:r>
              <a:rPr lang="en-SI" dirty="0"/>
              <a:t>n </a:t>
            </a:r>
            <a:r>
              <a:rPr lang="sl-SI" dirty="0"/>
              <a:t>k</a:t>
            </a:r>
            <a:r>
              <a:rPr lang="en-SI" dirty="0" err="1"/>
              <a:t>i</a:t>
            </a:r>
            <a:r>
              <a:rPr lang="sl-SI" dirty="0"/>
              <a:t>s</a:t>
            </a:r>
            <a:r>
              <a:rPr lang="en-SI" dirty="0" err="1"/>
              <a:t>i</a:t>
            </a:r>
            <a:r>
              <a:rPr lang="sl-SI" dirty="0"/>
              <a:t>k</a:t>
            </a:r>
            <a:r>
              <a:rPr lang="en-SI" dirty="0"/>
              <a:t>a.</a:t>
            </a:r>
            <a:r>
              <a:rPr lang="sl-SI" dirty="0"/>
              <a:t> </a:t>
            </a:r>
            <a:endParaRPr lang="en-SI" dirty="0"/>
          </a:p>
          <a:p>
            <a:r>
              <a:rPr lang="sl-SI" dirty="0"/>
              <a:t>Pri razkroju vode z električnim tokom dobimo </a:t>
            </a:r>
            <a:r>
              <a:rPr lang="en-SI" dirty="0"/>
              <a:t>ta </a:t>
            </a:r>
            <a:r>
              <a:rPr lang="en-SI" dirty="0" err="1"/>
              <a:t>dva</a:t>
            </a:r>
            <a:r>
              <a:rPr lang="en-SI" dirty="0"/>
              <a:t> </a:t>
            </a:r>
            <a:r>
              <a:rPr lang="en-SI" dirty="0" err="1"/>
              <a:t>elementa</a:t>
            </a:r>
            <a:r>
              <a:rPr lang="en-SI" dirty="0"/>
              <a:t> v </a:t>
            </a:r>
            <a:r>
              <a:rPr lang="en-SI" dirty="0" err="1"/>
              <a:t>čisti</a:t>
            </a:r>
            <a:r>
              <a:rPr lang="en-SI" dirty="0"/>
              <a:t> </a:t>
            </a:r>
            <a:r>
              <a:rPr lang="en-SI" dirty="0" err="1"/>
              <a:t>obliki</a:t>
            </a:r>
            <a:r>
              <a:rPr lang="sl-SI" dirty="0"/>
              <a:t>.</a:t>
            </a:r>
            <a:r>
              <a:rPr lang="en-SI" dirty="0"/>
              <a:t> </a:t>
            </a:r>
            <a:r>
              <a:rPr lang="sl-SI" dirty="0"/>
              <a:t>Temu postopku pravimo </a:t>
            </a:r>
            <a:r>
              <a:rPr lang="sl-SI" b="1" dirty="0">
                <a:solidFill>
                  <a:srgbClr val="FF0000"/>
                </a:solidFill>
              </a:rPr>
              <a:t>ELEKTROLIZA</a:t>
            </a:r>
            <a:r>
              <a:rPr lang="sl-SI" dirty="0"/>
              <a:t>.</a:t>
            </a:r>
          </a:p>
        </p:txBody>
      </p:sp>
      <p:pic>
        <p:nvPicPr>
          <p:cNvPr id="4" name="elektroliza_vode">
            <a:hlinkClick r:id="" action="ppaction://media"/>
            <a:extLst>
              <a:ext uri="{FF2B5EF4-FFF2-40B4-BE49-F238E27FC236}">
                <a16:creationId xmlns:a16="http://schemas.microsoft.com/office/drawing/2014/main" id="{ED74F253-44AC-4705-9FD2-918136CDC3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5969" y="3311207"/>
            <a:ext cx="3952062" cy="29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1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7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43D8-10B4-49AF-B4E7-B4B7D2EB2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M</a:t>
            </a:r>
            <a:r>
              <a:rPr lang="sl-SI" dirty="0"/>
              <a:t>o</a:t>
            </a:r>
            <a:r>
              <a:rPr lang="en-SI" dirty="0"/>
              <a:t>r</a:t>
            </a:r>
            <a:r>
              <a:rPr lang="sl-SI" dirty="0"/>
              <a:t>s</a:t>
            </a:r>
            <a:r>
              <a:rPr lang="en-SI" dirty="0"/>
              <a:t>ka </a:t>
            </a:r>
            <a:r>
              <a:rPr lang="en-SI" dirty="0" err="1"/>
              <a:t>voda</a:t>
            </a:r>
            <a:r>
              <a:rPr lang="en-SI" dirty="0"/>
              <a:t> je </a:t>
            </a:r>
            <a:r>
              <a:rPr lang="en-SI" dirty="0" err="1"/>
              <a:t>lahko</a:t>
            </a:r>
            <a:r>
              <a:rPr lang="en-SI" dirty="0"/>
              <a:t> sur</a:t>
            </a:r>
            <a:r>
              <a:rPr lang="sl-SI" dirty="0"/>
              <a:t>o</a:t>
            </a:r>
            <a:r>
              <a:rPr lang="en-SI" dirty="0"/>
              <a:t>v</a:t>
            </a:r>
            <a:r>
              <a:rPr lang="sl-SI" dirty="0"/>
              <a:t>i</a:t>
            </a:r>
            <a:r>
              <a:rPr lang="en-SI" dirty="0"/>
              <a:t>n</a:t>
            </a:r>
            <a:r>
              <a:rPr lang="sl-SI" dirty="0"/>
              <a:t>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5BB2D-619F-4746-99B6-5F576EE75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 morski vodi so raztopljene različne soli. </a:t>
            </a:r>
            <a:endParaRPr lang="en-SI" dirty="0"/>
          </a:p>
          <a:p>
            <a:r>
              <a:rPr lang="sl-SI" dirty="0"/>
              <a:t>Koncentracija raztopljenih soli se spreminja z geografskim položajem. Najnižja, do 3,2 %, je na Zemlji blizu </a:t>
            </a:r>
            <a:r>
              <a:rPr lang="en-SI" dirty="0"/>
              <a:t>s</a:t>
            </a:r>
            <a:r>
              <a:rPr lang="sl-SI" dirty="0"/>
              <a:t>e</a:t>
            </a:r>
            <a:r>
              <a:rPr lang="en-SI" dirty="0"/>
              <a:t>v</a:t>
            </a:r>
            <a:r>
              <a:rPr lang="sl-SI" dirty="0"/>
              <a:t>e</a:t>
            </a:r>
            <a:r>
              <a:rPr lang="en-SI" dirty="0"/>
              <a:t>r</a:t>
            </a:r>
            <a:r>
              <a:rPr lang="sl-SI" dirty="0"/>
              <a:t>n</a:t>
            </a:r>
            <a:r>
              <a:rPr lang="en-SI" dirty="0"/>
              <a:t>e</a:t>
            </a:r>
            <a:r>
              <a:rPr lang="sl-SI" dirty="0"/>
              <a:t>g</a:t>
            </a:r>
            <a:r>
              <a:rPr lang="en-SI" dirty="0"/>
              <a:t>a </a:t>
            </a:r>
            <a:r>
              <a:rPr lang="sl-SI" dirty="0"/>
              <a:t>i</a:t>
            </a:r>
            <a:r>
              <a:rPr lang="en-SI" dirty="0"/>
              <a:t>n </a:t>
            </a:r>
            <a:r>
              <a:rPr lang="sl-SI" dirty="0"/>
              <a:t>j</a:t>
            </a:r>
            <a:r>
              <a:rPr lang="en-SI" dirty="0"/>
              <a:t>u</a:t>
            </a:r>
            <a:r>
              <a:rPr lang="sl-SI" dirty="0"/>
              <a:t>ž</a:t>
            </a:r>
            <a:r>
              <a:rPr lang="en-SI" dirty="0"/>
              <a:t>n</a:t>
            </a:r>
            <a:r>
              <a:rPr lang="sl-SI" dirty="0"/>
              <a:t>e</a:t>
            </a:r>
            <a:r>
              <a:rPr lang="en-SI" dirty="0"/>
              <a:t>g</a:t>
            </a:r>
            <a:r>
              <a:rPr lang="sl-SI" dirty="0"/>
              <a:t>a</a:t>
            </a:r>
            <a:r>
              <a:rPr lang="en-SI" dirty="0"/>
              <a:t> </a:t>
            </a:r>
            <a:r>
              <a:rPr lang="sl-SI" dirty="0"/>
              <a:t>tečaj</a:t>
            </a:r>
            <a:r>
              <a:rPr lang="en-SI" dirty="0"/>
              <a:t>a</a:t>
            </a:r>
            <a:r>
              <a:rPr lang="sl-SI" dirty="0"/>
              <a:t>. </a:t>
            </a:r>
            <a:endParaRPr lang="en-SI" dirty="0"/>
          </a:p>
          <a:p>
            <a:r>
              <a:rPr lang="sl-SI" dirty="0"/>
              <a:t>Najvišja, do 4 %, je v nekaterih predelih okoli ekvatorja, kjer je izhlapevanje vode največje. </a:t>
            </a:r>
            <a:endParaRPr lang="en-SI" dirty="0"/>
          </a:p>
        </p:txBody>
      </p:sp>
      <p:pic>
        <p:nvPicPr>
          <p:cNvPr id="1026" name="Picture 2" descr="Soline v Mrtvem morju">
            <a:extLst>
              <a:ext uri="{FF2B5EF4-FFF2-40B4-BE49-F238E27FC236}">
                <a16:creationId xmlns:a16="http://schemas.microsoft.com/office/drawing/2014/main" id="{38CB883D-CDC9-4208-B6E1-5AEA7B4CA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05" y="4198716"/>
            <a:ext cx="3143544" cy="260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4383FB-0972-4200-B29D-95874D021125}"/>
              </a:ext>
            </a:extLst>
          </p:cNvPr>
          <p:cNvSpPr txBox="1"/>
          <p:nvPr/>
        </p:nvSpPr>
        <p:spPr>
          <a:xfrm>
            <a:off x="1751751" y="6429599"/>
            <a:ext cx="273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S</a:t>
            </a:r>
            <a:r>
              <a:rPr lang="sl-SI" dirty="0"/>
              <a:t>o</a:t>
            </a:r>
            <a:r>
              <a:rPr lang="en-SI" dirty="0"/>
              <a:t>l</a:t>
            </a:r>
            <a:r>
              <a:rPr lang="sl-SI" dirty="0"/>
              <a:t>i</a:t>
            </a:r>
            <a:r>
              <a:rPr lang="en-SI" dirty="0"/>
              <a:t>n</a:t>
            </a:r>
            <a:r>
              <a:rPr lang="sl-SI" dirty="0"/>
              <a:t>e</a:t>
            </a:r>
            <a:r>
              <a:rPr lang="en-SI" dirty="0"/>
              <a:t> </a:t>
            </a:r>
            <a:r>
              <a:rPr lang="sl-SI" dirty="0"/>
              <a:t>v</a:t>
            </a:r>
            <a:r>
              <a:rPr lang="en-SI" dirty="0"/>
              <a:t> </a:t>
            </a:r>
            <a:r>
              <a:rPr lang="sl-SI" dirty="0"/>
              <a:t>M</a:t>
            </a:r>
            <a:r>
              <a:rPr lang="en-SI" dirty="0"/>
              <a:t>r</a:t>
            </a:r>
            <a:r>
              <a:rPr lang="sl-SI" dirty="0"/>
              <a:t>t</a:t>
            </a:r>
            <a:r>
              <a:rPr lang="en-SI" dirty="0"/>
              <a:t>v</a:t>
            </a:r>
            <a:r>
              <a:rPr lang="sl-SI" dirty="0"/>
              <a:t>e</a:t>
            </a:r>
            <a:r>
              <a:rPr lang="en-SI" dirty="0"/>
              <a:t>m </a:t>
            </a:r>
            <a:r>
              <a:rPr lang="sl-SI" dirty="0"/>
              <a:t>m</a:t>
            </a:r>
            <a:r>
              <a:rPr lang="en-SI" dirty="0"/>
              <a:t>o</a:t>
            </a:r>
            <a:r>
              <a:rPr lang="sl-SI" dirty="0"/>
              <a:t>r</a:t>
            </a:r>
            <a:r>
              <a:rPr lang="en-SI" dirty="0"/>
              <a:t>j</a:t>
            </a:r>
            <a:r>
              <a:rPr lang="sl-SI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32036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CB555-00AD-4A29-AE49-A5A765783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105786"/>
            <a:ext cx="6347714" cy="5443870"/>
          </a:xfrm>
        </p:spPr>
        <p:txBody>
          <a:bodyPr>
            <a:normAutofit/>
          </a:bodyPr>
          <a:lstStyle/>
          <a:p>
            <a:r>
              <a:rPr lang="sl-SI" dirty="0"/>
              <a:t>Največ od vseh raztopljenih soli, približno 80 %, je </a:t>
            </a:r>
            <a:r>
              <a:rPr lang="sl-SI" b="1" dirty="0"/>
              <a:t>natrijevega klorida</a:t>
            </a:r>
            <a:r>
              <a:rPr lang="sl-SI" dirty="0"/>
              <a:t>. </a:t>
            </a:r>
            <a:endParaRPr lang="en-SI" dirty="0"/>
          </a:p>
          <a:p>
            <a:r>
              <a:rPr lang="sl-SI" dirty="0"/>
              <a:t>Iz morja pridobivajo raztopljene soli v solinah, kjer se morska sol izloča s kristalizacijo.</a:t>
            </a:r>
            <a:endParaRPr lang="en-SI" dirty="0"/>
          </a:p>
          <a:p>
            <a:r>
              <a:rPr lang="sl-SI" dirty="0"/>
              <a:t>Približno 75 % morske soli, ki jo pridobijo iz morja, predelajo v </a:t>
            </a:r>
            <a:r>
              <a:rPr lang="sl-SI" b="1" dirty="0"/>
              <a:t>klor</a:t>
            </a:r>
            <a:r>
              <a:rPr lang="sl-SI" dirty="0"/>
              <a:t>, </a:t>
            </a:r>
            <a:r>
              <a:rPr lang="sl-SI" b="1" dirty="0"/>
              <a:t>Cl</a:t>
            </a:r>
            <a:r>
              <a:rPr lang="sl-SI" b="1" baseline="-25000" dirty="0"/>
              <a:t>2</a:t>
            </a:r>
            <a:r>
              <a:rPr lang="sl-SI" dirty="0"/>
              <a:t>, </a:t>
            </a:r>
            <a:r>
              <a:rPr lang="sl-SI" b="1" dirty="0"/>
              <a:t>natrijev hidroksid</a:t>
            </a:r>
            <a:r>
              <a:rPr lang="sl-SI" dirty="0"/>
              <a:t>, </a:t>
            </a:r>
            <a:r>
              <a:rPr lang="sl-SI" b="1" dirty="0"/>
              <a:t>NaOH</a:t>
            </a:r>
            <a:r>
              <a:rPr lang="sl-SI" dirty="0"/>
              <a:t>, in </a:t>
            </a:r>
            <a:r>
              <a:rPr lang="sl-SI" b="1" dirty="0"/>
              <a:t>klorovodikovo kislino</a:t>
            </a:r>
            <a:r>
              <a:rPr lang="sl-SI" dirty="0"/>
              <a:t>, </a:t>
            </a:r>
            <a:r>
              <a:rPr lang="sl-SI" b="1" dirty="0"/>
              <a:t>HCl</a:t>
            </a:r>
            <a:r>
              <a:rPr lang="sl-SI" dirty="0"/>
              <a:t>. </a:t>
            </a:r>
            <a:endParaRPr lang="en-SI" dirty="0"/>
          </a:p>
          <a:p>
            <a:r>
              <a:rPr lang="sl-SI" dirty="0"/>
              <a:t>Visoka koncentracija raztopljenih soli, približno 3,8 %, je tudi v zaprtem Sredozemskem morju. Približno 30 % raztopljene soli, predvsem magnezijevega klorida, pa je v Mrtvem morju.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094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F625D-263C-496E-B74F-DA741284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6C79DEF-9239-4E7F-865C-63FBE529F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10 Things You Didn't Know About the Dead Sea » TwistedSifter">
            <a:extLst>
              <a:ext uri="{FF2B5EF4-FFF2-40B4-BE49-F238E27FC236}">
                <a16:creationId xmlns:a16="http://schemas.microsoft.com/office/drawing/2014/main" id="{CF5B3341-4216-4A1A-ACD4-0A72DE440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2" y="881062"/>
            <a:ext cx="76200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89CD0-4063-402D-AC85-E7F9868C5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786810"/>
            <a:ext cx="6347714" cy="5254554"/>
          </a:xfrm>
        </p:spPr>
        <p:txBody>
          <a:bodyPr/>
          <a:lstStyle/>
          <a:p>
            <a:r>
              <a:rPr lang="sl-SI" dirty="0"/>
              <a:t>Brom je mogoče pridobivati iz raztopine, ki je ostala po kristalizaciji natrijevega klorida iz morske vode. </a:t>
            </a:r>
            <a:endParaRPr lang="en-SI" dirty="0"/>
          </a:p>
          <a:p>
            <a:r>
              <a:rPr lang="sl-SI" dirty="0"/>
              <a:t>Jod pa pridobivajo iz pepela, ki ostane pri sežigu morskih alg.</a:t>
            </a:r>
          </a:p>
        </p:txBody>
      </p:sp>
      <p:pic>
        <p:nvPicPr>
          <p:cNvPr id="2050" name="Picture 2" descr="Morske alge kao gnojivo | EkoAGRO.club">
            <a:extLst>
              <a:ext uri="{FF2B5EF4-FFF2-40B4-BE49-F238E27FC236}">
                <a16:creationId xmlns:a16="http://schemas.microsoft.com/office/drawing/2014/main" id="{11946AC8-81AD-4E7B-98A9-EE89956A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48" y="2067593"/>
            <a:ext cx="6118631" cy="40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8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225</TotalTime>
  <Words>560</Words>
  <Application>Microsoft Office PowerPoint</Application>
  <PresentationFormat>Diaprojekcija na zaslonu (4:3)</PresentationFormat>
  <Paragraphs>38</Paragraphs>
  <Slides>9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Viri elementov in spojin</vt:lpstr>
      <vt:lpstr>PowerPointova predstavitev</vt:lpstr>
      <vt:lpstr>VIR ELEMENTOV JE ZRAK</vt:lpstr>
      <vt:lpstr>PowerPointova predstavitev</vt:lpstr>
      <vt:lpstr>Vir elementov je lahko tudi voda</vt:lpstr>
      <vt:lpstr>Morska voda je lahko surovina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 in njen pomen</dc:title>
  <dc:creator>Neven Šverko</dc:creator>
  <cp:lastModifiedBy>Profesor</cp:lastModifiedBy>
  <cp:revision>20</cp:revision>
  <dcterms:created xsi:type="dcterms:W3CDTF">2020-03-25T09:45:03Z</dcterms:created>
  <dcterms:modified xsi:type="dcterms:W3CDTF">2022-05-04T12:16:14Z</dcterms:modified>
</cp:coreProperties>
</file>