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9" r:id="rId2"/>
    <p:sldId id="267" r:id="rId3"/>
    <p:sldId id="268" r:id="rId4"/>
    <p:sldId id="269" r:id="rId5"/>
    <p:sldId id="278" r:id="rId6"/>
    <p:sldId id="270" r:id="rId7"/>
    <p:sldId id="271" r:id="rId8"/>
    <p:sldId id="272" r:id="rId9"/>
    <p:sldId id="273" r:id="rId10"/>
    <p:sldId id="274" r:id="rId11"/>
    <p:sldId id="279" r:id="rId12"/>
    <p:sldId id="311" r:id="rId13"/>
    <p:sldId id="280" r:id="rId14"/>
    <p:sldId id="282" r:id="rId15"/>
    <p:sldId id="277" r:id="rId16"/>
  </p:sldIdLst>
  <p:sldSz cx="12192000" cy="6858000"/>
  <p:notesSz cx="10021888" cy="6889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Srednji slog 1 – poudarek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52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818" cy="34568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5676751" y="1"/>
            <a:ext cx="4342818" cy="34568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C9786AB5-E358-4F6A-9BF8-8DDF18A7B92E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6544067"/>
            <a:ext cx="4342818" cy="345683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5676751" y="6544067"/>
            <a:ext cx="4342818" cy="345683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BD5F5B6-DDF2-48E2-92C4-C11EA090F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371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9DA6-932C-40DE-A567-8CAC8AD1F24D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5769-99A4-4133-93DC-067C8FD95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453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9DA6-932C-40DE-A567-8CAC8AD1F24D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5769-99A4-4133-93DC-067C8FD95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285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9DA6-932C-40DE-A567-8CAC8AD1F24D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5769-99A4-4133-93DC-067C8FD95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61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9DA6-932C-40DE-A567-8CAC8AD1F24D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5769-99A4-4133-93DC-067C8FD95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72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9DA6-932C-40DE-A567-8CAC8AD1F24D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5769-99A4-4133-93DC-067C8FD95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52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9DA6-932C-40DE-A567-8CAC8AD1F24D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5769-99A4-4133-93DC-067C8FD95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72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9DA6-932C-40DE-A567-8CAC8AD1F24D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5769-99A4-4133-93DC-067C8FD95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563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9DA6-932C-40DE-A567-8CAC8AD1F24D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5769-99A4-4133-93DC-067C8FD95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97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9DA6-932C-40DE-A567-8CAC8AD1F24D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5769-99A4-4133-93DC-067C8FD95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19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9DA6-932C-40DE-A567-8CAC8AD1F24D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5769-99A4-4133-93DC-067C8FD95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97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9DA6-932C-40DE-A567-8CAC8AD1F24D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5769-99A4-4133-93DC-067C8FD95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84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49DA6-932C-40DE-A567-8CAC8AD1F24D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35769-99A4-4133-93DC-067C8FD95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42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s://www.drakemusic.org/blog/lydia-at-prima-vista/prima-vista-braille-scores-and-other-resources" TargetMode="External"/><Relationship Id="rId7" Type="http://schemas.openxmlformats.org/officeDocument/2006/relationships/image" Target="../media/image12.jpg"/><Relationship Id="rId2" Type="http://schemas.openxmlformats.org/officeDocument/2006/relationships/hyperlink" Target="https://youtu.be/qq3tCi3pJ9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q3tCi3pJ9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dancingdots.com/main/index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eucbeniki.sio.si/fizika8/214/okoslk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veza-slepih.si/okvare-vida/pogosta-vprasanja" TargetMode="External"/><Relationship Id="rId2" Type="http://schemas.openxmlformats.org/officeDocument/2006/relationships/hyperlink" Target="https://www.researchgate.net/publication/24231953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ow_nGPi3d9k" TargetMode="External"/><Relationship Id="rId5" Type="http://schemas.openxmlformats.org/officeDocument/2006/relationships/hyperlink" Target="https://www.youtube.com/watch?v=ow_nGPi3d9k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4400" b="1" dirty="0" smtClean="0">
                <a:solidFill>
                  <a:srgbClr val="C00000"/>
                </a:solidFill>
              </a:rPr>
              <a:t>Učenje in poučevanje otrok s posebnimi potrebami: glasbena vzgoja</a:t>
            </a:r>
            <a:endParaRPr lang="en-GB" sz="4400" b="1" dirty="0">
              <a:solidFill>
                <a:srgbClr val="C0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36915" y="4141969"/>
            <a:ext cx="9144000" cy="2459128"/>
          </a:xfrm>
        </p:spPr>
        <p:txBody>
          <a:bodyPr>
            <a:normAutofit/>
          </a:bodyPr>
          <a:lstStyle/>
          <a:p>
            <a:r>
              <a:rPr lang="sl-SI" dirty="0" smtClean="0"/>
              <a:t>Interno gradivo </a:t>
            </a:r>
            <a:r>
              <a:rPr lang="sl-SI" dirty="0" smtClean="0"/>
              <a:t>2022/23 </a:t>
            </a:r>
            <a:r>
              <a:rPr lang="sl-SI" dirty="0" smtClean="0"/>
              <a:t>– </a:t>
            </a:r>
            <a:r>
              <a:rPr lang="sl-SI" dirty="0" smtClean="0"/>
              <a:t>P8</a:t>
            </a:r>
            <a:endParaRPr lang="sl-SI" dirty="0" smtClean="0"/>
          </a:p>
          <a:p>
            <a:r>
              <a:rPr lang="sl-SI" dirty="0" smtClean="0"/>
              <a:t>Oddelek za specialno in rehabilitacijsko pedagogiko</a:t>
            </a:r>
          </a:p>
          <a:p>
            <a:r>
              <a:rPr lang="sl-SI" dirty="0" smtClean="0"/>
              <a:t>Pedagoška fakulteta Univerze v Ljubljani</a:t>
            </a:r>
          </a:p>
          <a:p>
            <a:r>
              <a:rPr lang="sl-SI" dirty="0"/>
              <a:t>D</a:t>
            </a:r>
            <a:r>
              <a:rPr lang="sl-SI" dirty="0" smtClean="0"/>
              <a:t>oc. dr. Konstanca Zalar</a:t>
            </a:r>
          </a:p>
          <a:p>
            <a:r>
              <a:rPr lang="sl-SI" dirty="0" smtClean="0"/>
              <a:t>Konstanca.zalar@pef.uni-lj.si</a:t>
            </a:r>
          </a:p>
          <a:p>
            <a:endParaRPr lang="sl-SI" dirty="0" smtClean="0"/>
          </a:p>
          <a:p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63271" cy="1963271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493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0561" y="305499"/>
            <a:ext cx="11521439" cy="801189"/>
          </a:xfrm>
        </p:spPr>
        <p:txBody>
          <a:bodyPr>
            <a:noAutofit/>
          </a:bodyPr>
          <a:lstStyle/>
          <a:p>
            <a:r>
              <a:rPr lang="sl-SI" sz="32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Navodila za izvajanje pouka za slepe in slabovidne učence </a:t>
            </a:r>
            <a:r>
              <a:rPr lang="en-GB" sz="32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/>
            </a:r>
            <a:br>
              <a:rPr lang="en-GB" sz="3200" dirty="0" smtClean="0">
                <a:solidFill>
                  <a:srgbClr val="C00000"/>
                </a:solidFill>
                <a:ea typeface="Times New Roman" panose="02020603050405020304" pitchFamily="18" charset="0"/>
              </a:rPr>
            </a:br>
            <a:endParaRPr lang="en-GB" sz="3200" dirty="0">
              <a:solidFill>
                <a:srgbClr val="C0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667"/>
            <a:ext cx="931817" cy="931817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5" name="Označba mesta vsebine 2"/>
          <p:cNvSpPr txBox="1">
            <a:spLocks/>
          </p:cNvSpPr>
          <p:nvPr/>
        </p:nvSpPr>
        <p:spPr>
          <a:xfrm>
            <a:off x="838200" y="6531429"/>
            <a:ext cx="9257211" cy="4328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>
                <a:solidFill>
                  <a:srgbClr val="C00000"/>
                </a:solidFill>
              </a:rPr>
              <a:t>Učni načrt za glasbeno vzgojo v OŠ – prilagoditve za slepe in slabovidne učence (gl. spletno učilnico)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718457" y="925581"/>
            <a:ext cx="10755085" cy="51380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sl-SI" sz="3200" dirty="0" smtClean="0">
              <a:solidFill>
                <a:srgbClr val="C00000"/>
              </a:solidFill>
            </a:endParaRPr>
          </a:p>
          <a:p>
            <a:pPr algn="just"/>
            <a:endParaRPr lang="sl-SI" sz="3200" dirty="0">
              <a:solidFill>
                <a:srgbClr val="C00000"/>
              </a:solidFill>
            </a:endParaRPr>
          </a:p>
          <a:p>
            <a:pPr algn="just"/>
            <a:r>
              <a:rPr lang="sl-SI" sz="2800" dirty="0" smtClean="0">
                <a:solidFill>
                  <a:srgbClr val="C00000"/>
                </a:solidFill>
              </a:rPr>
              <a:t>Opremljenost </a:t>
            </a:r>
            <a:r>
              <a:rPr lang="sl-SI" sz="2800" dirty="0">
                <a:solidFill>
                  <a:srgbClr val="C00000"/>
                </a:solidFill>
              </a:rPr>
              <a:t>učilnice, kjer poteka pouk s slepim ali slabovidnim učencem</a:t>
            </a:r>
            <a:endParaRPr lang="en-GB" sz="2800" dirty="0">
              <a:solidFill>
                <a:srgbClr val="C00000"/>
              </a:solidFill>
            </a:endParaRPr>
          </a:p>
          <a:p>
            <a:pPr algn="just"/>
            <a:r>
              <a:rPr lang="sl-SI" sz="32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GB" sz="32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/>
            </a:r>
            <a:br>
              <a:rPr lang="en-GB" sz="3200" dirty="0" smtClean="0">
                <a:solidFill>
                  <a:srgbClr val="C00000"/>
                </a:solidFill>
                <a:ea typeface="Times New Roman" panose="02020603050405020304" pitchFamily="18" charset="0"/>
              </a:rPr>
            </a:b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9" name="Označba mesta vsebine 6"/>
          <p:cNvSpPr txBox="1">
            <a:spLocks/>
          </p:cNvSpPr>
          <p:nvPr/>
        </p:nvSpPr>
        <p:spPr>
          <a:xfrm>
            <a:off x="838200" y="227105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718457" y="1720840"/>
            <a:ext cx="10755085" cy="420115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>
                <a:latin typeface="+mj-lt"/>
              </a:rPr>
              <a:t>Učilnica mora biti opremljena tako, da omogoča specialno-metodični in didaktični pristop k delu. </a:t>
            </a:r>
            <a:endParaRPr lang="sl-SI" sz="24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9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 smtClean="0">
                <a:latin typeface="+mj-lt"/>
              </a:rPr>
              <a:t>Vsak </a:t>
            </a:r>
            <a:r>
              <a:rPr lang="sl-SI" sz="2400" dirty="0">
                <a:latin typeface="+mj-lt"/>
              </a:rPr>
              <a:t>učenec ima glede na vid in metode dela </a:t>
            </a:r>
            <a:r>
              <a:rPr lang="sl-SI" sz="2400" dirty="0">
                <a:solidFill>
                  <a:srgbClr val="C00000"/>
                </a:solidFill>
                <a:latin typeface="+mj-lt"/>
              </a:rPr>
              <a:t>določen prostor in pripomočke</a:t>
            </a:r>
            <a:r>
              <a:rPr lang="sl-SI" sz="2400" dirty="0">
                <a:latin typeface="+mj-lt"/>
              </a:rPr>
              <a:t>, ki jih uporablja pri pouku. Ta </a:t>
            </a:r>
            <a:r>
              <a:rPr lang="sl-SI" sz="2400" dirty="0" smtClean="0">
                <a:latin typeface="+mj-lt"/>
              </a:rPr>
              <a:t>prostor </a:t>
            </a:r>
            <a:r>
              <a:rPr lang="sl-SI" sz="2400" dirty="0">
                <a:latin typeface="+mj-lt"/>
              </a:rPr>
              <a:t>učenec v procesu pouka lahko </a:t>
            </a:r>
            <a:r>
              <a:rPr lang="sl-SI" sz="2400" dirty="0">
                <a:solidFill>
                  <a:srgbClr val="C00000"/>
                </a:solidFill>
                <a:latin typeface="+mj-lt"/>
              </a:rPr>
              <a:t>menja </a:t>
            </a:r>
            <a:r>
              <a:rPr lang="sl-SI" sz="2400" dirty="0">
                <a:latin typeface="+mj-lt"/>
              </a:rPr>
              <a:t>glede na oblike in metode dela ali pa ker dela s specialnim učnim pripomočkom </a:t>
            </a:r>
            <a:r>
              <a:rPr lang="sl-SI" dirty="0">
                <a:latin typeface="+mj-lt"/>
              </a:rPr>
              <a:t>(povečevalo, računalnik</a:t>
            </a:r>
            <a:r>
              <a:rPr lang="sl-SI" dirty="0" smtClean="0">
                <a:latin typeface="+mj-lt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9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 smtClean="0">
                <a:latin typeface="+mj-lt"/>
              </a:rPr>
              <a:t>Učenci </a:t>
            </a:r>
            <a:r>
              <a:rPr lang="sl-SI" sz="2400" dirty="0">
                <a:latin typeface="+mj-lt"/>
              </a:rPr>
              <a:t>imajo individualne potrebe tudi glede </a:t>
            </a:r>
            <a:r>
              <a:rPr lang="sl-SI" sz="2400" dirty="0">
                <a:solidFill>
                  <a:srgbClr val="C00000"/>
                </a:solidFill>
                <a:latin typeface="+mj-lt"/>
              </a:rPr>
              <a:t>osvetlitve ali zatemnitve</a:t>
            </a:r>
            <a:r>
              <a:rPr lang="sl-SI" sz="2400" dirty="0">
                <a:latin typeface="+mj-lt"/>
              </a:rPr>
              <a:t>. Poskrbeti moramo za individualno dodatno razsvetljavo in za </a:t>
            </a:r>
            <a:r>
              <a:rPr lang="sl-SI" sz="2400" dirty="0">
                <a:solidFill>
                  <a:srgbClr val="C00000"/>
                </a:solidFill>
                <a:latin typeface="+mj-lt"/>
              </a:rPr>
              <a:t>pravilni kot vpada dnevne svetlobe</a:t>
            </a:r>
            <a:r>
              <a:rPr lang="sl-SI" sz="2400" dirty="0">
                <a:latin typeface="+mj-lt"/>
              </a:rPr>
              <a:t>. Bolj moramo osvetliti tablo, individualni učni prostor, delovno mizico pri </a:t>
            </a:r>
            <a:r>
              <a:rPr lang="sl-SI" sz="2400" dirty="0" err="1" smtClean="0">
                <a:latin typeface="+mj-lt"/>
              </a:rPr>
              <a:t>povečevalu</a:t>
            </a:r>
            <a:r>
              <a:rPr lang="sl-SI" sz="2400" dirty="0" smtClean="0">
                <a:latin typeface="+mj-lt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9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 smtClean="0">
                <a:latin typeface="+mj-lt"/>
              </a:rPr>
              <a:t>Učencu </a:t>
            </a:r>
            <a:r>
              <a:rPr lang="sl-SI" sz="2400" dirty="0">
                <a:latin typeface="+mj-lt"/>
              </a:rPr>
              <a:t>mora biti pri roki tudi </a:t>
            </a:r>
            <a:r>
              <a:rPr lang="sl-SI" sz="2400" dirty="0">
                <a:solidFill>
                  <a:srgbClr val="C00000"/>
                </a:solidFill>
                <a:latin typeface="+mj-lt"/>
              </a:rPr>
              <a:t>bralna </a:t>
            </a:r>
            <a:r>
              <a:rPr lang="sl-SI" sz="2400" dirty="0" smtClean="0">
                <a:solidFill>
                  <a:srgbClr val="C00000"/>
                </a:solidFill>
                <a:latin typeface="+mj-lt"/>
              </a:rPr>
              <a:t>mizica</a:t>
            </a:r>
            <a:r>
              <a:rPr lang="sl-SI" sz="2400" dirty="0" smtClean="0">
                <a:latin typeface="+mj-lt"/>
              </a:rPr>
              <a:t> </a:t>
            </a:r>
            <a:r>
              <a:rPr lang="sl-SI" sz="2400" dirty="0">
                <a:latin typeface="+mj-lt"/>
              </a:rPr>
              <a:t>ter </a:t>
            </a:r>
            <a:r>
              <a:rPr lang="sl-SI" sz="2400" dirty="0">
                <a:solidFill>
                  <a:srgbClr val="C00000"/>
                </a:solidFill>
                <a:latin typeface="+mj-lt"/>
              </a:rPr>
              <a:t>drugi posebni učni pripomočki</a:t>
            </a:r>
            <a:r>
              <a:rPr lang="sl-SI" sz="2400" dirty="0">
                <a:latin typeface="+mj-lt"/>
              </a:rPr>
              <a:t>.  </a:t>
            </a:r>
            <a:endParaRPr lang="en-GB" sz="2400" b="1" dirty="0">
              <a:latin typeface="+mj-lt"/>
            </a:endParaRP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5327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278296" y="1463039"/>
            <a:ext cx="11569147" cy="5250375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1800" dirty="0" smtClean="0"/>
          </a:p>
          <a:p>
            <a:pPr marL="0" indent="0">
              <a:buNone/>
            </a:pPr>
            <a:r>
              <a:rPr lang="sl-SI" sz="2400" dirty="0" smtClean="0">
                <a:latin typeface="+mj-lt"/>
              </a:rPr>
              <a:t>Primer  branja </a:t>
            </a:r>
            <a:r>
              <a:rPr lang="sl-SI" sz="2400" dirty="0" err="1" smtClean="0">
                <a:latin typeface="+mj-lt"/>
              </a:rPr>
              <a:t>braillovega</a:t>
            </a:r>
            <a:r>
              <a:rPr lang="sl-SI" sz="2400" dirty="0" smtClean="0">
                <a:latin typeface="+mj-lt"/>
              </a:rPr>
              <a:t> zapisa glasbe </a:t>
            </a:r>
            <a:r>
              <a:rPr lang="sl-SI" sz="2400" dirty="0" smtClean="0">
                <a:solidFill>
                  <a:srgbClr val="C00000"/>
                </a:solidFill>
                <a:latin typeface="+mj-lt"/>
              </a:rPr>
              <a:t>(Prima Vista) </a:t>
            </a:r>
          </a:p>
          <a:p>
            <a:pPr marL="0" indent="0">
              <a:buNone/>
            </a:pPr>
            <a:r>
              <a:rPr lang="sl-SI" sz="2000" dirty="0" smtClean="0">
                <a:latin typeface="+mj-lt"/>
                <a:hlinkClick r:id="rId2"/>
              </a:rPr>
              <a:t>https</a:t>
            </a:r>
            <a:r>
              <a:rPr lang="sl-SI" sz="2000" dirty="0">
                <a:latin typeface="+mj-lt"/>
                <a:hlinkClick r:id="rId2"/>
              </a:rPr>
              <a:t>://</a:t>
            </a:r>
            <a:r>
              <a:rPr lang="sl-SI" sz="2000" dirty="0" smtClean="0">
                <a:latin typeface="+mj-lt"/>
                <a:hlinkClick r:id="rId2"/>
              </a:rPr>
              <a:t>youtu.be/qq3tCi3pJ9E</a:t>
            </a:r>
            <a:r>
              <a:rPr lang="sl-SI" sz="2000" dirty="0" smtClean="0">
                <a:latin typeface="+mj-lt"/>
              </a:rPr>
              <a:t> (od 2.01 </a:t>
            </a:r>
            <a:r>
              <a:rPr lang="sl-SI" sz="2000" dirty="0">
                <a:latin typeface="+mj-lt"/>
              </a:rPr>
              <a:t>dalje) </a:t>
            </a:r>
            <a:endParaRPr lang="sl-SI" sz="2000" dirty="0" smtClean="0">
              <a:latin typeface="+mj-lt"/>
            </a:endParaRPr>
          </a:p>
          <a:p>
            <a:pPr marL="0" indent="0">
              <a:buNone/>
            </a:pPr>
            <a:endParaRPr lang="en-GB" sz="2400" dirty="0">
              <a:latin typeface="+mj-lt"/>
            </a:endParaRP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0" y="365125"/>
            <a:ext cx="10515600" cy="946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500" dirty="0" err="1" smtClean="0">
                <a:solidFill>
                  <a:srgbClr val="C00000"/>
                </a:solidFill>
              </a:rPr>
              <a:t>Pripomočki</a:t>
            </a:r>
            <a:r>
              <a:rPr lang="en-GB" sz="3500" dirty="0" smtClean="0">
                <a:solidFill>
                  <a:srgbClr val="C00000"/>
                </a:solidFill>
              </a:rPr>
              <a:t> </a:t>
            </a:r>
            <a:r>
              <a:rPr lang="en-GB" sz="3500" dirty="0" err="1" smtClean="0">
                <a:solidFill>
                  <a:srgbClr val="C00000"/>
                </a:solidFill>
              </a:rPr>
              <a:t>za</a:t>
            </a:r>
            <a:r>
              <a:rPr lang="en-GB" sz="3500" dirty="0" smtClean="0">
                <a:solidFill>
                  <a:srgbClr val="C00000"/>
                </a:solidFill>
              </a:rPr>
              <a:t> </a:t>
            </a:r>
            <a:r>
              <a:rPr lang="en-GB" sz="3500" dirty="0" err="1" smtClean="0">
                <a:solidFill>
                  <a:srgbClr val="C00000"/>
                </a:solidFill>
              </a:rPr>
              <a:t>učenje</a:t>
            </a:r>
            <a:r>
              <a:rPr lang="en-GB" sz="3500" dirty="0" smtClean="0">
                <a:solidFill>
                  <a:srgbClr val="C00000"/>
                </a:solidFill>
              </a:rPr>
              <a:t> </a:t>
            </a:r>
            <a:r>
              <a:rPr lang="en-GB" sz="3500" dirty="0" err="1" smtClean="0">
                <a:solidFill>
                  <a:srgbClr val="C00000"/>
                </a:solidFill>
              </a:rPr>
              <a:t>glasbe</a:t>
            </a:r>
            <a:r>
              <a:rPr lang="sl-SI" sz="3500" dirty="0" smtClean="0">
                <a:solidFill>
                  <a:srgbClr val="C00000"/>
                </a:solidFill>
              </a:rPr>
              <a:t> za slepe in slabovidne osebe (1)</a:t>
            </a:r>
          </a:p>
          <a:p>
            <a:r>
              <a:rPr lang="en-GB" sz="3200" dirty="0" smtClean="0">
                <a:solidFill>
                  <a:srgbClr val="C00000"/>
                </a:solidFill>
              </a:rPr>
              <a:t> </a:t>
            </a:r>
            <a:r>
              <a:rPr lang="en-GB" sz="2100" dirty="0">
                <a:cs typeface="Times New Roman" panose="02020603050405020304" pitchFamily="18" charset="0"/>
                <a:hlinkClick r:id="rId3"/>
              </a:rPr>
              <a:t>https://www.drakemusic.org/blog/lydia-at-prima-vista/prima-vista-braille-scores-and-other-resources</a:t>
            </a:r>
            <a:endParaRPr lang="en-GB" sz="2100" dirty="0">
              <a:solidFill>
                <a:srgbClr val="C00000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61410" y="3504007"/>
            <a:ext cx="11234723" cy="301621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Louis Braille </a:t>
            </a:r>
            <a:r>
              <a:rPr kumimoji="0" lang="sl-SI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je znan po abecedi, ki jo je ustvaril pred skoraj 200 leti za slepe in slabovidne ljudi.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Manj znano je dejstvo, da je bil tudi nadarjen violončelist in organist, zaradi česar je ustvaril tudi sistem zapisovanja glasbe v </a:t>
            </a:r>
            <a:r>
              <a:rPr kumimoji="0" lang="sl-SI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brajici</a:t>
            </a:r>
            <a:r>
              <a:rPr lang="sl-SI" altLang="en-US" dirty="0">
                <a:latin typeface="+mj-lt"/>
              </a:rPr>
              <a:t>:</a:t>
            </a:r>
            <a:r>
              <a:rPr kumimoji="0" lang="sl-SI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altLang="en-US" sz="1400" dirty="0" smtClean="0">
                <a:latin typeface="+mj-lt"/>
              </a:rPr>
              <a:t>	- v</a:t>
            </a:r>
            <a:r>
              <a:rPr kumimoji="0" lang="sl-SI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sak glasbeni del je bil dvakrat ali trikrat večji od natisnjene partiture, produkcija pa mučna in počasna</a:t>
            </a:r>
            <a:r>
              <a:rPr kumimoji="0" lang="sl-SI" alt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altLang="en-US" sz="1400" dirty="0" smtClean="0">
                <a:latin typeface="+mj-lt"/>
              </a:rPr>
              <a:t>                       - zapisi</a:t>
            </a:r>
            <a:r>
              <a:rPr kumimoji="0" lang="sl-SI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so bili na voljo le na zahtevo in večino jih je bilo treba ustvariti ročno - pogosto v dobrodelne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altLang="en-US" sz="1400" dirty="0" smtClean="0">
                <a:latin typeface="+mj-lt"/>
              </a:rPr>
              <a:t>                         </a:t>
            </a:r>
            <a:r>
              <a:rPr kumimoji="0" lang="sl-SI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namene - z uporabo </a:t>
            </a:r>
            <a:r>
              <a:rPr kumimoji="0" lang="sl-SI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braillovega</a:t>
            </a:r>
            <a:r>
              <a:rPr kumimoji="0" lang="sl-SI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pisalnega stroja</a:t>
            </a:r>
            <a:r>
              <a:rPr kumimoji="0" lang="sl-SI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en-US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Lydia</a:t>
            </a:r>
            <a:r>
              <a:rPr kumimoji="0" lang="sl-SI" alt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kumimoji="0" lang="sl-SI" altLang="en-US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Machell</a:t>
            </a:r>
            <a:r>
              <a:rPr lang="sl-SI" altLang="en-US" dirty="0">
                <a:solidFill>
                  <a:srgbClr val="C00000"/>
                </a:solidFill>
                <a:latin typeface="+mj-lt"/>
              </a:rPr>
              <a:t> </a:t>
            </a:r>
            <a:r>
              <a:rPr lang="sl-SI" altLang="en-US" dirty="0" smtClean="0">
                <a:latin typeface="+mj-lt"/>
              </a:rPr>
              <a:t>(v</a:t>
            </a:r>
            <a:r>
              <a:rPr kumimoji="0" lang="sl-SI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otroštvu je škilila</a:t>
            </a:r>
            <a:r>
              <a:rPr lang="sl-SI" altLang="en-US" dirty="0">
                <a:latin typeface="+mj-lt"/>
              </a:rPr>
              <a:t> </a:t>
            </a:r>
            <a:r>
              <a:rPr lang="sl-SI" altLang="en-US" dirty="0" smtClean="0">
                <a:latin typeface="+mj-lt"/>
              </a:rPr>
              <a:t>in po številnih operacijah                                                                                                        šele pri šestih letih pridobila vid)</a:t>
            </a:r>
            <a:r>
              <a:rPr kumimoji="0" lang="sl-SI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je razvila </a:t>
            </a:r>
            <a:r>
              <a:rPr kumimoji="0" lang="sl-SI" alt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programsko opremo</a:t>
            </a:r>
            <a:r>
              <a:rPr kumimoji="0" lang="sl-SI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,                                                                                                             ki glasbene simbole pretvori v pike.                                                                                                                                                    Partiture lahko nato natisnejo v </a:t>
            </a:r>
            <a:r>
              <a:rPr kumimoji="0" lang="sl-SI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braillovi</a:t>
            </a:r>
            <a:r>
              <a:rPr kumimoji="0" lang="sl-SI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pisavi</a:t>
            </a:r>
            <a:r>
              <a:rPr kumimoji="0" lang="sl-SI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                                                                                                                                            in so tako lažje dostopne uporabnikom. </a:t>
            </a:r>
            <a:endParaRPr kumimoji="0" lang="sl-SI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1291" r="3505" b="7568"/>
          <a:stretch/>
        </p:blipFill>
        <p:spPr>
          <a:xfrm>
            <a:off x="9189080" y="4293983"/>
            <a:ext cx="2181283" cy="1436258"/>
          </a:xfrm>
          <a:prstGeom prst="rect">
            <a:avLst/>
          </a:prstGeom>
          <a:ln w="31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6" y="4443249"/>
            <a:ext cx="515088" cy="64272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724" y="1248660"/>
            <a:ext cx="2987876" cy="2313830"/>
          </a:xfrm>
          <a:prstGeom prst="rect">
            <a:avLst/>
          </a:prstGeom>
          <a:ln w="31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561" y="5387593"/>
            <a:ext cx="2769356" cy="1018408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434" y="367212"/>
            <a:ext cx="562686" cy="562686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900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q3tCi3pJ9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85043" y="357660"/>
            <a:ext cx="10344214" cy="6156351"/>
          </a:xfrm>
          <a:prstGeom prst="rect">
            <a:avLst/>
          </a:prstGeo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11449596" y="9317"/>
            <a:ext cx="58565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1.28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67261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54442"/>
            <a:ext cx="10515600" cy="652642"/>
          </a:xfrm>
        </p:spPr>
        <p:txBody>
          <a:bodyPr>
            <a:normAutofit/>
          </a:bodyPr>
          <a:lstStyle/>
          <a:p>
            <a:r>
              <a:rPr lang="en-GB" sz="3200" dirty="0" err="1">
                <a:solidFill>
                  <a:srgbClr val="C00000"/>
                </a:solidFill>
              </a:rPr>
              <a:t>Pripomočki</a:t>
            </a:r>
            <a:r>
              <a:rPr lang="en-GB" sz="3200" dirty="0">
                <a:solidFill>
                  <a:srgbClr val="C00000"/>
                </a:solidFill>
              </a:rPr>
              <a:t> </a:t>
            </a:r>
            <a:r>
              <a:rPr lang="en-GB" sz="3200" dirty="0" err="1">
                <a:solidFill>
                  <a:srgbClr val="C00000"/>
                </a:solidFill>
              </a:rPr>
              <a:t>za</a:t>
            </a:r>
            <a:r>
              <a:rPr lang="en-GB" sz="3200" dirty="0">
                <a:solidFill>
                  <a:srgbClr val="C00000"/>
                </a:solidFill>
              </a:rPr>
              <a:t> </a:t>
            </a:r>
            <a:r>
              <a:rPr lang="en-GB" sz="3200" dirty="0" err="1">
                <a:solidFill>
                  <a:srgbClr val="C00000"/>
                </a:solidFill>
              </a:rPr>
              <a:t>učenje</a:t>
            </a:r>
            <a:r>
              <a:rPr lang="en-GB" sz="3200" dirty="0">
                <a:solidFill>
                  <a:srgbClr val="C00000"/>
                </a:solidFill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</a:rPr>
              <a:t>glasbe</a:t>
            </a:r>
            <a:r>
              <a:rPr lang="sl-SI" sz="3200" dirty="0" smtClean="0">
                <a:solidFill>
                  <a:srgbClr val="C00000"/>
                </a:solidFill>
              </a:rPr>
              <a:t> za slepe in slabovidne osebe (2)</a:t>
            </a:r>
            <a:r>
              <a:rPr lang="en-GB" sz="3200" dirty="0" smtClean="0">
                <a:solidFill>
                  <a:srgbClr val="C00000"/>
                </a:solidFill>
              </a:rPr>
              <a:t> 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03738" y="987658"/>
            <a:ext cx="10515600" cy="3037265"/>
          </a:xfrm>
          <a:ln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GB" sz="2600" dirty="0" err="1" smtClean="0">
                <a:latin typeface="+mj-lt"/>
              </a:rPr>
              <a:t>Pripomočki</a:t>
            </a:r>
            <a:r>
              <a:rPr lang="en-GB" sz="2600" dirty="0" smtClean="0">
                <a:latin typeface="+mj-lt"/>
              </a:rPr>
              <a:t> </a:t>
            </a:r>
            <a:r>
              <a:rPr lang="en-GB" sz="2600" dirty="0" err="1">
                <a:latin typeface="+mj-lt"/>
              </a:rPr>
              <a:t>za</a:t>
            </a:r>
            <a:r>
              <a:rPr lang="en-GB" sz="2600" dirty="0">
                <a:latin typeface="+mj-lt"/>
              </a:rPr>
              <a:t> </a:t>
            </a:r>
            <a:r>
              <a:rPr lang="en-GB" sz="2600" dirty="0" err="1">
                <a:latin typeface="+mj-lt"/>
              </a:rPr>
              <a:t>učenje</a:t>
            </a:r>
            <a:r>
              <a:rPr lang="en-GB" sz="2600" dirty="0">
                <a:latin typeface="+mj-lt"/>
              </a:rPr>
              <a:t> </a:t>
            </a:r>
            <a:r>
              <a:rPr lang="en-GB" sz="2600" dirty="0" err="1">
                <a:latin typeface="+mj-lt"/>
              </a:rPr>
              <a:t>glasbe</a:t>
            </a:r>
            <a:r>
              <a:rPr lang="en-GB" sz="2600" dirty="0">
                <a:latin typeface="+mj-lt"/>
              </a:rPr>
              <a:t> so </a:t>
            </a:r>
            <a:r>
              <a:rPr lang="en-GB" sz="2600" dirty="0" err="1">
                <a:latin typeface="+mj-lt"/>
              </a:rPr>
              <a:t>pomembni</a:t>
            </a:r>
            <a:r>
              <a:rPr lang="en-GB" sz="2600" dirty="0">
                <a:latin typeface="+mj-lt"/>
              </a:rPr>
              <a:t> </a:t>
            </a:r>
            <a:r>
              <a:rPr lang="en-GB" sz="2600" dirty="0" err="1">
                <a:latin typeface="+mj-lt"/>
              </a:rPr>
              <a:t>za</a:t>
            </a:r>
            <a:r>
              <a:rPr lang="en-GB" sz="2600" dirty="0">
                <a:latin typeface="+mj-lt"/>
              </a:rPr>
              <a:t> </a:t>
            </a:r>
            <a:r>
              <a:rPr lang="en-GB" sz="2600" dirty="0" err="1">
                <a:latin typeface="+mj-lt"/>
              </a:rPr>
              <a:t>slepe</a:t>
            </a:r>
            <a:r>
              <a:rPr lang="en-GB" sz="2600" dirty="0">
                <a:latin typeface="+mj-lt"/>
              </a:rPr>
              <a:t> in </a:t>
            </a:r>
            <a:r>
              <a:rPr lang="en-GB" sz="2600" dirty="0" err="1">
                <a:latin typeface="+mj-lt"/>
              </a:rPr>
              <a:t>slabovidne</a:t>
            </a:r>
            <a:r>
              <a:rPr lang="en-GB" sz="2600" dirty="0">
                <a:latin typeface="+mj-lt"/>
              </a:rPr>
              <a:t> z </a:t>
            </a:r>
            <a:r>
              <a:rPr lang="en-GB" sz="2600" dirty="0" err="1" smtClean="0">
                <a:latin typeface="+mj-lt"/>
              </a:rPr>
              <a:t>vidika</a:t>
            </a:r>
            <a:r>
              <a:rPr lang="sl-SI" sz="2600" dirty="0" smtClean="0">
                <a:latin typeface="+mj-lt"/>
              </a:rPr>
              <a:t>:</a:t>
            </a:r>
          </a:p>
          <a:p>
            <a:pPr lvl="1"/>
            <a:r>
              <a:rPr lang="en-GB" sz="2200" dirty="0" err="1" smtClean="0">
                <a:latin typeface="+mj-lt"/>
              </a:rPr>
              <a:t>njihovega</a:t>
            </a:r>
            <a:r>
              <a:rPr lang="en-GB" sz="2200" dirty="0" smtClean="0"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glasbenega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 smtClean="0">
                <a:latin typeface="+mj-lt"/>
              </a:rPr>
              <a:t>udejstvovanja</a:t>
            </a:r>
            <a:r>
              <a:rPr lang="sl-SI" sz="2200" dirty="0" smtClean="0">
                <a:latin typeface="+mj-lt"/>
              </a:rPr>
              <a:t>,</a:t>
            </a:r>
          </a:p>
          <a:p>
            <a:pPr lvl="1"/>
            <a:r>
              <a:rPr lang="en-GB" sz="2200" dirty="0" err="1" smtClean="0">
                <a:latin typeface="+mj-lt"/>
              </a:rPr>
              <a:t>možnosti</a:t>
            </a:r>
            <a:r>
              <a:rPr lang="en-GB" sz="2200" dirty="0" smtClean="0"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gradnje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kariere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 smtClean="0">
                <a:latin typeface="+mj-lt"/>
              </a:rPr>
              <a:t>kot</a:t>
            </a:r>
            <a:r>
              <a:rPr lang="sl-SI" sz="2200" dirty="0" smtClean="0">
                <a:latin typeface="+mj-lt"/>
              </a:rPr>
              <a:t>:</a:t>
            </a:r>
          </a:p>
          <a:p>
            <a:pPr lvl="2"/>
            <a:r>
              <a:rPr lang="en-GB" sz="1800" dirty="0" err="1" smtClean="0">
                <a:latin typeface="+mj-lt"/>
              </a:rPr>
              <a:t>profesionalni</a:t>
            </a:r>
            <a:r>
              <a:rPr lang="en-GB" sz="1800" dirty="0" smtClean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glasbeniki</a:t>
            </a:r>
            <a:r>
              <a:rPr lang="en-GB" sz="1800" dirty="0">
                <a:latin typeface="+mj-lt"/>
              </a:rPr>
              <a:t>, </a:t>
            </a:r>
            <a:endParaRPr lang="sl-SI" sz="1800" dirty="0" smtClean="0">
              <a:latin typeface="+mj-lt"/>
            </a:endParaRPr>
          </a:p>
          <a:p>
            <a:pPr lvl="2"/>
            <a:r>
              <a:rPr lang="en-GB" sz="1800" dirty="0" err="1" smtClean="0">
                <a:latin typeface="+mj-lt"/>
              </a:rPr>
              <a:t>glasbeni</a:t>
            </a:r>
            <a:r>
              <a:rPr lang="en-GB" sz="1800" dirty="0" smtClean="0">
                <a:latin typeface="+mj-lt"/>
              </a:rPr>
              <a:t> </a:t>
            </a:r>
            <a:r>
              <a:rPr lang="en-GB" sz="1800" dirty="0" err="1" smtClean="0">
                <a:latin typeface="+mj-lt"/>
              </a:rPr>
              <a:t>učitelji</a:t>
            </a:r>
            <a:r>
              <a:rPr lang="sl-SI" sz="1800" dirty="0" smtClean="0">
                <a:latin typeface="+mj-lt"/>
              </a:rPr>
              <a:t>,</a:t>
            </a:r>
          </a:p>
          <a:p>
            <a:pPr lvl="2"/>
            <a:r>
              <a:rPr lang="en-GB" sz="1800" dirty="0" err="1" smtClean="0">
                <a:latin typeface="+mj-lt"/>
              </a:rPr>
              <a:t>uglaševalci</a:t>
            </a:r>
            <a:r>
              <a:rPr lang="en-GB" sz="1800" dirty="0" smtClean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glasbenih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 smtClean="0">
                <a:latin typeface="+mj-lt"/>
              </a:rPr>
              <a:t>instrumentov</a:t>
            </a:r>
            <a:r>
              <a:rPr lang="en-GB" sz="1800" dirty="0" smtClean="0">
                <a:latin typeface="+mj-lt"/>
              </a:rPr>
              <a:t>.</a:t>
            </a:r>
            <a:endParaRPr lang="sl-SI" sz="1800" dirty="0">
              <a:latin typeface="+mj-lt"/>
            </a:endParaRPr>
          </a:p>
          <a:p>
            <a:pPr marL="457200" lvl="1" indent="0">
              <a:buNone/>
            </a:pPr>
            <a:r>
              <a:rPr lang="en-GB" dirty="0" err="1" smtClean="0">
                <a:latin typeface="+mj-lt"/>
              </a:rPr>
              <a:t>Pripomočki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>
                <a:latin typeface="+mj-lt"/>
              </a:rPr>
              <a:t>obsegajo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preproste</a:t>
            </a:r>
            <a:r>
              <a:rPr lang="en-GB" dirty="0">
                <a:latin typeface="+mj-lt"/>
              </a:rPr>
              <a:t> table </a:t>
            </a:r>
            <a:r>
              <a:rPr lang="en-GB" dirty="0" err="1">
                <a:latin typeface="+mj-lt"/>
              </a:rPr>
              <a:t>za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učenje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brajeve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notacije</a:t>
            </a:r>
            <a:r>
              <a:rPr lang="en-GB" dirty="0">
                <a:latin typeface="+mj-lt"/>
              </a:rPr>
              <a:t>, </a:t>
            </a:r>
            <a:endParaRPr lang="sl-SI" dirty="0" smtClean="0">
              <a:latin typeface="+mj-lt"/>
            </a:endParaRPr>
          </a:p>
          <a:p>
            <a:pPr marL="457200" lvl="1" indent="0">
              <a:buNone/>
            </a:pPr>
            <a:r>
              <a:rPr lang="en-GB" dirty="0" smtClean="0">
                <a:latin typeface="+mj-lt"/>
              </a:rPr>
              <a:t>v </a:t>
            </a:r>
            <a:r>
              <a:rPr lang="en-GB" dirty="0" err="1">
                <a:latin typeface="+mj-lt"/>
              </a:rPr>
              <a:t>zadnjem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času</a:t>
            </a:r>
            <a:r>
              <a:rPr lang="en-GB" dirty="0">
                <a:latin typeface="+mj-lt"/>
              </a:rPr>
              <a:t> pa je </a:t>
            </a:r>
            <a:r>
              <a:rPr lang="en-GB" dirty="0" err="1">
                <a:latin typeface="+mj-lt"/>
              </a:rPr>
              <a:t>vse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več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elektronskih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naprav</a:t>
            </a:r>
            <a:r>
              <a:rPr lang="en-GB" dirty="0">
                <a:latin typeface="+mj-lt"/>
              </a:rPr>
              <a:t>, </a:t>
            </a:r>
            <a:r>
              <a:rPr lang="en-GB" dirty="0" err="1">
                <a:latin typeface="+mj-lt"/>
              </a:rPr>
              <a:t>ki</a:t>
            </a:r>
            <a:r>
              <a:rPr lang="en-GB" dirty="0">
                <a:latin typeface="+mj-lt"/>
              </a:rPr>
              <a:t> se </a:t>
            </a:r>
            <a:r>
              <a:rPr lang="en-GB" dirty="0" err="1">
                <a:latin typeface="+mj-lt"/>
              </a:rPr>
              <a:t>jih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priključi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na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klaviature</a:t>
            </a:r>
            <a:r>
              <a:rPr lang="en-GB" dirty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oz</a:t>
            </a:r>
            <a:r>
              <a:rPr lang="sl-SI" dirty="0" smtClean="0">
                <a:latin typeface="+mj-lt"/>
              </a:rPr>
              <a:t>.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>
                <a:latin typeface="+mj-lt"/>
              </a:rPr>
              <a:t>računalniških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programov</a:t>
            </a:r>
            <a:r>
              <a:rPr lang="en-GB" dirty="0">
                <a:latin typeface="+mj-lt"/>
              </a:rPr>
              <a:t>, </a:t>
            </a:r>
            <a:r>
              <a:rPr lang="en-GB" dirty="0" err="1">
                <a:latin typeface="+mj-lt"/>
              </a:rPr>
              <a:t>ki</a:t>
            </a:r>
            <a:r>
              <a:rPr lang="en-GB" dirty="0">
                <a:latin typeface="+mj-lt"/>
              </a:rPr>
              <a:t> s </a:t>
            </a:r>
            <a:r>
              <a:rPr lang="en-GB" dirty="0" err="1">
                <a:latin typeface="+mj-lt"/>
              </a:rPr>
              <a:t>pomočjo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računalnika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pomagajo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tako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pri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učenju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kot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komponiranju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glasbe</a:t>
            </a:r>
            <a:r>
              <a:rPr lang="en-GB" dirty="0">
                <a:latin typeface="+mj-lt"/>
              </a:rPr>
              <a:t>.</a:t>
            </a:r>
          </a:p>
          <a:p>
            <a:endParaRPr lang="en-GB" sz="1800" dirty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  <p:sp>
        <p:nvSpPr>
          <p:cNvPr id="5" name="Označba mesta vsebine 2"/>
          <p:cNvSpPr txBox="1">
            <a:spLocks/>
          </p:cNvSpPr>
          <p:nvPr/>
        </p:nvSpPr>
        <p:spPr>
          <a:xfrm>
            <a:off x="603738" y="4192954"/>
            <a:ext cx="10515600" cy="228600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400" dirty="0" smtClean="0">
                <a:latin typeface="+mj-lt"/>
              </a:rPr>
              <a:t>Med programi je znan </a:t>
            </a:r>
            <a:r>
              <a:rPr lang="en-GB" sz="2400" dirty="0" smtClean="0">
                <a:solidFill>
                  <a:srgbClr val="C00000"/>
                </a:solidFill>
                <a:latin typeface="+mj-lt"/>
              </a:rPr>
              <a:t>Dancing dots</a:t>
            </a:r>
            <a:r>
              <a:rPr lang="en-GB" sz="2400" dirty="0" smtClean="0">
                <a:latin typeface="+mj-lt"/>
              </a:rPr>
              <a:t>, </a:t>
            </a:r>
            <a:r>
              <a:rPr lang="en-GB" sz="2400" dirty="0" err="1" smtClean="0">
                <a:latin typeface="+mj-lt"/>
              </a:rPr>
              <a:t>ki</a:t>
            </a:r>
            <a:r>
              <a:rPr lang="en-GB" sz="2400" dirty="0" smtClean="0">
                <a:latin typeface="+mj-lt"/>
              </a:rPr>
              <a:t> je </a:t>
            </a:r>
            <a:r>
              <a:rPr lang="en-GB" sz="2400" dirty="0" err="1" smtClean="0">
                <a:latin typeface="+mj-lt"/>
              </a:rPr>
              <a:t>osnovni</a:t>
            </a:r>
            <a:r>
              <a:rPr lang="en-GB" sz="2400" dirty="0" smtClean="0">
                <a:latin typeface="+mj-lt"/>
              </a:rPr>
              <a:t> program </a:t>
            </a:r>
            <a:r>
              <a:rPr lang="en-GB" sz="2400" dirty="0" err="1" smtClean="0">
                <a:latin typeface="+mj-lt"/>
              </a:rPr>
              <a:t>za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učenje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začetnikov</a:t>
            </a:r>
            <a:r>
              <a:rPr lang="sl-SI" sz="2400" dirty="0">
                <a:latin typeface="+mj-lt"/>
              </a:rPr>
              <a:t>.</a:t>
            </a:r>
            <a:r>
              <a:rPr lang="en-GB" sz="2400" dirty="0" smtClean="0">
                <a:latin typeface="+mj-lt"/>
              </a:rPr>
              <a:t> </a:t>
            </a:r>
            <a:r>
              <a:rPr lang="sl-SI" sz="2400" dirty="0" err="1">
                <a:latin typeface="+mj-lt"/>
              </a:rPr>
              <a:t>N</a:t>
            </a:r>
            <a:r>
              <a:rPr lang="en-GB" sz="2400" dirty="0" err="1" smtClean="0">
                <a:latin typeface="+mj-lt"/>
              </a:rPr>
              <a:t>jegove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naprednejše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verzije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ponujajo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tudi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možnost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učenja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virtuozom</a:t>
            </a:r>
            <a:r>
              <a:rPr lang="en-GB" sz="2400" dirty="0" smtClean="0">
                <a:latin typeface="+mj-lt"/>
              </a:rPr>
              <a:t>.</a:t>
            </a:r>
            <a:r>
              <a:rPr lang="sl-SI" sz="2400" dirty="0" smtClean="0">
                <a:latin typeface="+mj-lt"/>
              </a:rPr>
              <a:t>            Ponuja tehnologijo, izobraževalne vire in usposabljanje za pomoč slepim in slabovidnim posameznikom pri branju,                                                                          pisanju in snemanju glasbe.</a:t>
            </a:r>
          </a:p>
          <a:p>
            <a:r>
              <a:rPr lang="sl-SI" sz="2400" dirty="0" smtClean="0">
                <a:latin typeface="+mj-lt"/>
              </a:rPr>
              <a:t>Opis programa:</a:t>
            </a:r>
          </a:p>
          <a:p>
            <a:pPr marL="457200" lvl="1" indent="0">
              <a:buNone/>
            </a:pPr>
            <a:r>
              <a:rPr lang="sl-SI" sz="2000" dirty="0" smtClean="0">
                <a:latin typeface="+mj-lt"/>
                <a:hlinkClick r:id="rId2"/>
              </a:rPr>
              <a:t>https://www.dancingdots.com/main/index.htm</a:t>
            </a:r>
            <a:endParaRPr lang="sl-SI" sz="2000" dirty="0" smtClean="0">
              <a:latin typeface="+mj-lt"/>
            </a:endParaRPr>
          </a:p>
          <a:p>
            <a:endParaRPr lang="en-GB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699" y="1529617"/>
            <a:ext cx="1533345" cy="1258957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t="45565" r="2761" b="5044"/>
          <a:stretch/>
        </p:blipFill>
        <p:spPr>
          <a:xfrm>
            <a:off x="6201422" y="5256867"/>
            <a:ext cx="4731622" cy="1390118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683" y="361344"/>
            <a:ext cx="438837" cy="438837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84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97042" y="3103525"/>
            <a:ext cx="7115143" cy="3460495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C00000"/>
                </a:solidFill>
                <a:latin typeface="+mj-lt"/>
              </a:rPr>
              <a:t>GOODFEEL </a:t>
            </a:r>
            <a:r>
              <a:rPr lang="en-GB" sz="2400" dirty="0">
                <a:solidFill>
                  <a:srgbClr val="C00000"/>
                </a:solidFill>
                <a:latin typeface="+mj-lt"/>
              </a:rPr>
              <a:t>3 (Standard) </a:t>
            </a:r>
            <a:r>
              <a:rPr lang="en-GB" sz="2400" dirty="0">
                <a:latin typeface="+mj-lt"/>
              </a:rPr>
              <a:t>je program, </a:t>
            </a:r>
            <a:r>
              <a:rPr lang="en-GB" sz="2400" dirty="0" err="1">
                <a:latin typeface="+mj-lt"/>
              </a:rPr>
              <a:t>ki</a:t>
            </a:r>
            <a:r>
              <a:rPr lang="en-GB" sz="2400" dirty="0">
                <a:latin typeface="+mj-lt"/>
              </a:rPr>
              <a:t> </a:t>
            </a:r>
            <a:r>
              <a:rPr lang="sl-SI" sz="2400" dirty="0">
                <a:latin typeface="+mj-lt"/>
              </a:rPr>
              <a:t>a</a:t>
            </a:r>
            <a:r>
              <a:rPr lang="en-GB" sz="2400" dirty="0" err="1" smtClean="0">
                <a:latin typeface="+mj-lt"/>
              </a:rPr>
              <a:t>vtomatsko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pretvori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glasbo</a:t>
            </a:r>
            <a:r>
              <a:rPr lang="en-GB" sz="2400" dirty="0">
                <a:latin typeface="+mj-lt"/>
              </a:rPr>
              <a:t> v </a:t>
            </a:r>
            <a:r>
              <a:rPr lang="en-GB" sz="2400" dirty="0" err="1">
                <a:latin typeface="+mj-lt"/>
              </a:rPr>
              <a:t>brajico</a:t>
            </a:r>
            <a:r>
              <a:rPr lang="en-GB" sz="2400" dirty="0">
                <a:latin typeface="+mj-lt"/>
              </a:rPr>
              <a:t>. </a:t>
            </a:r>
            <a:endParaRPr lang="sl-SI" sz="2400" dirty="0" smtClean="0">
              <a:latin typeface="+mj-lt"/>
            </a:endParaRPr>
          </a:p>
          <a:p>
            <a:r>
              <a:rPr lang="en-GB" sz="1800" dirty="0" smtClean="0">
                <a:latin typeface="+mj-lt"/>
              </a:rPr>
              <a:t>Na </a:t>
            </a:r>
            <a:r>
              <a:rPr lang="en-GB" sz="1800" dirty="0" err="1">
                <a:latin typeface="+mj-lt"/>
              </a:rPr>
              <a:t>voljo</a:t>
            </a:r>
            <a:r>
              <a:rPr lang="en-GB" sz="1800" dirty="0">
                <a:latin typeface="+mj-lt"/>
              </a:rPr>
              <a:t> je v </a:t>
            </a:r>
            <a:r>
              <a:rPr lang="en-GB" sz="1800" dirty="0" err="1">
                <a:latin typeface="+mj-lt"/>
              </a:rPr>
              <a:t>več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jezikih</a:t>
            </a:r>
            <a:r>
              <a:rPr lang="en-GB" sz="1800" dirty="0">
                <a:latin typeface="+mj-lt"/>
              </a:rPr>
              <a:t>, </a:t>
            </a:r>
            <a:r>
              <a:rPr lang="en-GB" sz="1800" dirty="0" err="1">
                <a:latin typeface="+mj-lt"/>
              </a:rPr>
              <a:t>tako</a:t>
            </a:r>
            <a:r>
              <a:rPr lang="en-GB" sz="1800" dirty="0">
                <a:latin typeface="+mj-lt"/>
              </a:rPr>
              <a:t>, da </a:t>
            </a:r>
            <a:r>
              <a:rPr lang="en-GB" sz="1800" dirty="0" err="1">
                <a:latin typeface="+mj-lt"/>
              </a:rPr>
              <a:t>si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lahko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uporabniki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natisnejo</a:t>
            </a:r>
            <a:r>
              <a:rPr lang="en-GB" sz="1800" dirty="0">
                <a:latin typeface="+mj-lt"/>
              </a:rPr>
              <a:t> v </a:t>
            </a:r>
            <a:r>
              <a:rPr lang="en-GB" sz="1800" dirty="0" err="1">
                <a:latin typeface="+mj-lt"/>
              </a:rPr>
              <a:t>braju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poleg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glasbe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tudi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tekste</a:t>
            </a:r>
            <a:r>
              <a:rPr lang="en-GB" sz="1800" dirty="0">
                <a:latin typeface="+mj-lt"/>
              </a:rPr>
              <a:t> oz. </a:t>
            </a:r>
            <a:r>
              <a:rPr lang="en-GB" sz="1800" dirty="0" err="1">
                <a:latin typeface="+mj-lt"/>
              </a:rPr>
              <a:t>navodila</a:t>
            </a:r>
            <a:r>
              <a:rPr lang="en-GB" sz="1800" dirty="0">
                <a:latin typeface="+mj-lt"/>
              </a:rPr>
              <a:t>. </a:t>
            </a:r>
            <a:r>
              <a:rPr lang="en-GB" sz="1800" dirty="0" err="1">
                <a:latin typeface="+mj-lt"/>
              </a:rPr>
              <a:t>Pripisi</a:t>
            </a:r>
            <a:r>
              <a:rPr lang="en-GB" sz="1800" dirty="0">
                <a:latin typeface="+mj-lt"/>
              </a:rPr>
              <a:t> so </a:t>
            </a:r>
            <a:r>
              <a:rPr lang="en-GB" sz="1800" dirty="0" err="1">
                <a:latin typeface="+mj-lt"/>
              </a:rPr>
              <a:t>lažje</a:t>
            </a:r>
            <a:r>
              <a:rPr lang="en-GB" sz="1800" dirty="0">
                <a:latin typeface="+mj-lt"/>
              </a:rPr>
              <a:t> in </a:t>
            </a:r>
            <a:r>
              <a:rPr lang="en-GB" sz="1800" dirty="0" err="1">
                <a:latin typeface="+mj-lt"/>
              </a:rPr>
              <a:t>jasneje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razvrščeni</a:t>
            </a:r>
            <a:r>
              <a:rPr lang="en-GB" sz="1800" dirty="0">
                <a:latin typeface="+mj-lt"/>
              </a:rPr>
              <a:t> v </a:t>
            </a:r>
            <a:r>
              <a:rPr lang="en-GB" sz="1800" dirty="0" err="1">
                <a:latin typeface="+mj-lt"/>
              </a:rPr>
              <a:t>kategorije</a:t>
            </a:r>
            <a:r>
              <a:rPr lang="en-GB" sz="1800" dirty="0">
                <a:latin typeface="+mj-lt"/>
              </a:rPr>
              <a:t>.</a:t>
            </a:r>
            <a:br>
              <a:rPr lang="en-GB" sz="1800" dirty="0">
                <a:latin typeface="+mj-lt"/>
              </a:rPr>
            </a:br>
            <a:endParaRPr lang="en-GB" sz="1800" dirty="0">
              <a:latin typeface="+mj-lt"/>
            </a:endParaRPr>
          </a:p>
          <a:p>
            <a:endParaRPr lang="en-GB" dirty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0" y="254442"/>
            <a:ext cx="10515600" cy="652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err="1" smtClean="0">
                <a:solidFill>
                  <a:srgbClr val="C00000"/>
                </a:solidFill>
              </a:rPr>
              <a:t>Pripomočki</a:t>
            </a:r>
            <a:r>
              <a:rPr lang="en-GB" sz="3200" dirty="0" smtClean="0">
                <a:solidFill>
                  <a:srgbClr val="C00000"/>
                </a:solidFill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</a:rPr>
              <a:t>za</a:t>
            </a:r>
            <a:r>
              <a:rPr lang="en-GB" sz="3200" dirty="0" smtClean="0">
                <a:solidFill>
                  <a:srgbClr val="C00000"/>
                </a:solidFill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</a:rPr>
              <a:t>učenje</a:t>
            </a:r>
            <a:r>
              <a:rPr lang="en-GB" sz="3200" dirty="0" smtClean="0">
                <a:solidFill>
                  <a:srgbClr val="C00000"/>
                </a:solidFill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</a:rPr>
              <a:t>glasbe</a:t>
            </a:r>
            <a:r>
              <a:rPr lang="sl-SI" sz="3200" dirty="0" smtClean="0">
                <a:solidFill>
                  <a:srgbClr val="C00000"/>
                </a:solidFill>
              </a:rPr>
              <a:t> za slepe in slabovidne osebe (3)</a:t>
            </a:r>
            <a:r>
              <a:rPr lang="en-GB" sz="3200" dirty="0" smtClean="0">
                <a:solidFill>
                  <a:srgbClr val="C00000"/>
                </a:solidFill>
              </a:rPr>
              <a:t> 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  <p:sp>
        <p:nvSpPr>
          <p:cNvPr id="6" name="Označba mesta vsebine 2"/>
          <p:cNvSpPr txBox="1">
            <a:spLocks/>
          </p:cNvSpPr>
          <p:nvPr/>
        </p:nvSpPr>
        <p:spPr>
          <a:xfrm>
            <a:off x="497042" y="1161526"/>
            <a:ext cx="10515600" cy="176571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err="1" smtClean="0">
                <a:solidFill>
                  <a:srgbClr val="C00000"/>
                </a:solidFill>
                <a:latin typeface="+mj-lt"/>
              </a:rPr>
              <a:t>CakeTalking</a:t>
            </a:r>
            <a:r>
              <a:rPr lang="en-GB" sz="2400" dirty="0" smtClean="0">
                <a:solidFill>
                  <a:srgbClr val="C00000"/>
                </a:solidFill>
                <a:latin typeface="+mj-lt"/>
              </a:rPr>
              <a:t> for SONAR 4 </a:t>
            </a:r>
            <a:r>
              <a:rPr lang="en-GB" sz="2400" dirty="0" smtClean="0">
                <a:latin typeface="+mj-lt"/>
              </a:rPr>
              <a:t>je program, </a:t>
            </a:r>
            <a:r>
              <a:rPr lang="en-GB" sz="2400" dirty="0" err="1" smtClean="0">
                <a:latin typeface="+mj-lt"/>
              </a:rPr>
              <a:t>ki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računalnik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spremeni</a:t>
            </a:r>
            <a:r>
              <a:rPr lang="en-GB" sz="2400" dirty="0" smtClean="0">
                <a:latin typeface="+mj-lt"/>
              </a:rPr>
              <a:t> v </a:t>
            </a:r>
            <a:r>
              <a:rPr lang="en-GB" sz="2400" dirty="0" err="1" smtClean="0">
                <a:latin typeface="+mj-lt"/>
              </a:rPr>
              <a:t>snemalni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studijo</a:t>
            </a:r>
            <a:r>
              <a:rPr lang="en-GB" sz="2400" dirty="0" smtClean="0">
                <a:latin typeface="+mj-lt"/>
              </a:rPr>
              <a:t> s </a:t>
            </a:r>
            <a:r>
              <a:rPr lang="en-GB" sz="2400" dirty="0" err="1" smtClean="0">
                <a:latin typeface="+mj-lt"/>
              </a:rPr>
              <a:t>pomočjo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katerega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lahko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slepi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delajo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na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področju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glasbe</a:t>
            </a:r>
            <a:r>
              <a:rPr lang="en-GB" sz="2400" dirty="0" smtClean="0">
                <a:latin typeface="+mj-lt"/>
              </a:rPr>
              <a:t>. </a:t>
            </a:r>
          </a:p>
          <a:p>
            <a:r>
              <a:rPr lang="sl-SI" sz="1800" dirty="0">
                <a:latin typeface="+mj-lt"/>
              </a:rPr>
              <a:t>N</a:t>
            </a:r>
            <a:r>
              <a:rPr lang="en-GB" sz="1800" dirty="0" err="1" smtClean="0">
                <a:latin typeface="+mj-lt"/>
              </a:rPr>
              <a:t>ajnovejša</a:t>
            </a:r>
            <a:r>
              <a:rPr lang="en-GB" sz="1800" dirty="0" smtClean="0">
                <a:latin typeface="+mj-lt"/>
              </a:rPr>
              <a:t> </a:t>
            </a:r>
            <a:r>
              <a:rPr lang="en-GB" sz="1800" dirty="0" err="1" smtClean="0">
                <a:latin typeface="+mj-lt"/>
              </a:rPr>
              <a:t>različica</a:t>
            </a:r>
            <a:r>
              <a:rPr lang="en-GB" sz="1800" dirty="0" smtClean="0">
                <a:latin typeface="+mj-lt"/>
              </a:rPr>
              <a:t> </a:t>
            </a:r>
            <a:r>
              <a:rPr lang="en-GB" sz="1800" dirty="0" err="1" smtClean="0">
                <a:latin typeface="+mj-lt"/>
              </a:rPr>
              <a:t>CakeTalking</a:t>
            </a:r>
            <a:r>
              <a:rPr lang="en-GB" sz="1800" dirty="0" smtClean="0">
                <a:latin typeface="+mj-lt"/>
              </a:rPr>
              <a:t> </a:t>
            </a:r>
            <a:r>
              <a:rPr lang="en-GB" sz="1800" dirty="0" err="1" smtClean="0">
                <a:latin typeface="+mj-lt"/>
              </a:rPr>
              <a:t>za</a:t>
            </a:r>
            <a:r>
              <a:rPr lang="en-GB" sz="1800" dirty="0" smtClean="0">
                <a:latin typeface="+mj-lt"/>
              </a:rPr>
              <a:t> SONAR, </a:t>
            </a:r>
            <a:r>
              <a:rPr lang="en-GB" sz="1800" dirty="0" err="1" smtClean="0">
                <a:latin typeface="+mj-lt"/>
              </a:rPr>
              <a:t>različica</a:t>
            </a:r>
            <a:r>
              <a:rPr lang="en-GB" sz="1800" dirty="0" smtClean="0">
                <a:latin typeface="+mj-lt"/>
              </a:rPr>
              <a:t> 6.2, in </a:t>
            </a:r>
            <a:r>
              <a:rPr lang="en-GB" sz="1800" dirty="0" err="1" smtClean="0">
                <a:latin typeface="+mj-lt"/>
              </a:rPr>
              <a:t>najnovejša</a:t>
            </a:r>
            <a:r>
              <a:rPr lang="en-GB" sz="1800" dirty="0" smtClean="0">
                <a:latin typeface="+mj-lt"/>
              </a:rPr>
              <a:t> </a:t>
            </a:r>
            <a:r>
              <a:rPr lang="en-GB" sz="1800" dirty="0" err="1" smtClean="0">
                <a:latin typeface="+mj-lt"/>
              </a:rPr>
              <a:t>različica</a:t>
            </a:r>
            <a:r>
              <a:rPr lang="en-GB" sz="1800" dirty="0" smtClean="0">
                <a:latin typeface="+mj-lt"/>
              </a:rPr>
              <a:t> Sibelius Speaking 3 </a:t>
            </a:r>
            <a:r>
              <a:rPr lang="en-GB" sz="1800" dirty="0" err="1" smtClean="0">
                <a:latin typeface="+mj-lt"/>
              </a:rPr>
              <a:t>za</a:t>
            </a:r>
            <a:r>
              <a:rPr lang="en-GB" sz="1800" dirty="0" smtClean="0">
                <a:latin typeface="+mj-lt"/>
              </a:rPr>
              <a:t> Sibelius 3 </a:t>
            </a:r>
            <a:r>
              <a:rPr lang="en-GB" sz="1800" dirty="0" err="1" smtClean="0">
                <a:latin typeface="+mj-lt"/>
              </a:rPr>
              <a:t>uporabljata</a:t>
            </a:r>
            <a:r>
              <a:rPr lang="en-GB" sz="1800" dirty="0" smtClean="0">
                <a:latin typeface="+mj-lt"/>
              </a:rPr>
              <a:t> </a:t>
            </a:r>
            <a:r>
              <a:rPr lang="en-GB" sz="1800" dirty="0" err="1" smtClean="0">
                <a:latin typeface="+mj-lt"/>
              </a:rPr>
              <a:t>enako</a:t>
            </a:r>
            <a:r>
              <a:rPr lang="en-GB" sz="1800" dirty="0" smtClean="0">
                <a:latin typeface="+mj-lt"/>
              </a:rPr>
              <a:t> </a:t>
            </a:r>
            <a:r>
              <a:rPr lang="en-GB" sz="1800" dirty="0" err="1" smtClean="0">
                <a:latin typeface="+mj-lt"/>
              </a:rPr>
              <a:t>ločljivost</a:t>
            </a:r>
            <a:r>
              <a:rPr lang="en-GB" sz="1800" dirty="0" smtClean="0">
                <a:latin typeface="+mj-lt"/>
              </a:rPr>
              <a:t> </a:t>
            </a:r>
            <a:r>
              <a:rPr lang="en-GB" sz="1800" dirty="0" err="1" smtClean="0">
                <a:latin typeface="+mj-lt"/>
              </a:rPr>
              <a:t>zaslona</a:t>
            </a:r>
            <a:r>
              <a:rPr lang="en-GB" sz="1800" dirty="0" smtClean="0">
                <a:latin typeface="+mj-lt"/>
              </a:rPr>
              <a:t>. (1024 </a:t>
            </a:r>
            <a:r>
              <a:rPr lang="en-GB" sz="1800" dirty="0" err="1" smtClean="0">
                <a:latin typeface="+mj-lt"/>
              </a:rPr>
              <a:t>krat</a:t>
            </a:r>
            <a:r>
              <a:rPr lang="en-GB" sz="1800" dirty="0" smtClean="0">
                <a:latin typeface="+mj-lt"/>
              </a:rPr>
              <a:t> 768). 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708" y="2430561"/>
            <a:ext cx="3681811" cy="2667875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6" t="10684" r="3278" b="6201"/>
          <a:stretch/>
        </p:blipFill>
        <p:spPr>
          <a:xfrm>
            <a:off x="2625969" y="4532020"/>
            <a:ext cx="2978132" cy="2110154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819" y="206098"/>
            <a:ext cx="573129" cy="573129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865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3809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511628" y="5603158"/>
            <a:ext cx="10515600" cy="941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8" name="Označba mesta vsebine 7"/>
          <p:cNvSpPr>
            <a:spLocks noGrp="1"/>
          </p:cNvSpPr>
          <p:nvPr>
            <p:ph idx="1"/>
          </p:nvPr>
        </p:nvSpPr>
        <p:spPr>
          <a:xfrm>
            <a:off x="768531" y="1555229"/>
            <a:ext cx="10515600" cy="4351338"/>
          </a:xfrm>
        </p:spPr>
        <p:txBody>
          <a:bodyPr>
            <a:normAutofit/>
          </a:bodyPr>
          <a:lstStyle/>
          <a:p>
            <a:r>
              <a:rPr lang="sl-SI" sz="2400" dirty="0">
                <a:latin typeface="+mj-lt"/>
              </a:rPr>
              <a:t>Specialno didaktična priporočila za </a:t>
            </a:r>
            <a:r>
              <a:rPr lang="sl-SI" sz="2400" dirty="0" smtClean="0">
                <a:latin typeface="+mj-lt"/>
              </a:rPr>
              <a:t>slepe in slabovidne učence (izvajanje, ustvarjanje, poslušanje)</a:t>
            </a:r>
          </a:p>
          <a:p>
            <a:r>
              <a:rPr lang="sl-SI" sz="2400" dirty="0" smtClean="0">
                <a:latin typeface="+mj-lt"/>
              </a:rPr>
              <a:t>Navodila za izvajanje pouka za slepe in slabovidne učence</a:t>
            </a:r>
          </a:p>
          <a:p>
            <a:r>
              <a:rPr lang="sl-SI" sz="2400" dirty="0" smtClean="0">
                <a:latin typeface="+mj-lt"/>
              </a:rPr>
              <a:t>Praktični nasveti:</a:t>
            </a:r>
          </a:p>
          <a:p>
            <a:pPr lvl="1" algn="just">
              <a:buFontTx/>
              <a:buChar char="-"/>
            </a:pPr>
            <a:r>
              <a:rPr lang="sl-SI" sz="1800" dirty="0">
                <a:latin typeface="+mj-lt"/>
              </a:rPr>
              <a:t>z</a:t>
            </a:r>
            <a:r>
              <a:rPr lang="sl-SI" sz="1800" dirty="0" smtClean="0">
                <a:latin typeface="+mj-lt"/>
              </a:rPr>
              <a:t>a </a:t>
            </a:r>
            <a:r>
              <a:rPr lang="sl-SI" sz="1800" dirty="0">
                <a:latin typeface="+mj-lt"/>
              </a:rPr>
              <a:t>učitelja potrebne informacije o vidu </a:t>
            </a:r>
            <a:r>
              <a:rPr lang="sl-SI" sz="1800" dirty="0" smtClean="0">
                <a:latin typeface="+mj-lt"/>
              </a:rPr>
              <a:t>učenca, </a:t>
            </a:r>
            <a:endParaRPr lang="sl-SI" sz="1800" dirty="0">
              <a:latin typeface="+mj-lt"/>
            </a:endParaRPr>
          </a:p>
          <a:p>
            <a:pPr lvl="1" algn="just">
              <a:buFontTx/>
              <a:buChar char="-"/>
            </a:pPr>
            <a:r>
              <a:rPr lang="sl-SI" sz="1800" dirty="0">
                <a:latin typeface="+mj-lt"/>
              </a:rPr>
              <a:t>p</a:t>
            </a:r>
            <a:r>
              <a:rPr lang="sl-SI" sz="1800" dirty="0" smtClean="0">
                <a:latin typeface="+mj-lt"/>
              </a:rPr>
              <a:t>osebnosti </a:t>
            </a:r>
            <a:r>
              <a:rPr lang="sl-SI" sz="1800" dirty="0">
                <a:latin typeface="+mj-lt"/>
              </a:rPr>
              <a:t>/ težave pri pouku glasbe (upoštevanje levega / desnega zornega kota, osvetlitve </a:t>
            </a:r>
            <a:r>
              <a:rPr lang="sl-SI" sz="1800" dirty="0" smtClean="0">
                <a:latin typeface="+mj-lt"/>
              </a:rPr>
              <a:t>…),</a:t>
            </a:r>
            <a:endParaRPr lang="sl-SI" sz="1800" dirty="0">
              <a:latin typeface="+mj-lt"/>
            </a:endParaRPr>
          </a:p>
          <a:p>
            <a:pPr lvl="1" algn="just">
              <a:buFontTx/>
              <a:buChar char="-"/>
            </a:pPr>
            <a:r>
              <a:rPr lang="sl-SI" sz="1800" dirty="0">
                <a:latin typeface="+mj-lt"/>
              </a:rPr>
              <a:t>i</a:t>
            </a:r>
            <a:r>
              <a:rPr lang="sl-SI" sz="1800" dirty="0" smtClean="0">
                <a:latin typeface="+mj-lt"/>
              </a:rPr>
              <a:t>zbira </a:t>
            </a:r>
            <a:r>
              <a:rPr lang="sl-SI" sz="1800" dirty="0">
                <a:latin typeface="+mj-lt"/>
              </a:rPr>
              <a:t>glasbil (ob upoštevanju razlikovanja zvočnih barv, gibanja desno – levo / gor – dol </a:t>
            </a:r>
            <a:r>
              <a:rPr lang="sl-SI" sz="1800" dirty="0" smtClean="0">
                <a:latin typeface="+mj-lt"/>
              </a:rPr>
              <a:t>…).</a:t>
            </a:r>
            <a:endParaRPr lang="sl-SI" sz="1800" dirty="0">
              <a:latin typeface="+mj-lt"/>
            </a:endParaRPr>
          </a:p>
          <a:p>
            <a:r>
              <a:rPr lang="sl-SI" sz="2400" strike="sngStrike" dirty="0" smtClean="0">
                <a:latin typeface="+mj-lt"/>
              </a:rPr>
              <a:t>Kratek (ne podroben) opis notnih pisav za slepe in slabovidne osebe (Braille, Prima Vista, Dancing </a:t>
            </a:r>
            <a:r>
              <a:rPr lang="sl-SI" sz="2400" strike="sngStrike" dirty="0" err="1" smtClean="0">
                <a:latin typeface="+mj-lt"/>
              </a:rPr>
              <a:t>Dots</a:t>
            </a:r>
            <a:r>
              <a:rPr lang="sl-SI" sz="2400" strike="sngStrike" dirty="0" smtClean="0">
                <a:latin typeface="+mj-lt"/>
              </a:rPr>
              <a:t>,  …)</a:t>
            </a:r>
          </a:p>
        </p:txBody>
      </p:sp>
      <p:sp>
        <p:nvSpPr>
          <p:cNvPr id="10" name="Naslov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dirty="0" smtClean="0">
                <a:solidFill>
                  <a:srgbClr val="C00000"/>
                </a:solidFill>
              </a:rPr>
              <a:t>V razmislek in utrjevanje</a:t>
            </a:r>
            <a:endParaRPr lang="en-GB" sz="3200" dirty="0">
              <a:solidFill>
                <a:srgbClr val="C00000"/>
              </a:solidFill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12" name="Označba mesta vsebine 2"/>
          <p:cNvSpPr txBox="1">
            <a:spLocks/>
          </p:cNvSpPr>
          <p:nvPr/>
        </p:nvSpPr>
        <p:spPr>
          <a:xfrm>
            <a:off x="875211" y="5521235"/>
            <a:ext cx="10665823" cy="725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>
                <a:solidFill>
                  <a:srgbClr val="C00000"/>
                </a:solidFill>
                <a:latin typeface="+mj-lt"/>
              </a:rPr>
              <a:t>Učni načrt za glasbeno vzgojo v OŠ – prilagoditve za slepe in slabovidne učence (gl. spletno učilnico)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dirty="0" smtClean="0">
              <a:solidFill>
                <a:srgbClr val="C00000"/>
              </a:solidFill>
            </a:endParaRPr>
          </a:p>
          <a:p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29218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C00000"/>
                </a:solidFill>
              </a:rPr>
              <a:t>Vsebina predavanja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764665"/>
            <a:ext cx="10515600" cy="339081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l-SI" sz="1800" dirty="0" smtClean="0"/>
          </a:p>
          <a:p>
            <a:r>
              <a:rPr lang="sl-SI" sz="2400" dirty="0" smtClean="0">
                <a:solidFill>
                  <a:srgbClr val="C00000"/>
                </a:solidFill>
              </a:rPr>
              <a:t>Kako vidimo</a:t>
            </a:r>
          </a:p>
          <a:p>
            <a:r>
              <a:rPr lang="sl-SI" sz="2400" dirty="0" smtClean="0"/>
              <a:t>Specialno didaktična priporočila za delo s slepimi in slabovidnimi učenci</a:t>
            </a:r>
          </a:p>
          <a:p>
            <a:r>
              <a:rPr lang="sl-SI" sz="2400" dirty="0" smtClean="0"/>
              <a:t>Dodatek učnega načrta za glasbeno vzgojo za slepe in slabovidne</a:t>
            </a:r>
          </a:p>
          <a:p>
            <a:r>
              <a:rPr lang="sl-SI" sz="2400" dirty="0" smtClean="0"/>
              <a:t>Primeri iz prakse (navodila za praktično delo s slepimi in slabovidnimi učenci)</a:t>
            </a:r>
          </a:p>
          <a:p>
            <a:r>
              <a:rPr lang="sl-SI" sz="2400" dirty="0" smtClean="0"/>
              <a:t>Notne pisave za slepe in slabovidne</a:t>
            </a:r>
          </a:p>
          <a:p>
            <a:pPr marL="0" indent="0">
              <a:buNone/>
            </a:pPr>
            <a:r>
              <a:rPr lang="sl-SI" sz="2000" dirty="0"/>
              <a:t>	</a:t>
            </a:r>
            <a:r>
              <a:rPr lang="sl-SI" sz="2000" dirty="0" smtClean="0"/>
              <a:t>	</a:t>
            </a:r>
            <a:endParaRPr lang="sl-SI" sz="3200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50070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9072"/>
          </a:xfrm>
        </p:spPr>
        <p:txBody>
          <a:bodyPr>
            <a:normAutofit/>
          </a:bodyPr>
          <a:lstStyle/>
          <a:p>
            <a:r>
              <a:rPr lang="sl-SI" sz="3600" dirty="0" smtClean="0">
                <a:solidFill>
                  <a:srgbClr val="C00000"/>
                </a:solidFill>
              </a:rPr>
              <a:t>                            </a:t>
            </a:r>
            <a:r>
              <a:rPr lang="sl-SI" sz="3200" dirty="0" smtClean="0">
                <a:solidFill>
                  <a:srgbClr val="C00000"/>
                </a:solidFill>
              </a:rPr>
              <a:t>Zaznavanje okolice z vidom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05933" y="1593147"/>
            <a:ext cx="11559988" cy="5562040"/>
          </a:xfrm>
        </p:spPr>
        <p:txBody>
          <a:bodyPr/>
          <a:lstStyle/>
          <a:p>
            <a:r>
              <a:rPr lang="sl-SI" dirty="0" smtClean="0">
                <a:latin typeface="+mj-lt"/>
              </a:rPr>
              <a:t>Oko – organ, ki omogoča, da vidimo in razločujemo svetlobo od teme in tudi barve, oblike, velikosti in oddaljenosti predmetov.</a:t>
            </a:r>
          </a:p>
          <a:p>
            <a:r>
              <a:rPr lang="sl-SI" dirty="0" smtClean="0">
                <a:latin typeface="+mj-lt"/>
              </a:rPr>
              <a:t>Svetloba od predmeta vpada v oko in se prek </a:t>
            </a:r>
            <a:r>
              <a:rPr lang="sl-SI" dirty="0" smtClean="0">
                <a:solidFill>
                  <a:srgbClr val="C00000"/>
                </a:solidFill>
                <a:latin typeface="+mj-lt"/>
              </a:rPr>
              <a:t>očesne leče </a:t>
            </a:r>
            <a:r>
              <a:rPr lang="sl-SI" dirty="0" smtClean="0">
                <a:latin typeface="+mj-lt"/>
              </a:rPr>
              <a:t>usmeri na </a:t>
            </a:r>
            <a:r>
              <a:rPr lang="sl-SI" dirty="0" smtClean="0">
                <a:solidFill>
                  <a:srgbClr val="C00000"/>
                </a:solidFill>
                <a:latin typeface="+mj-lt"/>
              </a:rPr>
              <a:t>mrežnico</a:t>
            </a:r>
            <a:r>
              <a:rPr lang="sl-SI" dirty="0" smtClean="0">
                <a:latin typeface="+mj-lt"/>
              </a:rPr>
              <a:t>.</a:t>
            </a:r>
          </a:p>
          <a:p>
            <a:r>
              <a:rPr lang="sl-SI" dirty="0" smtClean="0">
                <a:latin typeface="+mj-lt"/>
              </a:rPr>
              <a:t>Ta deluje kot zaslon, poln vidnih čutnic. Tam se zbirajo informacije, ki prek </a:t>
            </a:r>
            <a:r>
              <a:rPr lang="sl-SI" dirty="0" smtClean="0">
                <a:solidFill>
                  <a:srgbClr val="C00000"/>
                </a:solidFill>
                <a:latin typeface="+mj-lt"/>
              </a:rPr>
              <a:t>vidnega živca </a:t>
            </a:r>
            <a:r>
              <a:rPr lang="sl-SI" dirty="0" smtClean="0">
                <a:latin typeface="+mj-lt"/>
              </a:rPr>
              <a:t>potujejo do </a:t>
            </a:r>
            <a:r>
              <a:rPr lang="sl-SI" dirty="0" smtClean="0">
                <a:solidFill>
                  <a:srgbClr val="C00000"/>
                </a:solidFill>
                <a:latin typeface="+mj-lt"/>
              </a:rPr>
              <a:t>možganov</a:t>
            </a:r>
            <a:r>
              <a:rPr lang="sl-SI" dirty="0" smtClean="0">
                <a:latin typeface="+mj-lt"/>
              </a:rPr>
              <a:t> in ustvarijo sliko okolice.</a:t>
            </a:r>
          </a:p>
          <a:p>
            <a:r>
              <a:rPr lang="sl-SI" dirty="0" smtClean="0">
                <a:latin typeface="+mj-lt"/>
              </a:rPr>
              <a:t>Slika predmeta je vedno </a:t>
            </a:r>
            <a:r>
              <a:rPr lang="sl-SI" dirty="0" smtClean="0">
                <a:solidFill>
                  <a:srgbClr val="C00000"/>
                </a:solidFill>
                <a:latin typeface="+mj-lt"/>
              </a:rPr>
              <a:t>prava, obrnjena in pomanjšana</a:t>
            </a:r>
            <a:r>
              <a:rPr lang="sl-SI" dirty="0" smtClean="0">
                <a:latin typeface="+mj-lt"/>
              </a:rPr>
              <a:t>.</a:t>
            </a:r>
          </a:p>
          <a:p>
            <a:r>
              <a:rPr lang="sl-SI" dirty="0" smtClean="0">
                <a:latin typeface="+mj-lt"/>
              </a:rPr>
              <a:t>Jasno in ostro vidimo predmet le, </a:t>
            </a:r>
          </a:p>
          <a:p>
            <a:pPr marL="0" indent="0">
              <a:buNone/>
            </a:pPr>
            <a:r>
              <a:rPr lang="sl-SI" dirty="0">
                <a:latin typeface="+mj-lt"/>
              </a:rPr>
              <a:t> </a:t>
            </a:r>
            <a:r>
              <a:rPr lang="sl-SI" dirty="0" smtClean="0">
                <a:latin typeface="+mj-lt"/>
              </a:rPr>
              <a:t> če leča svetlobo, ki prihaja od predmeta, </a:t>
            </a:r>
          </a:p>
          <a:p>
            <a:pPr marL="0" indent="0">
              <a:buNone/>
            </a:pPr>
            <a:r>
              <a:rPr lang="sl-SI" dirty="0">
                <a:latin typeface="+mj-lt"/>
              </a:rPr>
              <a:t> </a:t>
            </a:r>
            <a:r>
              <a:rPr lang="sl-SI" dirty="0" smtClean="0">
                <a:latin typeface="+mj-lt"/>
              </a:rPr>
              <a:t> zbere točno na mrežnici.  </a:t>
            </a:r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5124" name="Picture 4" descr="https://eucbeniki.sio.si/fizika8/214/okosl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22" y="594375"/>
            <a:ext cx="1121229" cy="74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9" y="0"/>
            <a:ext cx="937846" cy="937846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8514" y="5041958"/>
            <a:ext cx="4735286" cy="154172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  <p:sp>
        <p:nvSpPr>
          <p:cNvPr id="10" name="Označba mesta vsebine 2"/>
          <p:cNvSpPr txBox="1">
            <a:spLocks/>
          </p:cNvSpPr>
          <p:nvPr/>
        </p:nvSpPr>
        <p:spPr>
          <a:xfrm>
            <a:off x="205933" y="6583679"/>
            <a:ext cx="9257211" cy="432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 smtClean="0"/>
              <a:t>Vir: https</a:t>
            </a:r>
            <a:r>
              <a:rPr lang="sl-SI" sz="1400" dirty="0"/>
              <a:t>://eucbeniki.sio.si/fizika8/214/index1.html   </a:t>
            </a:r>
            <a:endParaRPr lang="en-GB" sz="1400" dirty="0"/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351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4803" y="2804160"/>
            <a:ext cx="11721736" cy="1296762"/>
          </a:xfrm>
        </p:spPr>
        <p:txBody>
          <a:bodyPr>
            <a:noAutofit/>
          </a:bodyPr>
          <a:lstStyle/>
          <a:p>
            <a:r>
              <a:rPr lang="sl-SI" sz="2400" dirty="0" smtClean="0"/>
              <a:t>Raziskava </a:t>
            </a:r>
            <a:r>
              <a:rPr lang="sl-SI" sz="1400" dirty="0" smtClean="0"/>
              <a:t>(</a:t>
            </a:r>
            <a:r>
              <a:rPr lang="sl-SI" sz="1400" dirty="0" err="1" smtClean="0"/>
              <a:t>Ockelford</a:t>
            </a:r>
            <a:r>
              <a:rPr lang="sl-SI" sz="1400" dirty="0" smtClean="0"/>
              <a:t>, 2006) </a:t>
            </a:r>
            <a:r>
              <a:rPr lang="sl-SI" sz="2400" dirty="0" smtClean="0"/>
              <a:t>40 slepih otrok </a:t>
            </a:r>
            <a:r>
              <a:rPr lang="sl-SI" sz="1600" dirty="0" smtClean="0"/>
              <a:t>(vključno s starši, vzgojitelji in terapevti) </a:t>
            </a:r>
            <a:r>
              <a:rPr lang="sl-SI" sz="2400" dirty="0" smtClean="0"/>
              <a:t>je pokazala: </a:t>
            </a:r>
            <a:br>
              <a:rPr lang="sl-SI" sz="2400" dirty="0" smtClean="0"/>
            </a:br>
            <a:r>
              <a:rPr lang="sl-SI" sz="1600" dirty="0" smtClean="0"/>
              <a:t>- da je med slepimi do štirikrat več oseb z absolutnim posluhom kot pri videčih,</a:t>
            </a:r>
            <a:br>
              <a:rPr lang="sl-SI" sz="1600" dirty="0" smtClean="0"/>
            </a:br>
            <a:r>
              <a:rPr lang="sl-SI" sz="1600" dirty="0" smtClean="0"/>
              <a:t>- da 48 % slepih otrok izkazuje veliko zanimanje za zvoke iz okolice (pri videčih 13 %),</a:t>
            </a:r>
            <a:br>
              <a:rPr lang="sl-SI" sz="1600" dirty="0" smtClean="0"/>
            </a:br>
            <a:r>
              <a:rPr lang="sl-SI" sz="1600" dirty="0" smtClean="0"/>
              <a:t>- da več kot dve tretjini slabovidnih in slepih igra najmanj en inštrument (pri videčih 41 %),</a:t>
            </a:r>
            <a:br>
              <a:rPr lang="sl-SI" sz="1600" dirty="0" smtClean="0"/>
            </a:br>
            <a:r>
              <a:rPr lang="sl-SI" sz="1600" dirty="0" smtClean="0"/>
              <a:t>- da so zgodaj slepi (od rojstva do dveh let) pomembo bolj uspešni pri zaznavanju višine tonov in razlikovanju   </a:t>
            </a:r>
            <a:br>
              <a:rPr lang="sl-SI" sz="1600" dirty="0" smtClean="0"/>
            </a:br>
            <a:r>
              <a:rPr lang="sl-SI" sz="1600" dirty="0" smtClean="0"/>
              <a:t>  tonske barve v primerjavi s pozno oslepelimi.</a:t>
            </a:r>
            <a:br>
              <a:rPr lang="sl-SI" sz="1600" dirty="0" smtClean="0"/>
            </a:br>
            <a:r>
              <a:rPr lang="sl-SI" sz="1600" dirty="0" smtClean="0"/>
              <a:t>Slepi si pomagajo z zaznavanjem zvoka tudi pri orientaciji v prostoru (udarjajo z belo palico ob tla, uporabijo </a:t>
            </a:r>
            <a:r>
              <a:rPr lang="sl-SI" sz="1600" dirty="0" err="1" smtClean="0"/>
              <a:t>eholokacijo</a:t>
            </a:r>
            <a:r>
              <a:rPr lang="sl-SI" sz="1600" dirty="0" smtClean="0"/>
              <a:t> …)</a:t>
            </a:r>
            <a:br>
              <a:rPr lang="sl-SI" sz="1600" dirty="0" smtClean="0"/>
            </a:br>
            <a:r>
              <a:rPr lang="sl-SI" sz="1600" dirty="0" smtClean="0"/>
              <a:t>[ Izmed bolj prepoznavnih slepih glasbenikov so (bili) npr. Ray Charles, </a:t>
            </a:r>
            <a:r>
              <a:rPr lang="sl-SI" sz="1600" dirty="0" err="1" smtClean="0"/>
              <a:t>Stevie</a:t>
            </a:r>
            <a:r>
              <a:rPr lang="sl-SI" sz="1600" dirty="0" smtClean="0"/>
              <a:t> </a:t>
            </a:r>
            <a:r>
              <a:rPr lang="sl-SI" sz="1600" dirty="0" err="1" smtClean="0"/>
              <a:t>Wonder</a:t>
            </a:r>
            <a:r>
              <a:rPr lang="sl-SI" sz="1600" dirty="0" smtClean="0"/>
              <a:t>, Andrea </a:t>
            </a:r>
            <a:r>
              <a:rPr lang="sl-SI" sz="1600" dirty="0" err="1" smtClean="0"/>
              <a:t>Bocelli</a:t>
            </a:r>
            <a:r>
              <a:rPr lang="sl-SI" sz="1600" dirty="0" smtClean="0"/>
              <a:t> idr. </a:t>
            </a:r>
            <a:r>
              <a:rPr lang="sl-SI" sz="1600" dirty="0"/>
              <a:t>]</a:t>
            </a:r>
            <a:r>
              <a:rPr lang="sl-SI" sz="1600" dirty="0" smtClean="0"/>
              <a:t> </a:t>
            </a:r>
            <a:br>
              <a:rPr lang="sl-SI" sz="1600" dirty="0" smtClean="0"/>
            </a:b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sz="2400" dirty="0"/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225743" y="5800907"/>
            <a:ext cx="11495314" cy="1040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 smtClean="0"/>
              <a:t>Vir:  </a:t>
            </a:r>
            <a:r>
              <a:rPr lang="sl-SI" sz="1400" dirty="0" err="1" smtClean="0"/>
              <a:t>Ockelford</a:t>
            </a:r>
            <a:r>
              <a:rPr lang="sl-SI" sz="1400" dirty="0"/>
              <a:t>, </a:t>
            </a:r>
            <a:r>
              <a:rPr lang="sl-SI" sz="1400" dirty="0" smtClean="0"/>
              <a:t>A., </a:t>
            </a:r>
            <a:r>
              <a:rPr lang="sl-SI" sz="1400" dirty="0" err="1" smtClean="0"/>
              <a:t>Pring</a:t>
            </a:r>
            <a:r>
              <a:rPr lang="sl-SI" sz="1400" dirty="0"/>
              <a:t>, </a:t>
            </a:r>
            <a:r>
              <a:rPr lang="sl-SI" sz="1400" dirty="0" smtClean="0"/>
              <a:t>L., </a:t>
            </a:r>
            <a:r>
              <a:rPr lang="sl-SI" sz="1400" dirty="0" err="1" smtClean="0"/>
              <a:t>Welch</a:t>
            </a:r>
            <a:r>
              <a:rPr lang="sl-SI" sz="1400" dirty="0" smtClean="0"/>
              <a:t>, G. in </a:t>
            </a:r>
            <a:r>
              <a:rPr lang="sl-SI" sz="1400" dirty="0" err="1" smtClean="0"/>
              <a:t>Treffert</a:t>
            </a:r>
            <a:r>
              <a:rPr lang="sl-SI" sz="1400" dirty="0" smtClean="0"/>
              <a:t>, D. (2006). </a:t>
            </a:r>
            <a:r>
              <a:rPr lang="sl-SI" sz="1400" dirty="0" err="1"/>
              <a:t>Exploring</a:t>
            </a:r>
            <a:r>
              <a:rPr lang="sl-SI" sz="1400" dirty="0"/>
              <a:t> </a:t>
            </a:r>
            <a:r>
              <a:rPr lang="sl-SI" sz="1400" dirty="0" err="1"/>
              <a:t>the</a:t>
            </a:r>
            <a:r>
              <a:rPr lang="sl-SI" sz="1400" dirty="0"/>
              <a:t> musical </a:t>
            </a:r>
            <a:r>
              <a:rPr lang="sl-SI" sz="1400" dirty="0" err="1"/>
              <a:t>interests</a:t>
            </a:r>
            <a:r>
              <a:rPr lang="sl-SI" sz="1400" dirty="0"/>
              <a:t> </a:t>
            </a:r>
            <a:r>
              <a:rPr lang="sl-SI" sz="1400" dirty="0" err="1"/>
              <a:t>and</a:t>
            </a:r>
            <a:r>
              <a:rPr lang="sl-SI" sz="1400" dirty="0"/>
              <a:t> </a:t>
            </a:r>
            <a:r>
              <a:rPr lang="sl-SI" sz="1400" dirty="0" err="1"/>
              <a:t>abilities</a:t>
            </a:r>
            <a:r>
              <a:rPr lang="sl-SI" sz="1400" dirty="0"/>
              <a:t> </a:t>
            </a:r>
            <a:r>
              <a:rPr lang="sl-SI" sz="1400" dirty="0" err="1"/>
              <a:t>of</a:t>
            </a:r>
            <a:r>
              <a:rPr lang="sl-SI" sz="1400" dirty="0"/>
              <a:t> </a:t>
            </a:r>
            <a:r>
              <a:rPr lang="sl-SI" sz="1400" dirty="0" err="1"/>
              <a:t>blind</a:t>
            </a:r>
            <a:r>
              <a:rPr lang="sl-SI" sz="1400" dirty="0"/>
              <a:t> </a:t>
            </a:r>
            <a:r>
              <a:rPr lang="sl-SI" sz="1400" dirty="0" err="1"/>
              <a:t>and</a:t>
            </a:r>
            <a:r>
              <a:rPr lang="sl-SI" sz="1400" dirty="0"/>
              <a:t> </a:t>
            </a:r>
            <a:r>
              <a:rPr lang="sl-SI" sz="1400" dirty="0" err="1"/>
              <a:t>partially-sighted</a:t>
            </a:r>
            <a:r>
              <a:rPr lang="sl-SI" sz="1400" dirty="0"/>
              <a:t> </a:t>
            </a:r>
            <a:r>
              <a:rPr lang="sl-SI" sz="1400" dirty="0" err="1"/>
              <a:t>children</a:t>
            </a:r>
            <a:r>
              <a:rPr lang="sl-SI" sz="1400" dirty="0"/>
              <a:t> </a:t>
            </a:r>
            <a:r>
              <a:rPr lang="sl-SI" sz="1400" dirty="0" err="1"/>
              <a:t>and</a:t>
            </a:r>
            <a:r>
              <a:rPr lang="sl-SI" sz="1400" dirty="0"/>
              <a:t> </a:t>
            </a:r>
            <a:endParaRPr lang="sl-SI" sz="1400" dirty="0" smtClean="0"/>
          </a:p>
          <a:p>
            <a:r>
              <a:rPr lang="sl-SI" sz="1400" dirty="0" err="1" smtClean="0"/>
              <a:t>young</a:t>
            </a:r>
            <a:r>
              <a:rPr lang="sl-SI" sz="1400" dirty="0" smtClean="0"/>
              <a:t> </a:t>
            </a:r>
            <a:r>
              <a:rPr lang="sl-SI" sz="1400" dirty="0" err="1"/>
              <a:t>people</a:t>
            </a:r>
            <a:r>
              <a:rPr lang="sl-SI" sz="1400" dirty="0"/>
              <a:t> </a:t>
            </a:r>
            <a:r>
              <a:rPr lang="sl-SI" sz="1400" dirty="0" err="1"/>
              <a:t>with</a:t>
            </a:r>
            <a:r>
              <a:rPr lang="sl-SI" sz="1400" dirty="0"/>
              <a:t> </a:t>
            </a:r>
            <a:r>
              <a:rPr lang="sl-SI" sz="1400" dirty="0" err="1"/>
              <a:t>septo-optic</a:t>
            </a:r>
            <a:r>
              <a:rPr lang="sl-SI" sz="1400" dirty="0"/>
              <a:t> </a:t>
            </a:r>
            <a:r>
              <a:rPr lang="sl-SI" sz="1400" dirty="0" err="1" smtClean="0"/>
              <a:t>dysplasia</a:t>
            </a:r>
            <a:r>
              <a:rPr lang="sl-SI" sz="1400" dirty="0" smtClean="0"/>
              <a:t>. London: Institute </a:t>
            </a:r>
            <a:r>
              <a:rPr lang="sl-SI" sz="1400" dirty="0" err="1"/>
              <a:t>of</a:t>
            </a:r>
            <a:r>
              <a:rPr lang="sl-SI" sz="1400" dirty="0"/>
              <a:t> </a:t>
            </a:r>
            <a:r>
              <a:rPr lang="sl-SI" sz="1400" dirty="0" err="1"/>
              <a:t>Education</a:t>
            </a:r>
            <a:r>
              <a:rPr lang="sl-SI" sz="1400" dirty="0"/>
              <a:t>, </a:t>
            </a:r>
            <a:r>
              <a:rPr lang="sl-SI" sz="1400" dirty="0" err="1"/>
              <a:t>University</a:t>
            </a:r>
            <a:r>
              <a:rPr lang="sl-SI" sz="1400" dirty="0"/>
              <a:t> </a:t>
            </a:r>
            <a:r>
              <a:rPr lang="sl-SI" sz="1400" dirty="0" err="1"/>
              <a:t>of</a:t>
            </a:r>
            <a:r>
              <a:rPr lang="sl-SI" sz="1400" dirty="0"/>
              <a:t> London.</a:t>
            </a:r>
            <a:endParaRPr lang="en-GB" sz="1400" dirty="0"/>
          </a:p>
          <a:p>
            <a:r>
              <a:rPr lang="sl-SI" sz="1400" u="sng" dirty="0" smtClean="0">
                <a:hlinkClick r:id="rId2"/>
              </a:rPr>
              <a:t>https</a:t>
            </a:r>
            <a:r>
              <a:rPr lang="sl-SI" sz="1400" u="sng" dirty="0">
                <a:hlinkClick r:id="rId2"/>
              </a:rPr>
              <a:t>://</a:t>
            </a:r>
            <a:r>
              <a:rPr lang="sl-SI" sz="1400" u="sng" dirty="0" smtClean="0">
                <a:hlinkClick r:id="rId2"/>
              </a:rPr>
              <a:t>www.researchgate.net/publication/242319538</a:t>
            </a:r>
            <a:endParaRPr lang="sl-SI" sz="1400" u="sng" dirty="0" smtClean="0"/>
          </a:p>
          <a:p>
            <a:r>
              <a:rPr lang="sl-SI" sz="1400" dirty="0">
                <a:hlinkClick r:id="rId3"/>
              </a:rPr>
              <a:t>http://</a:t>
            </a:r>
            <a:r>
              <a:rPr lang="sl-SI" sz="1400" dirty="0" smtClean="0">
                <a:hlinkClick r:id="rId3"/>
              </a:rPr>
              <a:t>www.zveza-slepih.si/okvare-vida/pogosta-vprasanja</a:t>
            </a:r>
            <a:r>
              <a:rPr lang="sl-SI" sz="1400" dirty="0" smtClean="0"/>
              <a:t> </a:t>
            </a:r>
            <a:endParaRPr lang="sl-SI" sz="1400" u="sng" dirty="0" smtClean="0"/>
          </a:p>
          <a:p>
            <a:endParaRPr lang="en-GB" sz="1400" dirty="0"/>
          </a:p>
          <a:p>
            <a:endParaRPr lang="en-GB" dirty="0"/>
          </a:p>
          <a:p>
            <a:endParaRPr lang="en-GB" sz="1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8349" y="365125"/>
            <a:ext cx="1858190" cy="1640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Pravokotnik 6"/>
          <p:cNvSpPr/>
          <p:nvPr/>
        </p:nvSpPr>
        <p:spPr>
          <a:xfrm>
            <a:off x="225743" y="4274208"/>
            <a:ext cx="11495314" cy="147732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l-SI" dirty="0" smtClean="0"/>
              <a:t>Vendar velja opozoriti, da slepi z</a:t>
            </a:r>
            <a:r>
              <a:rPr lang="en-GB" dirty="0" err="1" smtClean="0"/>
              <a:t>aradi</a:t>
            </a:r>
            <a:r>
              <a:rPr lang="en-GB" dirty="0" smtClean="0"/>
              <a:t> </a:t>
            </a:r>
            <a:r>
              <a:rPr lang="en-GB" dirty="0" err="1"/>
              <a:t>tega</a:t>
            </a:r>
            <a:r>
              <a:rPr lang="en-GB" dirty="0"/>
              <a:t>, </a:t>
            </a:r>
            <a:r>
              <a:rPr lang="en-GB" dirty="0" err="1"/>
              <a:t>ker</a:t>
            </a:r>
            <a:r>
              <a:rPr lang="en-GB" dirty="0"/>
              <a:t> ne </a:t>
            </a:r>
            <a:r>
              <a:rPr lang="en-GB" dirty="0" err="1"/>
              <a:t>vidijo</a:t>
            </a:r>
            <a:r>
              <a:rPr lang="en-GB" dirty="0"/>
              <a:t>, </a:t>
            </a:r>
            <a:r>
              <a:rPr lang="en-GB" dirty="0" err="1" smtClean="0"/>
              <a:t>nimajo</a:t>
            </a:r>
            <a:r>
              <a:rPr lang="en-GB" dirty="0" smtClean="0"/>
              <a:t> </a:t>
            </a:r>
            <a:r>
              <a:rPr lang="en-GB" dirty="0" err="1"/>
              <a:t>bolje</a:t>
            </a:r>
            <a:r>
              <a:rPr lang="en-GB" dirty="0"/>
              <a:t> </a:t>
            </a:r>
            <a:r>
              <a:rPr lang="en-GB" dirty="0" err="1"/>
              <a:t>razvitega</a:t>
            </a:r>
            <a:r>
              <a:rPr lang="en-GB" dirty="0"/>
              <a:t> </a:t>
            </a:r>
            <a:r>
              <a:rPr lang="en-GB" dirty="0" err="1"/>
              <a:t>slušnega</a:t>
            </a:r>
            <a:r>
              <a:rPr lang="en-GB" dirty="0"/>
              <a:t> </a:t>
            </a:r>
            <a:r>
              <a:rPr lang="en-GB" dirty="0" err="1" smtClean="0"/>
              <a:t>čutila</a:t>
            </a:r>
            <a:r>
              <a:rPr lang="sl-SI" dirty="0" smtClean="0"/>
              <a:t> samega po sebi. Glede na okoliščine s</a:t>
            </a:r>
            <a:r>
              <a:rPr lang="en-GB" dirty="0" smtClean="0"/>
              <a:t>e </a:t>
            </a:r>
            <a:r>
              <a:rPr lang="en-GB" dirty="0"/>
              <a:t>z </a:t>
            </a:r>
            <a:r>
              <a:rPr lang="en-GB" dirty="0" err="1"/>
              <a:t>vajami</a:t>
            </a:r>
            <a:r>
              <a:rPr lang="en-GB" dirty="0"/>
              <a:t> in </a:t>
            </a:r>
            <a:r>
              <a:rPr lang="en-GB" dirty="0" err="1"/>
              <a:t>izkušnjami</a:t>
            </a:r>
            <a:r>
              <a:rPr lang="en-GB" dirty="0"/>
              <a:t> </a:t>
            </a:r>
            <a:r>
              <a:rPr lang="en-GB" dirty="0" err="1"/>
              <a:t>naučijo</a:t>
            </a:r>
            <a:r>
              <a:rPr lang="en-GB" dirty="0"/>
              <a:t> </a:t>
            </a:r>
            <a:r>
              <a:rPr lang="sl-SI" dirty="0" smtClean="0"/>
              <a:t>bolj učinkovitega</a:t>
            </a:r>
            <a:r>
              <a:rPr lang="en-GB" dirty="0" smtClean="0"/>
              <a:t> </a:t>
            </a:r>
            <a:r>
              <a:rPr lang="en-GB" dirty="0"/>
              <a:t>(</a:t>
            </a:r>
            <a:r>
              <a:rPr lang="en-GB" dirty="0" err="1"/>
              <a:t>selektivnega</a:t>
            </a:r>
            <a:r>
              <a:rPr lang="en-GB" dirty="0"/>
              <a:t>) </a:t>
            </a:r>
            <a:r>
              <a:rPr lang="en-GB" dirty="0" err="1"/>
              <a:t>zvočnega</a:t>
            </a:r>
            <a:r>
              <a:rPr lang="en-GB" dirty="0"/>
              <a:t> </a:t>
            </a:r>
            <a:r>
              <a:rPr lang="en-GB" dirty="0" err="1"/>
              <a:t>zaznavanja</a:t>
            </a:r>
            <a:r>
              <a:rPr lang="en-GB" dirty="0"/>
              <a:t>, </a:t>
            </a:r>
            <a:r>
              <a:rPr lang="sl-SI" dirty="0" smtClean="0"/>
              <a:t>ki jim omogoča </a:t>
            </a:r>
            <a:r>
              <a:rPr lang="sl-SI" dirty="0"/>
              <a:t>bolje </a:t>
            </a:r>
            <a:r>
              <a:rPr lang="en-GB" dirty="0" err="1"/>
              <a:t>prepoznava</a:t>
            </a:r>
            <a:r>
              <a:rPr lang="sl-SI" dirty="0" smtClean="0"/>
              <a:t>ti </a:t>
            </a:r>
            <a:r>
              <a:rPr lang="en-GB" dirty="0" err="1" smtClean="0"/>
              <a:t>slušne</a:t>
            </a:r>
            <a:r>
              <a:rPr lang="en-GB" dirty="0" smtClean="0"/>
              <a:t> info</a:t>
            </a:r>
            <a:r>
              <a:rPr lang="sl-SI" dirty="0" err="1" smtClean="0"/>
              <a:t>rmacije</a:t>
            </a:r>
            <a:r>
              <a:rPr lang="en-GB" dirty="0" smtClean="0"/>
              <a:t>. </a:t>
            </a:r>
            <a:r>
              <a:rPr lang="sl-SI" dirty="0" smtClean="0"/>
              <a:t>Dejstvo je, da so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/>
              <a:t>zvok</a:t>
            </a:r>
            <a:r>
              <a:rPr lang="en-GB" dirty="0"/>
              <a:t> </a:t>
            </a:r>
            <a:r>
              <a:rPr lang="en-GB" dirty="0" err="1"/>
              <a:t>bolj</a:t>
            </a:r>
            <a:r>
              <a:rPr lang="en-GB" dirty="0"/>
              <a:t> </a:t>
            </a:r>
            <a:r>
              <a:rPr lang="en-GB" dirty="0" err="1"/>
              <a:t>dojemljivi</a:t>
            </a:r>
            <a:r>
              <a:rPr lang="en-GB" dirty="0"/>
              <a:t>, </a:t>
            </a:r>
            <a:r>
              <a:rPr lang="en-GB" dirty="0" err="1"/>
              <a:t>saj</a:t>
            </a:r>
            <a:r>
              <a:rPr lang="en-GB" dirty="0"/>
              <a:t> so </a:t>
            </a:r>
            <a:r>
              <a:rPr lang="en-GB" dirty="0" err="1"/>
              <a:t>zvočni</a:t>
            </a:r>
            <a:r>
              <a:rPr lang="en-GB" dirty="0"/>
              <a:t> </a:t>
            </a:r>
            <a:r>
              <a:rPr lang="en-GB" dirty="0" err="1"/>
              <a:t>dražljaji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njih</a:t>
            </a:r>
            <a:r>
              <a:rPr lang="en-GB" dirty="0"/>
              <a:t> </a:t>
            </a:r>
            <a:r>
              <a:rPr lang="en-GB" dirty="0" err="1"/>
              <a:t>eni</a:t>
            </a:r>
            <a:r>
              <a:rPr lang="en-GB" dirty="0"/>
              <a:t> od </a:t>
            </a:r>
            <a:r>
              <a:rPr lang="en-GB" dirty="0" err="1"/>
              <a:t>primarnih</a:t>
            </a:r>
            <a:r>
              <a:rPr lang="en-GB" dirty="0"/>
              <a:t> </a:t>
            </a:r>
            <a:r>
              <a:rPr lang="en-GB" dirty="0" err="1"/>
              <a:t>dražljajev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okolja</a:t>
            </a:r>
            <a:r>
              <a:rPr lang="en-GB" dirty="0"/>
              <a:t>. </a:t>
            </a:r>
            <a:endParaRPr lang="sl-SI" dirty="0" smtClean="0"/>
          </a:p>
          <a:p>
            <a:r>
              <a:rPr lang="en-GB" dirty="0" err="1" smtClean="0"/>
              <a:t>Vendar</a:t>
            </a:r>
            <a:r>
              <a:rPr lang="en-GB" dirty="0" smtClean="0"/>
              <a:t> </a:t>
            </a:r>
            <a:r>
              <a:rPr lang="sl-SI" dirty="0" smtClean="0"/>
              <a:t> - pozor! - </a:t>
            </a:r>
            <a:r>
              <a:rPr lang="en-GB" dirty="0" err="1" smtClean="0">
                <a:solidFill>
                  <a:srgbClr val="C00000"/>
                </a:solidFill>
              </a:rPr>
              <a:t>preveč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zvočnih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informacij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hkrati</a:t>
            </a:r>
            <a:r>
              <a:rPr lang="en-GB" dirty="0">
                <a:solidFill>
                  <a:srgbClr val="C00000"/>
                </a:solidFill>
              </a:rPr>
              <a:t> in </a:t>
            </a:r>
            <a:r>
              <a:rPr lang="en-GB" dirty="0" err="1">
                <a:solidFill>
                  <a:srgbClr val="C00000"/>
                </a:solidFill>
              </a:rPr>
              <a:t>prevelika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jakost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ovirata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dojemanje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zvoka</a:t>
            </a:r>
            <a:r>
              <a:rPr lang="en-GB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74643" y="52431"/>
            <a:ext cx="10132990" cy="102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6348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en-US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          </a:t>
            </a:r>
            <a:r>
              <a:rPr kumimoji="0" lang="sl-SI" alt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Kako slišijo / poslušajo slepi in slabovidni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225743" y="3226963"/>
            <a:ext cx="11495314" cy="92333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l-SI" dirty="0"/>
              <a:t>To pripisujejo dejstvu, da so </a:t>
            </a:r>
            <a:r>
              <a:rPr lang="sl-SI" dirty="0" smtClean="0">
                <a:solidFill>
                  <a:srgbClr val="C00000"/>
                </a:solidFill>
              </a:rPr>
              <a:t>področja </a:t>
            </a:r>
            <a:r>
              <a:rPr lang="sl-SI" dirty="0">
                <a:solidFill>
                  <a:srgbClr val="C00000"/>
                </a:solidFill>
              </a:rPr>
              <a:t>možganov </a:t>
            </a:r>
            <a:r>
              <a:rPr lang="sl-SI" dirty="0" smtClean="0">
                <a:solidFill>
                  <a:srgbClr val="C00000"/>
                </a:solidFill>
              </a:rPr>
              <a:t>za </a:t>
            </a:r>
            <a:r>
              <a:rPr lang="sl-SI" dirty="0">
                <a:solidFill>
                  <a:srgbClr val="C00000"/>
                </a:solidFill>
              </a:rPr>
              <a:t>vid, sluh in druge čute </a:t>
            </a:r>
            <a:r>
              <a:rPr lang="sl-SI" dirty="0" smtClean="0">
                <a:solidFill>
                  <a:srgbClr val="C00000"/>
                </a:solidFill>
              </a:rPr>
              <a:t>ob rojstvu med seboj povezani</a:t>
            </a:r>
            <a:r>
              <a:rPr lang="sl-SI" dirty="0" smtClean="0"/>
              <a:t>.</a:t>
            </a:r>
            <a:r>
              <a:rPr lang="sl-SI" dirty="0"/>
              <a:t/>
            </a:r>
            <a:br>
              <a:rPr lang="sl-SI" dirty="0"/>
            </a:br>
            <a:r>
              <a:rPr lang="sl-SI" dirty="0">
                <a:solidFill>
                  <a:srgbClr val="C00000"/>
                </a:solidFill>
              </a:rPr>
              <a:t>Povezave se v normalnem razvoju postopno odpravljajo, pri zgodaj slepih pa se lahko ohranijo in uporabijo za obdelavo zvokov </a:t>
            </a:r>
            <a:r>
              <a:rPr lang="sl-SI" sz="1400" dirty="0"/>
              <a:t>(Belin, 2012</a:t>
            </a:r>
            <a:r>
              <a:rPr lang="sl-SI" sz="1400" dirty="0" smtClean="0"/>
              <a:t>).</a:t>
            </a:r>
            <a:endParaRPr lang="en-GB" dirty="0"/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86016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1817" y="261759"/>
            <a:ext cx="10515600" cy="566692"/>
          </a:xfrm>
        </p:spPr>
        <p:txBody>
          <a:bodyPr>
            <a:norm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Primeri iz prakse in praktični nasveti</a:t>
            </a:r>
            <a:endParaRPr lang="en-GB" sz="3200" dirty="0"/>
          </a:p>
        </p:txBody>
      </p:sp>
      <p:pic>
        <p:nvPicPr>
          <p:cNvPr id="6" name="ow_nGPi3d9k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72506" y="966560"/>
            <a:ext cx="8482527" cy="477142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817" cy="931817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7" name="Pravokotnik 6"/>
          <p:cNvSpPr/>
          <p:nvPr/>
        </p:nvSpPr>
        <p:spPr>
          <a:xfrm>
            <a:off x="465908" y="5876091"/>
            <a:ext cx="4864858" cy="78765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GB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www.youtube.com/watch?v=ow_nGPi3d9k</a:t>
            </a:r>
            <a:endParaRPr lang="sl-SI" u="sng" dirty="0" smtClean="0">
              <a:solidFill>
                <a:srgbClr val="0563C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/>
              <a:t>P</a:t>
            </a:r>
            <a:r>
              <a:rPr lang="en-GB" dirty="0" err="1" smtClean="0"/>
              <a:t>rimer</a:t>
            </a:r>
            <a:r>
              <a:rPr lang="en-GB" dirty="0" smtClean="0"/>
              <a:t> </a:t>
            </a:r>
            <a:r>
              <a:rPr lang="en-GB" dirty="0" err="1"/>
              <a:t>Nordoff</a:t>
            </a:r>
            <a:r>
              <a:rPr lang="en-GB" dirty="0"/>
              <a:t>-Robbins </a:t>
            </a:r>
            <a:r>
              <a:rPr lang="sl-SI" dirty="0" smtClean="0"/>
              <a:t>glasbene terapije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8454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5057" y="269966"/>
            <a:ext cx="12192000" cy="656622"/>
          </a:xfrm>
        </p:spPr>
        <p:txBody>
          <a:bodyPr>
            <a:noAutofit/>
          </a:bodyPr>
          <a:lstStyle/>
          <a:p>
            <a:r>
              <a:rPr lang="sl-SI" sz="3200" dirty="0" smtClean="0">
                <a:solidFill>
                  <a:srgbClr val="C00000"/>
                </a:solidFill>
              </a:rPr>
              <a:t>Specialno didaktična priporočila za slepe in slabovidne učence (1)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44732" y="1108462"/>
            <a:ext cx="11098128" cy="858772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400" dirty="0" smtClean="0"/>
              <a:t>Že v procesu priprave učne ure upoštevamo </a:t>
            </a:r>
            <a:r>
              <a:rPr lang="sl-SI" sz="2400" dirty="0" smtClean="0">
                <a:solidFill>
                  <a:srgbClr val="C00000"/>
                </a:solidFill>
              </a:rPr>
              <a:t>načela individualizacije </a:t>
            </a:r>
            <a:r>
              <a:rPr lang="sl-SI" sz="2400" dirty="0">
                <a:solidFill>
                  <a:srgbClr val="C00000"/>
                </a:solidFill>
              </a:rPr>
              <a:t> </a:t>
            </a:r>
            <a:r>
              <a:rPr lang="sl-SI" sz="2400" dirty="0" smtClean="0">
                <a:solidFill>
                  <a:srgbClr val="C00000"/>
                </a:solidFill>
              </a:rPr>
              <a:t>                               </a:t>
            </a:r>
            <a:r>
              <a:rPr lang="sl-SI" sz="2400" dirty="0" smtClean="0"/>
              <a:t>(predvsem na področju psihofizične in zaznavne sposobnosti).</a:t>
            </a:r>
          </a:p>
        </p:txBody>
      </p:sp>
      <p:sp>
        <p:nvSpPr>
          <p:cNvPr id="4" name="Pravokotnik 3"/>
          <p:cNvSpPr/>
          <p:nvPr/>
        </p:nvSpPr>
        <p:spPr>
          <a:xfrm>
            <a:off x="6008914" y="112162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2" y="1592263"/>
            <a:ext cx="931817" cy="931817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6" name="Označba mesta vsebine 2"/>
          <p:cNvSpPr txBox="1">
            <a:spLocks/>
          </p:cNvSpPr>
          <p:nvPr/>
        </p:nvSpPr>
        <p:spPr>
          <a:xfrm>
            <a:off x="724988" y="6233523"/>
            <a:ext cx="9257211" cy="4328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>
                <a:solidFill>
                  <a:srgbClr val="C00000"/>
                </a:solidFill>
              </a:rPr>
              <a:t>Učni načrt za glasbeno vzgojo v OŠ – prilagoditve za slepe in slabovidne učence (gl. spletno učilnico)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  <p:sp>
        <p:nvSpPr>
          <p:cNvPr id="8" name="Označba mesta vsebine 2"/>
          <p:cNvSpPr txBox="1">
            <a:spLocks/>
          </p:cNvSpPr>
          <p:nvPr/>
        </p:nvSpPr>
        <p:spPr>
          <a:xfrm>
            <a:off x="844732" y="2149108"/>
            <a:ext cx="11098128" cy="386107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>
                <a:solidFill>
                  <a:srgbClr val="C00000"/>
                </a:solidFill>
                <a:latin typeface="+mj-lt"/>
              </a:rPr>
              <a:t>IZVAJANJE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2400" dirty="0" smtClean="0">
                <a:solidFill>
                  <a:srgbClr val="C00000"/>
                </a:solidFill>
                <a:latin typeface="+mj-lt"/>
              </a:rPr>
              <a:t>Petje: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2400" dirty="0" smtClean="0">
                <a:latin typeface="+mj-lt"/>
              </a:rPr>
              <a:t>- na začetni stopnji uvajamo enoglasne pesmi, pri katerih je osnovna metoda poučevanja </a:t>
            </a:r>
            <a:r>
              <a:rPr lang="sl-SI" sz="2400" dirty="0" smtClean="0">
                <a:solidFill>
                  <a:srgbClr val="C00000"/>
                </a:solidFill>
                <a:latin typeface="+mj-lt"/>
              </a:rPr>
              <a:t>imitiranje</a:t>
            </a:r>
            <a:r>
              <a:rPr lang="sl-SI" sz="2400" dirty="0" smtClean="0">
                <a:latin typeface="+mj-lt"/>
              </a:rPr>
              <a:t> glasu.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2400" dirty="0" smtClean="0">
                <a:solidFill>
                  <a:srgbClr val="C00000"/>
                </a:solidFill>
                <a:latin typeface="+mj-lt"/>
              </a:rPr>
              <a:t>Raba glasbil:</a:t>
            </a:r>
          </a:p>
          <a:p>
            <a:pPr>
              <a:buFontTx/>
              <a:buChar char="-"/>
            </a:pPr>
            <a:r>
              <a:rPr lang="sl-SI" sz="2400" dirty="0" smtClean="0">
                <a:latin typeface="+mj-lt"/>
              </a:rPr>
              <a:t>vsako glasbilo ali zvočilo učitelj najprej izčrpno opišemo, slepi učenci pa ga </a:t>
            </a:r>
            <a:r>
              <a:rPr lang="sl-SI" sz="2400" dirty="0" smtClean="0">
                <a:solidFill>
                  <a:srgbClr val="C00000"/>
                </a:solidFill>
                <a:latin typeface="+mj-lt"/>
              </a:rPr>
              <a:t>otipajo</a:t>
            </a:r>
            <a:r>
              <a:rPr lang="sl-SI" sz="2400" dirty="0" smtClean="0">
                <a:latin typeface="+mj-lt"/>
              </a:rPr>
              <a:t> </a:t>
            </a:r>
            <a:r>
              <a:rPr lang="sl-SI" sz="1800" dirty="0" smtClean="0">
                <a:latin typeface="+mj-lt"/>
              </a:rPr>
              <a:t>(občutijo, se z njim seznanijo in si pridobijo pravilno predstavo). </a:t>
            </a:r>
          </a:p>
          <a:p>
            <a:pPr>
              <a:buFontTx/>
              <a:buChar char="-"/>
            </a:pPr>
            <a:r>
              <a:rPr lang="sl-SI" sz="2400" dirty="0" smtClean="0">
                <a:latin typeface="+mj-lt"/>
              </a:rPr>
              <a:t>nato se učenci z različnimi vajami za koordinacijo navajajo na pravilno držo </a:t>
            </a:r>
            <a:r>
              <a:rPr lang="sl-SI" sz="1800" dirty="0" smtClean="0">
                <a:latin typeface="+mj-lt"/>
              </a:rPr>
              <a:t>(upoštevamo, da potrebujejo več časa).</a:t>
            </a:r>
            <a:r>
              <a:rPr lang="sl-SI" dirty="0" smtClean="0">
                <a:latin typeface="+mj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2057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30926" y="1166949"/>
            <a:ext cx="11382103" cy="5277394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rgbClr val="C00000"/>
                </a:solidFill>
                <a:latin typeface="+mj-lt"/>
              </a:rPr>
              <a:t>USTVARJANJE</a:t>
            </a:r>
          </a:p>
          <a:p>
            <a:pPr marL="0" indent="0">
              <a:buNone/>
            </a:pPr>
            <a:r>
              <a:rPr lang="sl-SI" sz="2400" dirty="0" smtClean="0">
                <a:latin typeface="+mj-lt"/>
              </a:rPr>
              <a:t>Zaradi </a:t>
            </a:r>
            <a:r>
              <a:rPr lang="sl-SI" sz="2400" dirty="0">
                <a:latin typeface="+mj-lt"/>
              </a:rPr>
              <a:t>pomanjkljivih prostorskih predstav </a:t>
            </a:r>
            <a:r>
              <a:rPr lang="sl-SI" sz="2400" dirty="0" smtClean="0">
                <a:latin typeface="+mj-lt"/>
              </a:rPr>
              <a:t>imajo slepi in slabovidni mnogo </a:t>
            </a:r>
            <a:r>
              <a:rPr lang="sl-SI" sz="2400" dirty="0">
                <a:latin typeface="+mj-lt"/>
              </a:rPr>
              <a:t>manj spodbud neposredno iz zunanjega </a:t>
            </a:r>
            <a:r>
              <a:rPr lang="sl-SI" sz="2400" dirty="0" smtClean="0">
                <a:latin typeface="+mj-lt"/>
              </a:rPr>
              <a:t>okolja (posledično potrebujejo več spodbude).</a:t>
            </a:r>
            <a:endParaRPr lang="en-GB" sz="2400" dirty="0">
              <a:latin typeface="+mj-lt"/>
            </a:endParaRPr>
          </a:p>
          <a:p>
            <a:pPr marL="0" lvl="0" indent="0">
              <a:buNone/>
            </a:pPr>
            <a:r>
              <a:rPr lang="sl-SI" dirty="0" smtClean="0">
                <a:solidFill>
                  <a:srgbClr val="C00000"/>
                </a:solidFill>
                <a:latin typeface="+mj-lt"/>
              </a:rPr>
              <a:t>Poustvarjanje</a:t>
            </a:r>
            <a:r>
              <a:rPr lang="sl-SI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sl-SI" sz="2400" dirty="0" smtClean="0">
                <a:latin typeface="+mj-lt"/>
              </a:rPr>
              <a:t>– otroci skozi petje in/ali igranje izrazijo  svoje </a:t>
            </a:r>
            <a:r>
              <a:rPr lang="sl-SI" sz="2400" dirty="0">
                <a:latin typeface="+mj-lt"/>
              </a:rPr>
              <a:t>doživljanje in </a:t>
            </a:r>
            <a:r>
              <a:rPr lang="sl-SI" sz="2400" dirty="0" smtClean="0">
                <a:latin typeface="+mj-lt"/>
              </a:rPr>
              <a:t>oblikovanje.</a:t>
            </a:r>
            <a:endParaRPr lang="sl-SI" sz="2400" dirty="0">
              <a:latin typeface="+mj-lt"/>
            </a:endParaRPr>
          </a:p>
          <a:p>
            <a:pPr marL="0" lvl="0" indent="0">
              <a:buNone/>
            </a:pPr>
            <a:r>
              <a:rPr lang="sl-SI" dirty="0" smtClean="0">
                <a:solidFill>
                  <a:srgbClr val="C00000"/>
                </a:solidFill>
                <a:latin typeface="+mj-lt"/>
              </a:rPr>
              <a:t>Glasbena </a:t>
            </a:r>
            <a:r>
              <a:rPr lang="sl-SI" dirty="0">
                <a:solidFill>
                  <a:srgbClr val="C00000"/>
                </a:solidFill>
                <a:latin typeface="+mj-lt"/>
              </a:rPr>
              <a:t>produkcija </a:t>
            </a:r>
            <a:r>
              <a:rPr lang="sl-SI" sz="2400" dirty="0" smtClean="0">
                <a:latin typeface="+mj-lt"/>
              </a:rPr>
              <a:t>-  </a:t>
            </a:r>
            <a:r>
              <a:rPr lang="sl-SI" sz="2400" dirty="0">
                <a:latin typeface="+mj-lt"/>
              </a:rPr>
              <a:t>različne ritmične ali melodične vsebine, ki jih otroci s petjem </a:t>
            </a:r>
            <a:r>
              <a:rPr lang="sl-SI" sz="2400" dirty="0" smtClean="0">
                <a:latin typeface="+mj-lt"/>
              </a:rPr>
              <a:t>in </a:t>
            </a:r>
            <a:r>
              <a:rPr lang="sl-SI" sz="2400" dirty="0">
                <a:latin typeface="+mj-lt"/>
              </a:rPr>
              <a:t>instrumentalno igro </a:t>
            </a:r>
            <a:r>
              <a:rPr lang="sl-SI" sz="2400" dirty="0" smtClean="0">
                <a:latin typeface="+mj-lt"/>
              </a:rPr>
              <a:t>ustvarjajo sami.</a:t>
            </a:r>
            <a:endParaRPr lang="en-GB" sz="2400" dirty="0">
              <a:latin typeface="+mj-lt"/>
            </a:endParaRPr>
          </a:p>
          <a:p>
            <a:pPr marL="0" lvl="0" indent="0">
              <a:buNone/>
            </a:pPr>
            <a:r>
              <a:rPr lang="sl-SI" dirty="0" smtClean="0">
                <a:solidFill>
                  <a:srgbClr val="C00000"/>
                </a:solidFill>
                <a:latin typeface="+mj-lt"/>
              </a:rPr>
              <a:t>Ustvarjalno </a:t>
            </a:r>
            <a:r>
              <a:rPr lang="sl-SI" dirty="0">
                <a:solidFill>
                  <a:srgbClr val="C00000"/>
                </a:solidFill>
                <a:latin typeface="+mj-lt"/>
              </a:rPr>
              <a:t>izražanje ob glasbi</a:t>
            </a:r>
            <a:r>
              <a:rPr lang="sl-SI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sl-SI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sl-SI" sz="2400" b="1" dirty="0" smtClean="0">
                <a:latin typeface="+mj-lt"/>
              </a:rPr>
              <a:t>-</a:t>
            </a:r>
            <a:r>
              <a:rPr lang="sl-SI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sl-SI" sz="2400" dirty="0" smtClean="0">
                <a:latin typeface="+mj-lt"/>
              </a:rPr>
              <a:t>otroci glasbeno zaznavo izkazujejo v </a:t>
            </a:r>
            <a:r>
              <a:rPr lang="sl-SI" sz="2400" dirty="0">
                <a:latin typeface="+mj-lt"/>
              </a:rPr>
              <a:t>drugih oblikah </a:t>
            </a:r>
            <a:r>
              <a:rPr lang="sl-SI" sz="2400" dirty="0" smtClean="0">
                <a:latin typeface="+mj-lt"/>
              </a:rPr>
              <a:t>komunikacije:</a:t>
            </a:r>
            <a:r>
              <a:rPr lang="sl-SI" dirty="0" smtClean="0">
                <a:latin typeface="+mj-lt"/>
              </a:rPr>
              <a:t>                                                                                                                  </a:t>
            </a:r>
            <a:r>
              <a:rPr lang="sl-SI" sz="1900" dirty="0" smtClean="0">
                <a:latin typeface="+mj-lt"/>
              </a:rPr>
              <a:t>ustvarjalno </a:t>
            </a:r>
            <a:r>
              <a:rPr lang="sl-SI" sz="1900" dirty="0">
                <a:latin typeface="+mj-lt"/>
              </a:rPr>
              <a:t>gibanje, rajanje, ples najbolj spontano izrazijo glasbena doživetja in zaznane zvočne </a:t>
            </a:r>
            <a:r>
              <a:rPr lang="sl-SI" sz="1900" dirty="0" smtClean="0">
                <a:latin typeface="+mj-lt"/>
              </a:rPr>
              <a:t>značilnosti, poskušajo </a:t>
            </a:r>
            <a:r>
              <a:rPr lang="sl-SI" sz="1900" dirty="0">
                <a:latin typeface="+mj-lt"/>
              </a:rPr>
              <a:t>pa jih izraziti tudi likovno ali </a:t>
            </a:r>
            <a:r>
              <a:rPr lang="sl-SI" sz="1900" dirty="0" smtClean="0">
                <a:latin typeface="+mj-lt"/>
              </a:rPr>
              <a:t>besedno – vendar: </a:t>
            </a:r>
            <a:r>
              <a:rPr lang="sl-SI" sz="1900" u="sng" dirty="0" smtClean="0">
                <a:latin typeface="+mj-lt"/>
              </a:rPr>
              <a:t>gibanje za slepe in slabovidne</a:t>
            </a:r>
            <a:r>
              <a:rPr lang="sl-SI" u="sng" dirty="0" smtClean="0">
                <a:latin typeface="+mj-lt"/>
              </a:rPr>
              <a:t> </a:t>
            </a:r>
            <a:r>
              <a:rPr lang="sl-SI" sz="1800" u="sng" dirty="0" smtClean="0">
                <a:latin typeface="+mj-lt"/>
              </a:rPr>
              <a:t>ni </a:t>
            </a:r>
            <a:r>
              <a:rPr lang="sl-SI" sz="1800" u="sng" dirty="0">
                <a:latin typeface="+mj-lt"/>
              </a:rPr>
              <a:t>najbolj spontana oblika </a:t>
            </a:r>
            <a:r>
              <a:rPr lang="sl-SI" sz="1800" dirty="0">
                <a:latin typeface="+mj-lt"/>
              </a:rPr>
              <a:t>za izražanje glasbenih doživetij ali pa ga celo odklanjajo. </a:t>
            </a:r>
            <a:r>
              <a:rPr lang="sl-SI" sz="1800" dirty="0" smtClean="0">
                <a:latin typeface="+mj-lt"/>
              </a:rPr>
              <a:t>Zato izhajamo </a:t>
            </a:r>
            <a:r>
              <a:rPr lang="sl-SI" sz="1800" dirty="0">
                <a:latin typeface="+mj-lt"/>
              </a:rPr>
              <a:t>iz gibanja, ki jim je </a:t>
            </a:r>
            <a:r>
              <a:rPr lang="sl-SI" sz="1800" dirty="0" smtClean="0">
                <a:latin typeface="+mj-lt"/>
              </a:rPr>
              <a:t>najbližje in ga postopno nadgrajujemo.  </a:t>
            </a:r>
          </a:p>
          <a:p>
            <a:pPr marL="0" lvl="0" indent="0">
              <a:buNone/>
            </a:pPr>
            <a:r>
              <a:rPr lang="sl-SI" dirty="0" smtClean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Ustvarjalno izražanje v glasbi </a:t>
            </a:r>
            <a:r>
              <a:rPr lang="sl-SI" sz="2400" dirty="0" smtClean="0">
                <a:latin typeface="+mj-lt"/>
                <a:ea typeface="Times New Roman" panose="02020603050405020304" pitchFamily="18" charset="0"/>
              </a:rPr>
              <a:t>– v ospredju so pevske in glasbene izmišljije.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235132"/>
            <a:ext cx="931817" cy="931817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5" name="Označba mesta vsebine 2"/>
          <p:cNvSpPr txBox="1">
            <a:spLocks/>
          </p:cNvSpPr>
          <p:nvPr/>
        </p:nvSpPr>
        <p:spPr>
          <a:xfrm>
            <a:off x="838200" y="6531429"/>
            <a:ext cx="9257211" cy="4328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>
                <a:solidFill>
                  <a:srgbClr val="C00000"/>
                </a:solidFill>
                <a:latin typeface="+mj-lt"/>
              </a:rPr>
              <a:t>Učni načrt za glasbeno vzgojo v OŠ – prilagoditve za slepe in slabovidne učence (gl. spletno učilnico)</a:t>
            </a:r>
            <a:endParaRPr lang="en-GB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8709" y="0"/>
            <a:ext cx="12192000" cy="862149"/>
          </a:xfrm>
        </p:spPr>
        <p:txBody>
          <a:bodyPr>
            <a:normAutofit fontScale="90000"/>
          </a:bodyPr>
          <a:lstStyle/>
          <a:p>
            <a:r>
              <a:rPr lang="sl-SI" sz="3600" dirty="0" smtClean="0">
                <a:solidFill>
                  <a:srgbClr val="C00000"/>
                </a:solidFill>
              </a:rPr>
              <a:t>   Specialno didaktična priporočila za slepe in slabovidne učence (2)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6973390" y="-87086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67556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22811" y="1105581"/>
            <a:ext cx="10587446" cy="4957158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dirty="0" smtClean="0">
                <a:solidFill>
                  <a:srgbClr val="C00000"/>
                </a:solidFill>
                <a:latin typeface="+mj-lt"/>
              </a:rPr>
              <a:t>POSLUŠANJE (1) </a:t>
            </a:r>
          </a:p>
          <a:p>
            <a:pPr marL="0" indent="0" algn="just">
              <a:buNone/>
            </a:pPr>
            <a:r>
              <a:rPr lang="sl-SI" sz="2400" dirty="0" smtClean="0">
                <a:solidFill>
                  <a:srgbClr val="C00000"/>
                </a:solidFill>
                <a:latin typeface="+mj-lt"/>
              </a:rPr>
              <a:t>Postopek </a:t>
            </a:r>
            <a:r>
              <a:rPr lang="sl-SI" sz="2400" dirty="0">
                <a:solidFill>
                  <a:srgbClr val="C00000"/>
                </a:solidFill>
                <a:latin typeface="+mj-lt"/>
              </a:rPr>
              <a:t>poslušanja </a:t>
            </a:r>
            <a:r>
              <a:rPr lang="sl-SI" sz="2400" dirty="0">
                <a:latin typeface="+mj-lt"/>
              </a:rPr>
              <a:t>mora </a:t>
            </a:r>
            <a:r>
              <a:rPr lang="sl-SI" sz="2400" dirty="0" smtClean="0">
                <a:latin typeface="+mj-lt"/>
              </a:rPr>
              <a:t>vsebovati </a:t>
            </a:r>
            <a:r>
              <a:rPr lang="sl-SI" sz="2400" dirty="0">
                <a:latin typeface="+mj-lt"/>
              </a:rPr>
              <a:t>primerno </a:t>
            </a:r>
            <a:r>
              <a:rPr lang="sl-SI" sz="2400" dirty="0">
                <a:solidFill>
                  <a:srgbClr val="C00000"/>
                </a:solidFill>
                <a:latin typeface="+mj-lt"/>
              </a:rPr>
              <a:t>motivacijo</a:t>
            </a:r>
            <a:r>
              <a:rPr lang="sl-SI" sz="2400" dirty="0">
                <a:latin typeface="+mj-lt"/>
              </a:rPr>
              <a:t> in ustrezen </a:t>
            </a:r>
            <a:r>
              <a:rPr lang="sl-SI" sz="2400" dirty="0">
                <a:solidFill>
                  <a:srgbClr val="C00000"/>
                </a:solidFill>
                <a:latin typeface="+mj-lt"/>
              </a:rPr>
              <a:t>čas trajanja zaznavne pozornosti </a:t>
            </a:r>
            <a:r>
              <a:rPr lang="sl-SI" sz="2400" dirty="0">
                <a:latin typeface="+mj-lt"/>
              </a:rPr>
              <a:t>ter </a:t>
            </a:r>
            <a:r>
              <a:rPr lang="sl-SI" sz="2400" dirty="0">
                <a:solidFill>
                  <a:srgbClr val="C00000"/>
                </a:solidFill>
                <a:latin typeface="+mj-lt"/>
              </a:rPr>
              <a:t>izpeljave povratne informacije</a:t>
            </a:r>
            <a:r>
              <a:rPr lang="sl-SI" sz="2400" dirty="0">
                <a:latin typeface="+mj-lt"/>
              </a:rPr>
              <a:t>, ki jo učenci ustvarjalno </a:t>
            </a:r>
            <a:r>
              <a:rPr lang="sl-SI" sz="2400" dirty="0" smtClean="0">
                <a:latin typeface="+mj-lt"/>
              </a:rPr>
              <a:t>izrazijo </a:t>
            </a:r>
            <a:r>
              <a:rPr lang="sl-SI" sz="1400" dirty="0" smtClean="0">
                <a:latin typeface="+mj-lt"/>
              </a:rPr>
              <a:t>(tak </a:t>
            </a:r>
            <a:r>
              <a:rPr lang="sl-SI" sz="1400" dirty="0">
                <a:latin typeface="+mj-lt"/>
              </a:rPr>
              <a:t>postopek preprečuje pasivnost in odpira otrokom zakladnico glasbene </a:t>
            </a:r>
            <a:r>
              <a:rPr lang="sl-SI" sz="1400" dirty="0" smtClean="0">
                <a:latin typeface="+mj-lt"/>
              </a:rPr>
              <a:t>literature).</a:t>
            </a:r>
          </a:p>
          <a:p>
            <a:pPr marL="0" indent="0" algn="just">
              <a:buNone/>
            </a:pPr>
            <a:r>
              <a:rPr lang="sl-SI" sz="2400" dirty="0" smtClean="0">
                <a:solidFill>
                  <a:srgbClr val="C00000"/>
                </a:solidFill>
                <a:latin typeface="+mj-lt"/>
              </a:rPr>
              <a:t>Posluh</a:t>
            </a:r>
            <a:r>
              <a:rPr lang="sl-SI" sz="2400" dirty="0" smtClean="0">
                <a:latin typeface="+mj-lt"/>
              </a:rPr>
              <a:t> je odločilnega </a:t>
            </a:r>
            <a:r>
              <a:rPr lang="sl-SI" sz="2400" dirty="0">
                <a:latin typeface="+mj-lt"/>
              </a:rPr>
              <a:t>pomena za glasbeno udejstvovanje in nadaljnji razvoj glasbenega mišljenja, na temelju katerega </a:t>
            </a:r>
            <a:r>
              <a:rPr lang="sl-SI" sz="2400" dirty="0" smtClean="0">
                <a:latin typeface="+mj-lt"/>
              </a:rPr>
              <a:t>ozaveščamo </a:t>
            </a:r>
            <a:r>
              <a:rPr lang="sl-SI" sz="2400" dirty="0">
                <a:latin typeface="+mj-lt"/>
              </a:rPr>
              <a:t>odnose med tonskimi višinami in </a:t>
            </a:r>
            <a:r>
              <a:rPr lang="sl-SI" sz="2400" dirty="0" smtClean="0">
                <a:latin typeface="+mj-lt"/>
              </a:rPr>
              <a:t>trajanji</a:t>
            </a:r>
            <a:r>
              <a:rPr lang="sl-SI" sz="2400" dirty="0">
                <a:latin typeface="+mj-lt"/>
              </a:rPr>
              <a:t> </a:t>
            </a:r>
            <a:r>
              <a:rPr lang="sl-SI" sz="2400" dirty="0" smtClean="0">
                <a:latin typeface="+mj-lt"/>
              </a:rPr>
              <a:t>– predvsem v prvem triletju se orientiramo na razvoj elementarnih </a:t>
            </a:r>
            <a:r>
              <a:rPr lang="sl-SI" sz="2400" dirty="0">
                <a:latin typeface="+mj-lt"/>
              </a:rPr>
              <a:t>glasbenih </a:t>
            </a:r>
            <a:r>
              <a:rPr lang="sl-SI" sz="2400" dirty="0" smtClean="0">
                <a:latin typeface="+mj-lt"/>
              </a:rPr>
              <a:t>sposobnosti (ritmični </a:t>
            </a:r>
            <a:r>
              <a:rPr lang="sl-SI" sz="2400" dirty="0">
                <a:latin typeface="+mj-lt"/>
              </a:rPr>
              <a:t>in melodični </a:t>
            </a:r>
            <a:r>
              <a:rPr lang="sl-SI" sz="2400" dirty="0" smtClean="0">
                <a:latin typeface="+mj-lt"/>
              </a:rPr>
              <a:t>posluh).</a:t>
            </a:r>
            <a:endParaRPr lang="sl-SI" sz="2000" dirty="0" smtClean="0">
              <a:latin typeface="+mj-lt"/>
            </a:endParaRPr>
          </a:p>
          <a:p>
            <a:pPr marL="0" indent="0" algn="just">
              <a:buNone/>
            </a:pPr>
            <a:r>
              <a:rPr lang="sl-SI" sz="2400" dirty="0" smtClean="0">
                <a:latin typeface="+mj-lt"/>
              </a:rPr>
              <a:t>S poslušanjem glasbenih primerov in tudi z </a:t>
            </a:r>
            <a:r>
              <a:rPr lang="sl-SI" sz="2400" dirty="0" smtClean="0">
                <a:solidFill>
                  <a:srgbClr val="C00000"/>
                </a:solidFill>
                <a:latin typeface="+mj-lt"/>
              </a:rPr>
              <a:t>ustvarjalnimi glasbeno-didaktičnimi igrami</a:t>
            </a:r>
            <a:r>
              <a:rPr lang="sl-SI" sz="2400" dirty="0" smtClean="0">
                <a:latin typeface="+mj-lt"/>
              </a:rPr>
              <a:t>, ki so orientirane predvsem na slušno zaznavo </a:t>
            </a:r>
            <a:r>
              <a:rPr lang="sl-SI" sz="1800" dirty="0" smtClean="0">
                <a:latin typeface="+mj-lt"/>
              </a:rPr>
              <a:t>(npr. igre glasbenega dopolnjevanja in odgovorov, glasbene izmišljije …), </a:t>
            </a:r>
            <a:r>
              <a:rPr lang="sl-SI" sz="2400" dirty="0" smtClean="0">
                <a:latin typeface="+mj-lt"/>
              </a:rPr>
              <a:t>spodbujamo občutek za glasbene oblike in razvijamo </a:t>
            </a:r>
            <a:r>
              <a:rPr lang="sl-SI" sz="2400" dirty="0" smtClean="0">
                <a:solidFill>
                  <a:srgbClr val="C00000"/>
                </a:solidFill>
                <a:latin typeface="+mj-lt"/>
              </a:rPr>
              <a:t>glasbeni spomin</a:t>
            </a:r>
            <a:r>
              <a:rPr lang="sl-SI" sz="2400" dirty="0" smtClean="0">
                <a:latin typeface="+mj-lt"/>
              </a:rPr>
              <a:t>. To je še posebej pomembno za učence, ki igrajo (se odločajo za vpis) klasične inštrumente.</a:t>
            </a:r>
            <a:endParaRPr lang="en-GB" dirty="0" smtClean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sl-SI" dirty="0" smtClean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sl-SI" dirty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sl-SI" dirty="0" smtClean="0"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sl-SI" dirty="0" smtClean="0">
              <a:ea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214"/>
            <a:ext cx="931817" cy="931817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5" name="Označba mesta vsebine 2"/>
          <p:cNvSpPr txBox="1">
            <a:spLocks/>
          </p:cNvSpPr>
          <p:nvPr/>
        </p:nvSpPr>
        <p:spPr>
          <a:xfrm>
            <a:off x="838200" y="6531429"/>
            <a:ext cx="9257211" cy="4328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>
                <a:solidFill>
                  <a:srgbClr val="C00000"/>
                </a:solidFill>
                <a:latin typeface="+mj-lt"/>
              </a:rPr>
              <a:t>Učni načrt za glasbeno vzgojo v OŠ – prilagoditve za slepe in slabovidne učence (gl. spletno učilnico)</a:t>
            </a:r>
            <a:endParaRPr lang="en-GB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0" y="47594"/>
            <a:ext cx="12192000" cy="786221"/>
          </a:xfrm>
        </p:spPr>
        <p:txBody>
          <a:bodyPr>
            <a:noAutofit/>
          </a:bodyPr>
          <a:lstStyle/>
          <a:p>
            <a:r>
              <a:rPr lang="sl-SI" sz="3200" dirty="0" smtClean="0">
                <a:solidFill>
                  <a:srgbClr val="C00000"/>
                </a:solidFill>
              </a:rPr>
              <a:t>Specialno didaktična priporočila za slepe in slabovidne učence (3)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1886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159" y="1166949"/>
            <a:ext cx="10898779" cy="4720044"/>
          </a:xfrm>
          <a:ln>
            <a:solidFill>
              <a:srgbClr val="C00000"/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sl-SI" sz="3600" dirty="0">
                <a:solidFill>
                  <a:srgbClr val="C00000"/>
                </a:solidFill>
                <a:latin typeface="+mj-lt"/>
              </a:rPr>
              <a:t>POSLUŠANJE </a:t>
            </a:r>
            <a:r>
              <a:rPr lang="sl-SI" sz="3600" dirty="0" smtClean="0">
                <a:solidFill>
                  <a:srgbClr val="C00000"/>
                </a:solidFill>
                <a:latin typeface="+mj-lt"/>
              </a:rPr>
              <a:t>(2) </a:t>
            </a:r>
          </a:p>
          <a:p>
            <a:pPr marL="0" indent="0" algn="just">
              <a:buNone/>
            </a:pPr>
            <a:endParaRPr lang="sl-SI" sz="3300" dirty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sl-SI" sz="3100" dirty="0" smtClean="0">
                <a:latin typeface="+mj-lt"/>
              </a:rPr>
              <a:t>Slepi </a:t>
            </a:r>
            <a:r>
              <a:rPr lang="sl-SI" sz="3100" dirty="0">
                <a:latin typeface="+mj-lt"/>
              </a:rPr>
              <a:t>otroci najprej </a:t>
            </a:r>
            <a:r>
              <a:rPr lang="sl-SI" sz="3100" dirty="0">
                <a:solidFill>
                  <a:srgbClr val="C00000"/>
                </a:solidFill>
                <a:latin typeface="+mj-lt"/>
              </a:rPr>
              <a:t>prepoznavajo zvočne barve iz bližnje okolice </a:t>
            </a:r>
            <a:r>
              <a:rPr lang="sl-SI" sz="3100" dirty="0">
                <a:latin typeface="+mj-lt"/>
              </a:rPr>
              <a:t>(glasovi sošolcev, </a:t>
            </a:r>
            <a:r>
              <a:rPr lang="sl-SI" sz="3100" dirty="0" smtClean="0">
                <a:latin typeface="+mj-lt"/>
              </a:rPr>
              <a:t> učitelja</a:t>
            </a:r>
            <a:r>
              <a:rPr lang="sl-SI" sz="3100" dirty="0">
                <a:latin typeface="+mj-lt"/>
              </a:rPr>
              <a:t>), ki jim služijo za orientacijo v bližnjem prostoru.  </a:t>
            </a:r>
            <a:endParaRPr lang="en-GB" sz="3100" dirty="0">
              <a:latin typeface="+mj-lt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sl-SI" sz="3100" dirty="0" smtClean="0">
                <a:latin typeface="+mj-lt"/>
              </a:rPr>
              <a:t>Likovne </a:t>
            </a:r>
            <a:r>
              <a:rPr lang="sl-SI" sz="3100" dirty="0">
                <a:latin typeface="+mj-lt"/>
              </a:rPr>
              <a:t>simbole za glasbene zapise uporabljamo </a:t>
            </a:r>
            <a:r>
              <a:rPr lang="sl-SI" sz="3100" dirty="0" smtClean="0">
                <a:latin typeface="+mj-lt"/>
              </a:rPr>
              <a:t>tako</a:t>
            </a:r>
            <a:r>
              <a:rPr lang="sl-SI" sz="3100" dirty="0">
                <a:latin typeface="+mj-lt"/>
              </a:rPr>
              <a:t>, da slikovni zapis prilagodimo vsakemu učencu posebej </a:t>
            </a:r>
            <a:r>
              <a:rPr lang="sl-SI" sz="1900" dirty="0">
                <a:latin typeface="+mj-lt"/>
              </a:rPr>
              <a:t>(povečan tisk, močni kontrasti, poudarki).  </a:t>
            </a:r>
            <a:r>
              <a:rPr lang="sl-SI" sz="3100" dirty="0" smtClean="0">
                <a:latin typeface="+mj-lt"/>
              </a:rPr>
              <a:t>Vsak simbol uvedemo na način, da učenec </a:t>
            </a:r>
            <a:r>
              <a:rPr lang="sl-SI" sz="3100" dirty="0" smtClean="0">
                <a:solidFill>
                  <a:srgbClr val="C00000"/>
                </a:solidFill>
                <a:latin typeface="+mj-lt"/>
              </a:rPr>
              <a:t>ob dobri prostorski orientaciji pridobi tudi dobro zvočno predstavo </a:t>
            </a:r>
            <a:r>
              <a:rPr lang="sl-SI" sz="3100" dirty="0" smtClean="0">
                <a:latin typeface="+mj-lt"/>
              </a:rPr>
              <a:t>– da ga torej natančno posluša.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sl-SI" sz="3100" dirty="0" smtClean="0">
                <a:latin typeface="+mj-lt"/>
              </a:rPr>
              <a:t>Za slepe učence likovne </a:t>
            </a:r>
            <a:r>
              <a:rPr lang="sl-SI" sz="3100" dirty="0">
                <a:latin typeface="+mj-lt"/>
              </a:rPr>
              <a:t>simbole nadomestimo s</a:t>
            </a:r>
            <a:r>
              <a:rPr lang="sl-SI" sz="3100" dirty="0">
                <a:solidFill>
                  <a:srgbClr val="C00000"/>
                </a:solidFill>
                <a:latin typeface="+mj-lt"/>
              </a:rPr>
              <a:t> tipnimi</a:t>
            </a:r>
            <a:r>
              <a:rPr lang="sl-SI" sz="3100" dirty="0">
                <a:latin typeface="+mj-lt"/>
              </a:rPr>
              <a:t>, pri čemer upoštevamo tipni </a:t>
            </a:r>
            <a:r>
              <a:rPr lang="sl-SI" sz="3100" dirty="0" smtClean="0">
                <a:latin typeface="+mj-lt"/>
              </a:rPr>
              <a:t>prag</a:t>
            </a:r>
            <a:r>
              <a:rPr lang="sl-SI" sz="3100" dirty="0">
                <a:latin typeface="+mj-lt"/>
              </a:rPr>
              <a:t>, ki je lahko pri posameznih učencih različen: tipna informacija ne sme biti manjša od Braillove točke.    </a:t>
            </a:r>
            <a:endParaRPr lang="en-GB" sz="3100" b="1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3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074"/>
            <a:ext cx="931817" cy="931817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5" name="Označba mesta vsebine 2"/>
          <p:cNvSpPr txBox="1">
            <a:spLocks/>
          </p:cNvSpPr>
          <p:nvPr/>
        </p:nvSpPr>
        <p:spPr>
          <a:xfrm>
            <a:off x="838200" y="6531429"/>
            <a:ext cx="9257211" cy="4328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>
                <a:solidFill>
                  <a:srgbClr val="C00000"/>
                </a:solidFill>
              </a:rPr>
              <a:t>Učni načrt za glasbeno vzgojo v OŠ – prilagoditve za slepe in slabovidne učence (gl. spletno učilnico)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246490" y="91438"/>
            <a:ext cx="12191999" cy="862149"/>
          </a:xfrm>
        </p:spPr>
        <p:txBody>
          <a:bodyPr>
            <a:noAutofit/>
          </a:bodyPr>
          <a:lstStyle/>
          <a:p>
            <a:r>
              <a:rPr lang="sl-SI" sz="3200" dirty="0" smtClean="0">
                <a:solidFill>
                  <a:srgbClr val="C00000"/>
                </a:solidFill>
              </a:rPr>
              <a:t>Specialno didaktična priporočila za slepe in slabovidne učence (4)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7333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6271</TotalTime>
  <Words>2133</Words>
  <Application>Microsoft Office PowerPoint</Application>
  <PresentationFormat>Širokozaslonsko</PresentationFormat>
  <Paragraphs>136</Paragraphs>
  <Slides>15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Officeova tema</vt:lpstr>
      <vt:lpstr>Učenje in poučevanje otrok s posebnimi potrebami: glasbena vzgoja</vt:lpstr>
      <vt:lpstr>Vsebina predavanja</vt:lpstr>
      <vt:lpstr>                            Zaznavanje okolice z vidom</vt:lpstr>
      <vt:lpstr>Raziskava (Ockelford, 2006) 40 slepih otrok (vključno s starši, vzgojitelji in terapevti) je pokazala:  - da je med slepimi do štirikrat več oseb z absolutnim posluhom kot pri videčih, - da 48 % slepih otrok izkazuje veliko zanimanje za zvoke iz okolice (pri videčih 13 %), - da več kot dve tretjini slabovidnih in slepih igra najmanj en inštrument (pri videčih 41 %), - da so zgodaj slepi (od rojstva do dveh let) pomembo bolj uspešni pri zaznavanju višine tonov in razlikovanju      tonske barve v primerjavi s pozno oslepelimi. Slepi si pomagajo z zaznavanjem zvoka tudi pri orientaciji v prostoru (udarjajo z belo palico ob tla, uporabijo eholokacijo …) [ Izmed bolj prepoznavnih slepih glasbenikov so (bili) npr. Ray Charles, Stevie Wonder, Andrea Bocelli idr. ]         </vt:lpstr>
      <vt:lpstr>Primeri iz prakse in praktični nasveti</vt:lpstr>
      <vt:lpstr>Specialno didaktična priporočila za slepe in slabovidne učence (1)</vt:lpstr>
      <vt:lpstr>   Specialno didaktična priporočila za slepe in slabovidne učence (2)</vt:lpstr>
      <vt:lpstr>Specialno didaktična priporočila za slepe in slabovidne učence (3)</vt:lpstr>
      <vt:lpstr>Specialno didaktična priporočila za slepe in slabovidne učence (4)</vt:lpstr>
      <vt:lpstr>Navodila za izvajanje pouka za slepe in slabovidne učence  </vt:lpstr>
      <vt:lpstr>PowerPointova predstavitev</vt:lpstr>
      <vt:lpstr>PowerPointova predstavitev</vt:lpstr>
      <vt:lpstr>Pripomočki za učenje glasbe za slepe in slabovidne osebe (2) </vt:lpstr>
      <vt:lpstr>PowerPointova predstavitev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Konstanca</dc:creator>
  <cp:lastModifiedBy>Konstanca</cp:lastModifiedBy>
  <cp:revision>64</cp:revision>
  <cp:lastPrinted>2021-04-18T18:06:24Z</cp:lastPrinted>
  <dcterms:created xsi:type="dcterms:W3CDTF">2020-03-23T11:32:51Z</dcterms:created>
  <dcterms:modified xsi:type="dcterms:W3CDTF">2023-04-03T08:09:08Z</dcterms:modified>
</cp:coreProperties>
</file>