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Bryndan Write" charset="1" panose="02000503000000000000"/>
      <p:regular r:id="rId17"/>
    </p:embeddedFont>
    <p:embeddedFont>
      <p:font typeface="Glacial Indifference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44608" y="2314256"/>
            <a:ext cx="11080422" cy="5997279"/>
          </a:xfrm>
          <a:custGeom>
            <a:avLst/>
            <a:gdLst/>
            <a:ahLst/>
            <a:cxnLst/>
            <a:rect r="r" b="b" t="t" l="l"/>
            <a:pathLst>
              <a:path h="5997279" w="11080422">
                <a:moveTo>
                  <a:pt x="0" y="0"/>
                </a:moveTo>
                <a:lnTo>
                  <a:pt x="11080422" y="0"/>
                </a:lnTo>
                <a:lnTo>
                  <a:pt x="11080422" y="5997279"/>
                </a:lnTo>
                <a:lnTo>
                  <a:pt x="0" y="5997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80050" y="8811114"/>
            <a:ext cx="20637059" cy="3086100"/>
            <a:chOff x="0" y="0"/>
            <a:chExt cx="5435275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435275" cy="812800"/>
            </a:xfrm>
            <a:custGeom>
              <a:avLst/>
              <a:gdLst/>
              <a:ahLst/>
              <a:cxnLst/>
              <a:rect r="r" b="b" t="t" l="l"/>
              <a:pathLst>
                <a:path h="812800" w="5435275">
                  <a:moveTo>
                    <a:pt x="0" y="0"/>
                  </a:moveTo>
                  <a:lnTo>
                    <a:pt x="5435275" y="0"/>
                  </a:lnTo>
                  <a:lnTo>
                    <a:pt x="54352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DB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435275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276076" y="6078783"/>
            <a:ext cx="6166049" cy="5464661"/>
          </a:xfrm>
          <a:custGeom>
            <a:avLst/>
            <a:gdLst/>
            <a:ahLst/>
            <a:cxnLst/>
            <a:rect r="r" b="b" t="t" l="l"/>
            <a:pathLst>
              <a:path h="5464661" w="6166049">
                <a:moveTo>
                  <a:pt x="0" y="0"/>
                </a:moveTo>
                <a:lnTo>
                  <a:pt x="6166049" y="0"/>
                </a:lnTo>
                <a:lnTo>
                  <a:pt x="6166049" y="5464661"/>
                </a:lnTo>
                <a:lnTo>
                  <a:pt x="0" y="5464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187208" y="-614510"/>
            <a:ext cx="4431816" cy="4665069"/>
          </a:xfrm>
          <a:custGeom>
            <a:avLst/>
            <a:gdLst/>
            <a:ahLst/>
            <a:cxnLst/>
            <a:rect r="r" b="b" t="t" l="l"/>
            <a:pathLst>
              <a:path h="4665069" w="4431816">
                <a:moveTo>
                  <a:pt x="0" y="0"/>
                </a:moveTo>
                <a:lnTo>
                  <a:pt x="4431816" y="0"/>
                </a:lnTo>
                <a:lnTo>
                  <a:pt x="4431816" y="4665069"/>
                </a:lnTo>
                <a:lnTo>
                  <a:pt x="0" y="46650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486735" y="1346399"/>
            <a:ext cx="3272360" cy="3966497"/>
          </a:xfrm>
          <a:custGeom>
            <a:avLst/>
            <a:gdLst/>
            <a:ahLst/>
            <a:cxnLst/>
            <a:rect r="r" b="b" t="t" l="l"/>
            <a:pathLst>
              <a:path h="3966497" w="3272360">
                <a:moveTo>
                  <a:pt x="0" y="0"/>
                </a:moveTo>
                <a:lnTo>
                  <a:pt x="3272359" y="0"/>
                </a:lnTo>
                <a:lnTo>
                  <a:pt x="3272359" y="3966496"/>
                </a:lnTo>
                <a:lnTo>
                  <a:pt x="0" y="39664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721932" y="6632028"/>
            <a:ext cx="6633407" cy="6675126"/>
          </a:xfrm>
          <a:custGeom>
            <a:avLst/>
            <a:gdLst/>
            <a:ahLst/>
            <a:cxnLst/>
            <a:rect r="r" b="b" t="t" l="l"/>
            <a:pathLst>
              <a:path h="6675126" w="6633407">
                <a:moveTo>
                  <a:pt x="0" y="0"/>
                </a:moveTo>
                <a:lnTo>
                  <a:pt x="6633406" y="0"/>
                </a:lnTo>
                <a:lnTo>
                  <a:pt x="6633406" y="6675126"/>
                </a:lnTo>
                <a:lnTo>
                  <a:pt x="0" y="66751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988297" y="2697688"/>
            <a:ext cx="7593044" cy="5215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92"/>
              </a:lnSpc>
            </a:pPr>
            <a:r>
              <a:rPr lang="en-US" sz="14764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Past simple tense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204706" y="5824054"/>
            <a:ext cx="1819508" cy="4777057"/>
          </a:xfrm>
          <a:custGeom>
            <a:avLst/>
            <a:gdLst/>
            <a:ahLst/>
            <a:cxnLst/>
            <a:rect r="r" b="b" t="t" l="l"/>
            <a:pathLst>
              <a:path h="4777057" w="1819508">
                <a:moveTo>
                  <a:pt x="1819508" y="0"/>
                </a:moveTo>
                <a:lnTo>
                  <a:pt x="0" y="0"/>
                </a:lnTo>
                <a:lnTo>
                  <a:pt x="0" y="4777057"/>
                </a:lnTo>
                <a:lnTo>
                  <a:pt x="1819508" y="4777057"/>
                </a:lnTo>
                <a:lnTo>
                  <a:pt x="1819508" y="0"/>
                </a:lnTo>
                <a:close/>
              </a:path>
            </a:pathLst>
          </a:custGeom>
          <a:blipFill>
            <a:blip r:embed="rId2"/>
            <a:stretch>
              <a:fillRect l="-334859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44473" y="6482285"/>
            <a:ext cx="2785356" cy="4118827"/>
          </a:xfrm>
          <a:custGeom>
            <a:avLst/>
            <a:gdLst/>
            <a:ahLst/>
            <a:cxnLst/>
            <a:rect r="r" b="b" t="t" l="l"/>
            <a:pathLst>
              <a:path h="4118827" w="2785356">
                <a:moveTo>
                  <a:pt x="0" y="0"/>
                </a:moveTo>
                <a:lnTo>
                  <a:pt x="2785356" y="0"/>
                </a:lnTo>
                <a:lnTo>
                  <a:pt x="2785356" y="4118826"/>
                </a:lnTo>
                <a:lnTo>
                  <a:pt x="0" y="41188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215908" y="0"/>
            <a:ext cx="4431816" cy="4665069"/>
          </a:xfrm>
          <a:custGeom>
            <a:avLst/>
            <a:gdLst/>
            <a:ahLst/>
            <a:cxnLst/>
            <a:rect r="r" b="b" t="t" l="l"/>
            <a:pathLst>
              <a:path h="4665069" w="4431816">
                <a:moveTo>
                  <a:pt x="0" y="0"/>
                </a:moveTo>
                <a:lnTo>
                  <a:pt x="4431816" y="0"/>
                </a:lnTo>
                <a:lnTo>
                  <a:pt x="4431816" y="4665069"/>
                </a:lnTo>
                <a:lnTo>
                  <a:pt x="0" y="46650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072092" y="0"/>
            <a:ext cx="4431816" cy="4665069"/>
          </a:xfrm>
          <a:custGeom>
            <a:avLst/>
            <a:gdLst/>
            <a:ahLst/>
            <a:cxnLst/>
            <a:rect r="r" b="b" t="t" l="l"/>
            <a:pathLst>
              <a:path h="4665069" w="4431816">
                <a:moveTo>
                  <a:pt x="0" y="0"/>
                </a:moveTo>
                <a:lnTo>
                  <a:pt x="4431816" y="0"/>
                </a:lnTo>
                <a:lnTo>
                  <a:pt x="4431816" y="4665069"/>
                </a:lnTo>
                <a:lnTo>
                  <a:pt x="0" y="46650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43527" y="413475"/>
            <a:ext cx="12600946" cy="1354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54"/>
              </a:lnSpc>
            </a:pPr>
            <a:r>
              <a:rPr lang="en-US" sz="9744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Vprašanja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536913" y="1996141"/>
            <a:ext cx="10580370" cy="944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22670" indent="-561335" lvl="1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 vprašanja tvorimo z besedo DID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36913" y="2845137"/>
            <a:ext cx="10580370" cy="3385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YES/ NO QUESTIONS: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Did you play tennis yesterday?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did+oseba+glagol brez -ed končnice+ ...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WH- QUESTIONS: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What did you play yesterday?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wh- word+ did+ oseba+ glagol brez -ed končnice+ ...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89194" y="3499061"/>
            <a:ext cx="11080422" cy="5997279"/>
          </a:xfrm>
          <a:custGeom>
            <a:avLst/>
            <a:gdLst/>
            <a:ahLst/>
            <a:cxnLst/>
            <a:rect r="r" b="b" t="t" l="l"/>
            <a:pathLst>
              <a:path h="5997279" w="11080422">
                <a:moveTo>
                  <a:pt x="0" y="0"/>
                </a:moveTo>
                <a:lnTo>
                  <a:pt x="11080422" y="0"/>
                </a:lnTo>
                <a:lnTo>
                  <a:pt x="11080422" y="5997278"/>
                </a:lnTo>
                <a:lnTo>
                  <a:pt x="0" y="5997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02805" y="847725"/>
            <a:ext cx="11080422" cy="1151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GLAGOL TO BE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283803" y="2179919"/>
            <a:ext cx="9954697" cy="842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014722" indent="-507361" lvl="1">
              <a:lnSpc>
                <a:spcPts val="6579"/>
              </a:lnSpc>
              <a:spcBef>
                <a:spcPct val="0"/>
              </a:spcBef>
              <a:buFont typeface="Arial"/>
              <a:buChar char="•"/>
            </a:pPr>
            <a:r>
              <a:rPr lang="en-US" sz="46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glagol to be ima oblike: </a:t>
            </a:r>
            <a:r>
              <a:rPr lang="en-US" sz="4699">
                <a:solidFill>
                  <a:srgbClr val="CB6CE6"/>
                </a:solidFill>
                <a:latin typeface="Bryndan Write"/>
                <a:ea typeface="Bryndan Write"/>
                <a:cs typeface="Bryndan Write"/>
                <a:sym typeface="Bryndan Write"/>
              </a:rPr>
              <a:t>was/were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03789" y="3841162"/>
            <a:ext cx="11080422" cy="4657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I was here.</a:t>
            </a:r>
          </a:p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You were here.</a:t>
            </a:r>
          </a:p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She was here.</a:t>
            </a:r>
          </a:p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He was here.</a:t>
            </a:r>
          </a:p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They were here.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We were here.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80050" y="8811114"/>
            <a:ext cx="20637059" cy="3086100"/>
            <a:chOff x="0" y="0"/>
            <a:chExt cx="54352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35275" cy="812800"/>
            </a:xfrm>
            <a:custGeom>
              <a:avLst/>
              <a:gdLst/>
              <a:ahLst/>
              <a:cxnLst/>
              <a:rect r="r" b="b" t="t" l="l"/>
              <a:pathLst>
                <a:path h="812800" w="5435275">
                  <a:moveTo>
                    <a:pt x="0" y="0"/>
                  </a:moveTo>
                  <a:lnTo>
                    <a:pt x="5435275" y="0"/>
                  </a:lnTo>
                  <a:lnTo>
                    <a:pt x="54352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DB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435275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76850" y="3635968"/>
            <a:ext cx="10387680" cy="5622332"/>
          </a:xfrm>
          <a:custGeom>
            <a:avLst/>
            <a:gdLst/>
            <a:ahLst/>
            <a:cxnLst/>
            <a:rect r="r" b="b" t="t" l="l"/>
            <a:pathLst>
              <a:path h="5622332" w="10387680">
                <a:moveTo>
                  <a:pt x="0" y="0"/>
                </a:moveTo>
                <a:lnTo>
                  <a:pt x="10387679" y="0"/>
                </a:lnTo>
                <a:lnTo>
                  <a:pt x="10387679" y="5622332"/>
                </a:lnTo>
                <a:lnTo>
                  <a:pt x="0" y="56223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898804" y="7127807"/>
            <a:ext cx="2785356" cy="4118827"/>
          </a:xfrm>
          <a:custGeom>
            <a:avLst/>
            <a:gdLst/>
            <a:ahLst/>
            <a:cxnLst/>
            <a:rect r="r" b="b" t="t" l="l"/>
            <a:pathLst>
              <a:path h="4118827" w="2785356">
                <a:moveTo>
                  <a:pt x="0" y="0"/>
                </a:moveTo>
                <a:lnTo>
                  <a:pt x="2785357" y="0"/>
                </a:lnTo>
                <a:lnTo>
                  <a:pt x="2785357" y="4118827"/>
                </a:lnTo>
                <a:lnTo>
                  <a:pt x="0" y="4118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6349546" y="6275589"/>
            <a:ext cx="1819508" cy="4777057"/>
          </a:xfrm>
          <a:custGeom>
            <a:avLst/>
            <a:gdLst/>
            <a:ahLst/>
            <a:cxnLst/>
            <a:rect r="r" b="b" t="t" l="l"/>
            <a:pathLst>
              <a:path h="4777057" w="1819508">
                <a:moveTo>
                  <a:pt x="1819508" y="0"/>
                </a:moveTo>
                <a:lnTo>
                  <a:pt x="0" y="0"/>
                </a:lnTo>
                <a:lnTo>
                  <a:pt x="0" y="4777057"/>
                </a:lnTo>
                <a:lnTo>
                  <a:pt x="1819508" y="4777057"/>
                </a:lnTo>
                <a:lnTo>
                  <a:pt x="1819508" y="0"/>
                </a:lnTo>
                <a:close/>
              </a:path>
            </a:pathLst>
          </a:custGeom>
          <a:blipFill>
            <a:blip r:embed="rId4"/>
            <a:stretch>
              <a:fillRect l="-334859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57294" y="679378"/>
            <a:ext cx="2091466" cy="2453333"/>
          </a:xfrm>
          <a:custGeom>
            <a:avLst/>
            <a:gdLst/>
            <a:ahLst/>
            <a:cxnLst/>
            <a:rect r="r" b="b" t="t" l="l"/>
            <a:pathLst>
              <a:path h="2453333" w="2091466">
                <a:moveTo>
                  <a:pt x="0" y="0"/>
                </a:moveTo>
                <a:lnTo>
                  <a:pt x="2091466" y="0"/>
                </a:lnTo>
                <a:lnTo>
                  <a:pt x="2091466" y="2453333"/>
                </a:lnTo>
                <a:lnTo>
                  <a:pt x="0" y="24533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707607" y="679378"/>
            <a:ext cx="2091466" cy="2453333"/>
          </a:xfrm>
          <a:custGeom>
            <a:avLst/>
            <a:gdLst/>
            <a:ahLst/>
            <a:cxnLst/>
            <a:rect r="r" b="b" t="t" l="l"/>
            <a:pathLst>
              <a:path h="2453333" w="2091466">
                <a:moveTo>
                  <a:pt x="0" y="0"/>
                </a:moveTo>
                <a:lnTo>
                  <a:pt x="2091466" y="0"/>
                </a:lnTo>
                <a:lnTo>
                  <a:pt x="2091466" y="2453333"/>
                </a:lnTo>
                <a:lnTo>
                  <a:pt x="0" y="24533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361048" y="679378"/>
            <a:ext cx="2091466" cy="2453333"/>
          </a:xfrm>
          <a:custGeom>
            <a:avLst/>
            <a:gdLst/>
            <a:ahLst/>
            <a:cxnLst/>
            <a:rect r="r" b="b" t="t" l="l"/>
            <a:pathLst>
              <a:path h="2453333" w="2091466">
                <a:moveTo>
                  <a:pt x="0" y="0"/>
                </a:moveTo>
                <a:lnTo>
                  <a:pt x="2091466" y="0"/>
                </a:lnTo>
                <a:lnTo>
                  <a:pt x="2091466" y="2453333"/>
                </a:lnTo>
                <a:lnTo>
                  <a:pt x="0" y="24533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61802" y="4547289"/>
            <a:ext cx="7583075" cy="2744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22667" indent="-561333" lvl="1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je pretekli čas, ki opisuje dogodke, ki so se zgodili v preteklosti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680712" y="803203"/>
            <a:ext cx="6578588" cy="2535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54"/>
              </a:lnSpc>
            </a:pPr>
            <a:r>
              <a:rPr lang="en-US" sz="9744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Past simple tense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8806" y="3904116"/>
            <a:ext cx="10387680" cy="5622332"/>
          </a:xfrm>
          <a:custGeom>
            <a:avLst/>
            <a:gdLst/>
            <a:ahLst/>
            <a:cxnLst/>
            <a:rect r="r" b="b" t="t" l="l"/>
            <a:pathLst>
              <a:path h="5622332" w="10387680">
                <a:moveTo>
                  <a:pt x="0" y="0"/>
                </a:moveTo>
                <a:lnTo>
                  <a:pt x="10387680" y="0"/>
                </a:lnTo>
                <a:lnTo>
                  <a:pt x="10387680" y="5622332"/>
                </a:lnTo>
                <a:lnTo>
                  <a:pt x="0" y="56223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103" y="5549869"/>
            <a:ext cx="10259616" cy="1750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93133" indent="-496566" lvl="1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tvorimo ga tako, da glagolu dodamo </a:t>
            </a:r>
          </a:p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končnico</a:t>
            </a:r>
            <a:r>
              <a:rPr lang="en-US" sz="5299">
                <a:solidFill>
                  <a:srgbClr val="FF3131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5299">
                <a:solidFill>
                  <a:srgbClr val="007A3F"/>
                </a:solidFill>
                <a:latin typeface="Bryndan Write"/>
                <a:ea typeface="Bryndan Write"/>
                <a:cs typeface="Bryndan Write"/>
                <a:sym typeface="Bryndan Write"/>
              </a:rPr>
              <a:t>- ed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991306" y="506086"/>
            <a:ext cx="4790219" cy="8174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1"/>
              </a:lnSpc>
            </a:pPr>
            <a:r>
              <a:rPr lang="en-US" sz="580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Primeri:</a:t>
            </a:r>
          </a:p>
          <a:p>
            <a:pPr algn="ctr">
              <a:lnSpc>
                <a:spcPts val="8121"/>
              </a:lnSpc>
            </a:pPr>
            <a:r>
              <a:rPr lang="en-US" sz="580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work- </a:t>
            </a:r>
            <a:r>
              <a:rPr lang="en-US" sz="5801">
                <a:solidFill>
                  <a:srgbClr val="00BF63"/>
                </a:solidFill>
                <a:latin typeface="Bryndan Write"/>
                <a:ea typeface="Bryndan Write"/>
                <a:cs typeface="Bryndan Write"/>
                <a:sym typeface="Bryndan Write"/>
              </a:rPr>
              <a:t>worked</a:t>
            </a:r>
          </a:p>
          <a:p>
            <a:pPr algn="ctr">
              <a:lnSpc>
                <a:spcPts val="8121"/>
              </a:lnSpc>
            </a:pPr>
            <a:r>
              <a:rPr lang="en-US" sz="580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play- </a:t>
            </a:r>
            <a:r>
              <a:rPr lang="en-US" sz="5801">
                <a:solidFill>
                  <a:srgbClr val="00BF63"/>
                </a:solidFill>
                <a:latin typeface="Bryndan Write"/>
                <a:ea typeface="Bryndan Write"/>
                <a:cs typeface="Bryndan Write"/>
                <a:sym typeface="Bryndan Write"/>
              </a:rPr>
              <a:t>played</a:t>
            </a:r>
          </a:p>
          <a:p>
            <a:pPr algn="ctr">
              <a:lnSpc>
                <a:spcPts val="8121"/>
              </a:lnSpc>
            </a:pPr>
            <a:r>
              <a:rPr lang="en-US" sz="580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start- </a:t>
            </a:r>
            <a:r>
              <a:rPr lang="en-US" sz="5801">
                <a:solidFill>
                  <a:srgbClr val="00BF63"/>
                </a:solidFill>
                <a:latin typeface="Bryndan Write"/>
                <a:ea typeface="Bryndan Write"/>
                <a:cs typeface="Bryndan Write"/>
                <a:sym typeface="Bryndan Write"/>
              </a:rPr>
              <a:t>started</a:t>
            </a:r>
          </a:p>
          <a:p>
            <a:pPr algn="ctr">
              <a:lnSpc>
                <a:spcPts val="8121"/>
              </a:lnSpc>
            </a:pPr>
            <a:r>
              <a:rPr lang="en-US" sz="580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love- </a:t>
            </a:r>
            <a:r>
              <a:rPr lang="en-US" sz="5801">
                <a:solidFill>
                  <a:srgbClr val="00BF63"/>
                </a:solidFill>
                <a:latin typeface="Bryndan Write"/>
                <a:ea typeface="Bryndan Write"/>
                <a:cs typeface="Bryndan Write"/>
                <a:sym typeface="Bryndan Write"/>
              </a:rPr>
              <a:t>loved</a:t>
            </a:r>
          </a:p>
          <a:p>
            <a:pPr algn="ctr">
              <a:lnSpc>
                <a:spcPts val="8121"/>
              </a:lnSpc>
            </a:pPr>
            <a:r>
              <a:rPr lang="en-US" sz="580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paint- </a:t>
            </a:r>
            <a:r>
              <a:rPr lang="en-US" sz="5801">
                <a:solidFill>
                  <a:srgbClr val="00BF63"/>
                </a:solidFill>
                <a:latin typeface="Bryndan Write"/>
                <a:ea typeface="Bryndan Write"/>
                <a:cs typeface="Bryndan Write"/>
                <a:sym typeface="Bryndan Write"/>
              </a:rPr>
              <a:t>painted</a:t>
            </a:r>
          </a:p>
          <a:p>
            <a:pPr algn="ctr">
              <a:lnSpc>
                <a:spcPts val="8121"/>
              </a:lnSpc>
            </a:pPr>
            <a:r>
              <a:rPr lang="en-US" sz="580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look- </a:t>
            </a:r>
            <a:r>
              <a:rPr lang="en-US" sz="5801">
                <a:solidFill>
                  <a:srgbClr val="00BF63"/>
                </a:solidFill>
                <a:latin typeface="Bryndan Write"/>
                <a:ea typeface="Bryndan Write"/>
                <a:cs typeface="Bryndan Write"/>
                <a:sym typeface="Bryndan Write"/>
              </a:rPr>
              <a:t>looked</a:t>
            </a:r>
          </a:p>
          <a:p>
            <a:pPr algn="ctr">
              <a:lnSpc>
                <a:spcPts val="8121"/>
              </a:lnSpc>
              <a:spcBef>
                <a:spcPct val="0"/>
              </a:spcBef>
            </a:pPr>
            <a:r>
              <a:rPr lang="en-US" sz="5801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cook</a:t>
            </a:r>
            <a:r>
              <a:rPr lang="en-US" sz="5801">
                <a:solidFill>
                  <a:srgbClr val="00BF63"/>
                </a:solidFill>
                <a:latin typeface="Bryndan Write"/>
                <a:ea typeface="Bryndan Write"/>
                <a:cs typeface="Bryndan Write"/>
                <a:sym typeface="Bryndan Write"/>
              </a:rPr>
              <a:t>- cooked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FFE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568607" y="4636453"/>
            <a:ext cx="9150787" cy="3326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I </a:t>
            </a:r>
            <a:r>
              <a:rPr lang="en-US" sz="9299">
                <a:solidFill>
                  <a:srgbClr val="00BF63"/>
                </a:solidFill>
                <a:latin typeface="Bryndan Write"/>
                <a:ea typeface="Bryndan Write"/>
                <a:cs typeface="Bryndan Write"/>
                <a:sym typeface="Bryndan Write"/>
              </a:rPr>
              <a:t>played</a:t>
            </a:r>
            <a:r>
              <a:rPr lang="en-US" sz="92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 football.</a:t>
            </a:r>
          </a:p>
          <a:p>
            <a:pPr algn="ctr">
              <a:lnSpc>
                <a:spcPts val="13019"/>
              </a:lnSpc>
              <a:spcBef>
                <a:spcPct val="0"/>
              </a:spcBef>
            </a:pPr>
            <a:r>
              <a:rPr lang="en-US" sz="92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I </a:t>
            </a:r>
            <a:r>
              <a:rPr lang="en-US" sz="9299">
                <a:solidFill>
                  <a:srgbClr val="00BF63"/>
                </a:solidFill>
                <a:latin typeface="Bryndan Write"/>
                <a:ea typeface="Bryndan Write"/>
                <a:cs typeface="Bryndan Write"/>
                <a:sym typeface="Bryndan Write"/>
              </a:rPr>
              <a:t>started  </a:t>
            </a:r>
            <a:r>
              <a:rPr lang="en-US" sz="92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school.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80050" y="8811114"/>
            <a:ext cx="20637059" cy="3086100"/>
            <a:chOff x="0" y="0"/>
            <a:chExt cx="543527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35275" cy="812800"/>
            </a:xfrm>
            <a:custGeom>
              <a:avLst/>
              <a:gdLst/>
              <a:ahLst/>
              <a:cxnLst/>
              <a:rect r="r" b="b" t="t" l="l"/>
              <a:pathLst>
                <a:path h="812800" w="5435275">
                  <a:moveTo>
                    <a:pt x="0" y="0"/>
                  </a:moveTo>
                  <a:lnTo>
                    <a:pt x="5435275" y="0"/>
                  </a:lnTo>
                  <a:lnTo>
                    <a:pt x="54352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DB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435275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39757" y="5143500"/>
            <a:ext cx="7698054" cy="7746824"/>
          </a:xfrm>
          <a:custGeom>
            <a:avLst/>
            <a:gdLst/>
            <a:ahLst/>
            <a:cxnLst/>
            <a:rect r="r" b="b" t="t" l="l"/>
            <a:pathLst>
              <a:path h="7746824" w="7698054">
                <a:moveTo>
                  <a:pt x="0" y="0"/>
                </a:moveTo>
                <a:lnTo>
                  <a:pt x="7698054" y="0"/>
                </a:lnTo>
                <a:lnTo>
                  <a:pt x="7698054" y="7746824"/>
                </a:lnTo>
                <a:lnTo>
                  <a:pt x="0" y="7746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-111703"/>
            <a:ext cx="6566105" cy="4604481"/>
          </a:xfrm>
          <a:custGeom>
            <a:avLst/>
            <a:gdLst/>
            <a:ahLst/>
            <a:cxnLst/>
            <a:rect r="r" b="b" t="t" l="l"/>
            <a:pathLst>
              <a:path h="4604481" w="6566105">
                <a:moveTo>
                  <a:pt x="0" y="0"/>
                </a:moveTo>
                <a:lnTo>
                  <a:pt x="6566105" y="0"/>
                </a:lnTo>
                <a:lnTo>
                  <a:pt x="6566105" y="4604481"/>
                </a:lnTo>
                <a:lnTo>
                  <a:pt x="0" y="4604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951484" y="8081116"/>
            <a:ext cx="2580632" cy="2112893"/>
          </a:xfrm>
          <a:custGeom>
            <a:avLst/>
            <a:gdLst/>
            <a:ahLst/>
            <a:cxnLst/>
            <a:rect r="r" b="b" t="t" l="l"/>
            <a:pathLst>
              <a:path h="2112893" w="2580632">
                <a:moveTo>
                  <a:pt x="0" y="0"/>
                </a:moveTo>
                <a:lnTo>
                  <a:pt x="2580632" y="0"/>
                </a:lnTo>
                <a:lnTo>
                  <a:pt x="2580632" y="2112893"/>
                </a:lnTo>
                <a:lnTo>
                  <a:pt x="0" y="21128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237811" y="1152525"/>
            <a:ext cx="8845929" cy="5648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354"/>
              </a:lnSpc>
            </a:pPr>
            <a:r>
              <a:rPr lang="en-US" sz="9744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Časovni prislovi:</a:t>
            </a:r>
          </a:p>
          <a:p>
            <a:pPr algn="just" marL="1542527" indent="-771263" lvl="1">
              <a:lnSpc>
                <a:spcPts val="6858"/>
              </a:lnSpc>
              <a:buFont typeface="Arial"/>
              <a:buChar char="•"/>
            </a:pPr>
            <a:r>
              <a:rPr lang="en-US" sz="7144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yesterday</a:t>
            </a:r>
          </a:p>
          <a:p>
            <a:pPr algn="just" marL="1542527" indent="-771263" lvl="1">
              <a:lnSpc>
                <a:spcPts val="6858"/>
              </a:lnSpc>
              <a:buFont typeface="Arial"/>
              <a:buChar char="•"/>
            </a:pPr>
            <a:r>
              <a:rPr lang="en-US" sz="7144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days ago, years ago, months ago</a:t>
            </a:r>
          </a:p>
          <a:p>
            <a:pPr algn="just" marL="1542527" indent="-771263" lvl="1">
              <a:lnSpc>
                <a:spcPts val="6858"/>
              </a:lnSpc>
              <a:buFont typeface="Arial"/>
              <a:buChar char="•"/>
            </a:pPr>
            <a:r>
              <a:rPr lang="en-US" sz="7144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last year, last month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28398" y="4741228"/>
            <a:ext cx="9631204" cy="288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I played football </a:t>
            </a:r>
            <a:r>
              <a:rPr lang="en-US" sz="5399">
                <a:solidFill>
                  <a:srgbClr val="FF3131"/>
                </a:solidFill>
                <a:latin typeface="Bryndan Write"/>
                <a:ea typeface="Bryndan Write"/>
                <a:cs typeface="Bryndan Write"/>
                <a:sym typeface="Bryndan Write"/>
              </a:rPr>
              <a:t>yesterday.</a:t>
            </a:r>
          </a:p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I played football </a:t>
            </a:r>
            <a:r>
              <a:rPr lang="en-US" sz="5399">
                <a:solidFill>
                  <a:srgbClr val="FF3131"/>
                </a:solidFill>
                <a:latin typeface="Bryndan Write"/>
                <a:ea typeface="Bryndan Write"/>
                <a:cs typeface="Bryndan Write"/>
                <a:sym typeface="Bryndan Write"/>
              </a:rPr>
              <a:t>last year.</a:t>
            </a:r>
          </a:p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I played football </a:t>
            </a:r>
            <a:r>
              <a:rPr lang="en-US" sz="5399">
                <a:solidFill>
                  <a:srgbClr val="FF3131"/>
                </a:solidFill>
                <a:latin typeface="Bryndan Write"/>
                <a:ea typeface="Bryndan Write"/>
                <a:cs typeface="Bryndan Write"/>
                <a:sym typeface="Bryndan Write"/>
              </a:rPr>
              <a:t>two days ago.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057294" y="679378"/>
            <a:ext cx="2091466" cy="2453333"/>
          </a:xfrm>
          <a:custGeom>
            <a:avLst/>
            <a:gdLst/>
            <a:ahLst/>
            <a:cxnLst/>
            <a:rect r="r" b="b" t="t" l="l"/>
            <a:pathLst>
              <a:path h="2453333" w="2091466">
                <a:moveTo>
                  <a:pt x="0" y="0"/>
                </a:moveTo>
                <a:lnTo>
                  <a:pt x="2091466" y="0"/>
                </a:lnTo>
                <a:lnTo>
                  <a:pt x="2091466" y="2453333"/>
                </a:lnTo>
                <a:lnTo>
                  <a:pt x="0" y="24533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279051" y="679378"/>
            <a:ext cx="2091466" cy="2453333"/>
          </a:xfrm>
          <a:custGeom>
            <a:avLst/>
            <a:gdLst/>
            <a:ahLst/>
            <a:cxnLst/>
            <a:rect r="r" b="b" t="t" l="l"/>
            <a:pathLst>
              <a:path h="2453333" w="2091466">
                <a:moveTo>
                  <a:pt x="0" y="0"/>
                </a:moveTo>
                <a:lnTo>
                  <a:pt x="2091466" y="0"/>
                </a:lnTo>
                <a:lnTo>
                  <a:pt x="2091466" y="2453333"/>
                </a:lnTo>
                <a:lnTo>
                  <a:pt x="0" y="24533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82751" y="679378"/>
            <a:ext cx="2091466" cy="2453333"/>
          </a:xfrm>
          <a:custGeom>
            <a:avLst/>
            <a:gdLst/>
            <a:ahLst/>
            <a:cxnLst/>
            <a:rect r="r" b="b" t="t" l="l"/>
            <a:pathLst>
              <a:path h="2453333" w="2091466">
                <a:moveTo>
                  <a:pt x="0" y="0"/>
                </a:moveTo>
                <a:lnTo>
                  <a:pt x="2091466" y="0"/>
                </a:lnTo>
                <a:lnTo>
                  <a:pt x="2091466" y="2453333"/>
                </a:lnTo>
                <a:lnTo>
                  <a:pt x="0" y="24533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014457" y="7290209"/>
            <a:ext cx="6633407" cy="6675126"/>
          </a:xfrm>
          <a:custGeom>
            <a:avLst/>
            <a:gdLst/>
            <a:ahLst/>
            <a:cxnLst/>
            <a:rect r="r" b="b" t="t" l="l"/>
            <a:pathLst>
              <a:path h="6675126" w="6633407">
                <a:moveTo>
                  <a:pt x="0" y="0"/>
                </a:moveTo>
                <a:lnTo>
                  <a:pt x="6633407" y="0"/>
                </a:lnTo>
                <a:lnTo>
                  <a:pt x="6633407" y="6675127"/>
                </a:lnTo>
                <a:lnTo>
                  <a:pt x="0" y="6675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6850" y="3635968"/>
            <a:ext cx="10387680" cy="5622332"/>
          </a:xfrm>
          <a:custGeom>
            <a:avLst/>
            <a:gdLst/>
            <a:ahLst/>
            <a:cxnLst/>
            <a:rect r="r" b="b" t="t" l="l"/>
            <a:pathLst>
              <a:path h="5622332" w="10387680">
                <a:moveTo>
                  <a:pt x="0" y="0"/>
                </a:moveTo>
                <a:lnTo>
                  <a:pt x="10387679" y="0"/>
                </a:lnTo>
                <a:lnTo>
                  <a:pt x="10387679" y="5622332"/>
                </a:lnTo>
                <a:lnTo>
                  <a:pt x="0" y="56223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910846" y="578803"/>
            <a:ext cx="5763696" cy="1336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  <a:spcBef>
                <a:spcPct val="0"/>
              </a:spcBef>
            </a:pPr>
            <a:r>
              <a:rPr lang="en-US" sz="73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Nikalna oblika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41489" y="3552169"/>
            <a:ext cx="5763696" cy="5628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44259" indent="-572130" lvl="1">
              <a:lnSpc>
                <a:spcPts val="7419"/>
              </a:lnSpc>
              <a:spcBef>
                <a:spcPct val="0"/>
              </a:spcBef>
              <a:buFont typeface="Arial"/>
              <a:buChar char="•"/>
            </a:pPr>
            <a:r>
              <a:rPr lang="en-US" sz="5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stavek zanikamo z besedo </a:t>
            </a:r>
            <a:r>
              <a:rPr lang="en-US" sz="5299">
                <a:solidFill>
                  <a:srgbClr val="1800AD"/>
                </a:solidFill>
                <a:latin typeface="Bryndan Write"/>
                <a:ea typeface="Bryndan Write"/>
                <a:cs typeface="Bryndan Write"/>
                <a:sym typeface="Bryndan Write"/>
              </a:rPr>
              <a:t>didn’t, </a:t>
            </a:r>
            <a:r>
              <a:rPr lang="en-US" sz="52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glagolu pa odvzazmemo -ed končnico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530904" y="4194277"/>
            <a:ext cx="7757096" cy="2411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I </a:t>
            </a:r>
            <a:r>
              <a:rPr lang="en-US" sz="4199">
                <a:solidFill>
                  <a:srgbClr val="1800AD"/>
                </a:solidFill>
                <a:latin typeface="Bryndan Write"/>
                <a:ea typeface="Bryndan Write"/>
                <a:cs typeface="Bryndan Write"/>
                <a:sym typeface="Bryndan Write"/>
              </a:rPr>
              <a:t>didn’t</a:t>
            </a:r>
            <a:r>
              <a:rPr lang="en-US" sz="41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199">
                <a:solidFill>
                  <a:srgbClr val="00BF63"/>
                </a:solidFill>
                <a:latin typeface="Bryndan Write"/>
                <a:ea typeface="Bryndan Write"/>
                <a:cs typeface="Bryndan Write"/>
                <a:sym typeface="Bryndan Write"/>
              </a:rPr>
              <a:t>play</a:t>
            </a:r>
            <a:r>
              <a:rPr lang="en-US" sz="41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 football </a:t>
            </a:r>
            <a:r>
              <a:rPr lang="en-US" sz="4199">
                <a:solidFill>
                  <a:srgbClr val="FF3131"/>
                </a:solidFill>
                <a:latin typeface="Bryndan Write"/>
                <a:ea typeface="Bryndan Write"/>
                <a:cs typeface="Bryndan Write"/>
                <a:sym typeface="Bryndan Write"/>
              </a:rPr>
              <a:t>yesterday</a:t>
            </a:r>
            <a:r>
              <a:rPr lang="en-US" sz="41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.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I</a:t>
            </a:r>
            <a:r>
              <a:rPr lang="en-US" sz="46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699">
                <a:solidFill>
                  <a:srgbClr val="1800AD"/>
                </a:solidFill>
                <a:latin typeface="Bryndan Write"/>
                <a:ea typeface="Bryndan Write"/>
                <a:cs typeface="Bryndan Write"/>
                <a:sym typeface="Bryndan Write"/>
              </a:rPr>
              <a:t>didn’t</a:t>
            </a:r>
            <a:r>
              <a:rPr lang="en-US" sz="46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4699">
                <a:solidFill>
                  <a:srgbClr val="00BF63"/>
                </a:solidFill>
                <a:latin typeface="Bryndan Write"/>
                <a:ea typeface="Bryndan Write"/>
                <a:cs typeface="Bryndan Write"/>
                <a:sym typeface="Bryndan Write"/>
              </a:rPr>
              <a:t>play</a:t>
            </a:r>
            <a:r>
              <a:rPr lang="en-US" sz="4699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 football </a:t>
            </a:r>
            <a:r>
              <a:rPr lang="en-US" sz="4699">
                <a:solidFill>
                  <a:srgbClr val="FF3131"/>
                </a:solidFill>
                <a:latin typeface="Bryndan Write"/>
                <a:ea typeface="Bryndan Write"/>
                <a:cs typeface="Bryndan Write"/>
                <a:sym typeface="Bryndan Write"/>
              </a:rPr>
              <a:t>two days ago.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81591" y="4903153"/>
            <a:ext cx="7014119" cy="3796392"/>
          </a:xfrm>
          <a:custGeom>
            <a:avLst/>
            <a:gdLst/>
            <a:ahLst/>
            <a:cxnLst/>
            <a:rect r="r" b="b" t="t" l="l"/>
            <a:pathLst>
              <a:path h="3796392" w="7014119">
                <a:moveTo>
                  <a:pt x="0" y="0"/>
                </a:moveTo>
                <a:lnTo>
                  <a:pt x="7014119" y="0"/>
                </a:lnTo>
                <a:lnTo>
                  <a:pt x="7014119" y="3796392"/>
                </a:lnTo>
                <a:lnTo>
                  <a:pt x="0" y="3796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92290" y="4903153"/>
            <a:ext cx="7014119" cy="3796392"/>
          </a:xfrm>
          <a:custGeom>
            <a:avLst/>
            <a:gdLst/>
            <a:ahLst/>
            <a:cxnLst/>
            <a:rect r="r" b="b" t="t" l="l"/>
            <a:pathLst>
              <a:path h="3796392" w="7014119">
                <a:moveTo>
                  <a:pt x="0" y="0"/>
                </a:moveTo>
                <a:lnTo>
                  <a:pt x="7014119" y="0"/>
                </a:lnTo>
                <a:lnTo>
                  <a:pt x="7014119" y="3796392"/>
                </a:lnTo>
                <a:lnTo>
                  <a:pt x="0" y="3796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880050" y="8811114"/>
            <a:ext cx="20637059" cy="3086100"/>
            <a:chOff x="0" y="0"/>
            <a:chExt cx="5435275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435275" cy="812800"/>
            </a:xfrm>
            <a:custGeom>
              <a:avLst/>
              <a:gdLst/>
              <a:ahLst/>
              <a:cxnLst/>
              <a:rect r="r" b="b" t="t" l="l"/>
              <a:pathLst>
                <a:path h="812800" w="5435275">
                  <a:moveTo>
                    <a:pt x="0" y="0"/>
                  </a:moveTo>
                  <a:lnTo>
                    <a:pt x="5435275" y="0"/>
                  </a:lnTo>
                  <a:lnTo>
                    <a:pt x="54352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DB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5435275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477691" y="7554669"/>
            <a:ext cx="6166049" cy="5464661"/>
          </a:xfrm>
          <a:custGeom>
            <a:avLst/>
            <a:gdLst/>
            <a:ahLst/>
            <a:cxnLst/>
            <a:rect r="r" b="b" t="t" l="l"/>
            <a:pathLst>
              <a:path h="5464661" w="6166049">
                <a:moveTo>
                  <a:pt x="0" y="0"/>
                </a:moveTo>
                <a:lnTo>
                  <a:pt x="6166049" y="0"/>
                </a:lnTo>
                <a:lnTo>
                  <a:pt x="6166049" y="5464662"/>
                </a:lnTo>
                <a:lnTo>
                  <a:pt x="0" y="54646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423384" y="7410093"/>
            <a:ext cx="6166049" cy="5464661"/>
          </a:xfrm>
          <a:custGeom>
            <a:avLst/>
            <a:gdLst/>
            <a:ahLst/>
            <a:cxnLst/>
            <a:rect r="r" b="b" t="t" l="l"/>
            <a:pathLst>
              <a:path h="5464661" w="6166049">
                <a:moveTo>
                  <a:pt x="6166050" y="0"/>
                </a:moveTo>
                <a:lnTo>
                  <a:pt x="0" y="0"/>
                </a:lnTo>
                <a:lnTo>
                  <a:pt x="0" y="5464661"/>
                </a:lnTo>
                <a:lnTo>
                  <a:pt x="6166050" y="5464661"/>
                </a:lnTo>
                <a:lnTo>
                  <a:pt x="616605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309875" y="1366991"/>
            <a:ext cx="2091466" cy="2453333"/>
          </a:xfrm>
          <a:custGeom>
            <a:avLst/>
            <a:gdLst/>
            <a:ahLst/>
            <a:cxnLst/>
            <a:rect r="r" b="b" t="t" l="l"/>
            <a:pathLst>
              <a:path h="2453333" w="2091466">
                <a:moveTo>
                  <a:pt x="0" y="0"/>
                </a:moveTo>
                <a:lnTo>
                  <a:pt x="2091466" y="0"/>
                </a:lnTo>
                <a:lnTo>
                  <a:pt x="2091466" y="2453333"/>
                </a:lnTo>
                <a:lnTo>
                  <a:pt x="0" y="24533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501748" y="1366991"/>
            <a:ext cx="2091466" cy="2453333"/>
          </a:xfrm>
          <a:custGeom>
            <a:avLst/>
            <a:gdLst/>
            <a:ahLst/>
            <a:cxnLst/>
            <a:rect r="r" b="b" t="t" l="l"/>
            <a:pathLst>
              <a:path h="2453333" w="2091466">
                <a:moveTo>
                  <a:pt x="0" y="0"/>
                </a:moveTo>
                <a:lnTo>
                  <a:pt x="2091466" y="0"/>
                </a:lnTo>
                <a:lnTo>
                  <a:pt x="2091466" y="2453333"/>
                </a:lnTo>
                <a:lnTo>
                  <a:pt x="0" y="24533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-544889" y="123825"/>
            <a:ext cx="12600946" cy="1354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54"/>
              </a:lnSpc>
            </a:pPr>
            <a:r>
              <a:rPr lang="en-US" sz="9744">
                <a:solidFill>
                  <a:srgbClr val="4D5C57"/>
                </a:solidFill>
                <a:latin typeface="Bryndan Write"/>
                <a:ea typeface="Bryndan Write"/>
                <a:cs typeface="Bryndan Write"/>
                <a:sym typeface="Bryndan Write"/>
              </a:rPr>
              <a:t>Pravilen zapis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05333" y="4779328"/>
            <a:ext cx="7014119" cy="4306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06775" indent="-453388" lvl="1">
              <a:lnSpc>
                <a:spcPts val="5879"/>
              </a:lnSpc>
              <a:buFont typeface="Arial"/>
              <a:buChar char="•"/>
            </a:pPr>
            <a:r>
              <a:rPr lang="en-US" sz="41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če se glagol konča na -e, en e odpade</a:t>
            </a:r>
          </a:p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love- loved</a:t>
            </a:r>
          </a:p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live- lived</a:t>
            </a:r>
          </a:p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dance- danced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9916325" y="5318623"/>
            <a:ext cx="5990282" cy="2841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če se glagol konča na soglasnik+ Y, se Y spremeni v I</a:t>
            </a:r>
          </a:p>
          <a:p>
            <a:pPr algn="ctr"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hurry- hurried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9916325" y="378013"/>
            <a:ext cx="7014119" cy="3796392"/>
          </a:xfrm>
          <a:custGeom>
            <a:avLst/>
            <a:gdLst/>
            <a:ahLst/>
            <a:cxnLst/>
            <a:rect r="r" b="b" t="t" l="l"/>
            <a:pathLst>
              <a:path h="3796392" w="7014119">
                <a:moveTo>
                  <a:pt x="0" y="0"/>
                </a:moveTo>
                <a:lnTo>
                  <a:pt x="7014119" y="0"/>
                </a:lnTo>
                <a:lnTo>
                  <a:pt x="7014119" y="3796392"/>
                </a:lnTo>
                <a:lnTo>
                  <a:pt x="0" y="3796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492290" y="434504"/>
            <a:ext cx="7014119" cy="3385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kratki glagoli- enozložni, ki se končajo na soglasnik, samoglasnik, soglasnik, se zadnji soglasnik podvoji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stop- stopped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4078" y="1028700"/>
            <a:ext cx="7014119" cy="3796392"/>
          </a:xfrm>
          <a:custGeom>
            <a:avLst/>
            <a:gdLst/>
            <a:ahLst/>
            <a:cxnLst/>
            <a:rect r="r" b="b" t="t" l="l"/>
            <a:pathLst>
              <a:path h="3796392" w="7014119">
                <a:moveTo>
                  <a:pt x="0" y="0"/>
                </a:moveTo>
                <a:lnTo>
                  <a:pt x="7014120" y="0"/>
                </a:lnTo>
                <a:lnTo>
                  <a:pt x="7014120" y="3796392"/>
                </a:lnTo>
                <a:lnTo>
                  <a:pt x="0" y="3796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84375" y="3822690"/>
            <a:ext cx="1053526" cy="736590"/>
          </a:xfrm>
          <a:custGeom>
            <a:avLst/>
            <a:gdLst/>
            <a:ahLst/>
            <a:cxnLst/>
            <a:rect r="r" b="b" t="t" l="l"/>
            <a:pathLst>
              <a:path h="736590" w="1053526">
                <a:moveTo>
                  <a:pt x="0" y="0"/>
                </a:moveTo>
                <a:lnTo>
                  <a:pt x="1053526" y="0"/>
                </a:lnTo>
                <a:lnTo>
                  <a:pt x="1053526" y="736590"/>
                </a:lnTo>
                <a:lnTo>
                  <a:pt x="0" y="7365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62799" y="1560820"/>
            <a:ext cx="7014119" cy="2261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beseda se konča na samoglasnik+ l, se l podvoji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travel- travelled</a:t>
            </a:r>
          </a:p>
          <a:p>
            <a:pPr algn="ctr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control- controlled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DAG2hJODUq8</dc:identifier>
  <dcterms:modified xsi:type="dcterms:W3CDTF">2011-08-01T06:04:30Z</dcterms:modified>
  <cp:revision>1</cp:revision>
  <dc:title>Past simple tense</dc:title>
</cp:coreProperties>
</file>