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858" r:id="rId3"/>
    <p:sldId id="859" r:id="rId4"/>
    <p:sldId id="888" r:id="rId5"/>
    <p:sldId id="889" r:id="rId6"/>
    <p:sldId id="860" r:id="rId7"/>
    <p:sldId id="890" r:id="rId8"/>
    <p:sldId id="891" r:id="rId9"/>
    <p:sldId id="917" r:id="rId10"/>
    <p:sldId id="902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C935B-2541-26DB-8EA3-18AB5896A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499EB5-6B9A-1372-3344-D62BC3277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39FDE4-94CD-87EC-B117-2CBC1770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A6E067-11E8-DDDF-FC49-14D2C406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9C55C8-765C-76FC-AFBD-A12FD977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509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6BA2EF-23E1-39BA-BC94-9A0B557C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1963E2D-AFB9-5197-DB55-30AEE2BE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0A3F3A-31A0-BA49-6ADE-138D3FDC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2F8092-F182-FA82-C0C7-A754C1AC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B3F0C6-0BBC-0675-B322-6E4E341F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8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C5C7397-A045-E54F-463A-A3054A8FE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13A08DC-E6C6-D22C-C436-61DC2FA82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3A9CF0-465C-6EF1-6626-8B48CCC8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711A0D-D479-34D0-F342-E92FE3AD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BF2AAA-A41A-22FC-A000-191FD79F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421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50578-94F0-4739-8869-0D9192FD6AD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9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C640E-B024-447C-92FF-A8A93E1DCD47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220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01FDF-049E-4C01-B79A-802AC17B742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715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062EE-33DB-4882-B14E-36B3A622A80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2062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6A95E-13AD-4F72-8629-73779AEF253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890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51C54-41AC-45D5-AC0B-2747F03CE420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534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06623-27A7-443C-B985-45F80592E4A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6374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81B1-159B-4F22-90DD-442B9FCFBFB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11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BD7D2D-8DFD-AB39-89D0-6AF51412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9F3143-851B-9D5B-C743-5EC2873F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0F31CC-ED4D-B5C5-C0C7-93161E4E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B16F2D-E8E2-4EC1-FFF5-4ED9A89E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B4CBC2F-F141-0E58-B2B6-DF2DFA5E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4673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ACEA1-E123-42F9-8AD3-64111103D61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225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2221B-F102-4A63-AAB2-0134250A18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002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E409F-62B5-40E9-93EC-5D27498C53D5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689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ABEB01-F560-860B-E32F-B017457E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DCBFE07-517D-DCF9-FD1A-95E57B622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42263E-C1E8-FD2F-A686-9D67949F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9DD303-3A9A-453E-F28D-2A79A909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AC3CEA-8650-7440-C12F-6C9E2F8C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74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B6BEF-ABB2-FC08-1BC8-9DA44D46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53BBD6-D2F2-DE63-6C4D-0AF4C6257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E578B48-B919-680F-1D2C-D6043FE62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AA9588A-36FE-F6D6-2220-8B7CC905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EAA3BE5-9B82-B818-2926-C8911F1F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C9213ED-C1E8-5247-AD25-8466B67B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47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8A25A0-C313-3201-EBD7-32150F08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3F146DC-0293-A334-B325-5E194252D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CE91FD7-D185-91EE-5D10-FF191114B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DDF009B-7C20-22DC-F49A-12B2AB075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2CE6BD4-C483-D569-20F8-827A4088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C5B373B-45FA-78A6-C095-2221C46A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677DCCA-8D71-2565-AE68-11328598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CF982AC-BFB0-ABD0-63AD-9F306C0D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D82C8-B20B-AC7B-5AE7-C51381E5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A205976-6B9E-7F17-32D3-C99AE29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6540B29-D01B-89DE-5FC7-BE372222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B510436-28CD-3E21-8DE9-FD04E05A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56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1CA028B-3AC2-6F8E-4E54-92D33D85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4D0D9DC-DC88-3167-4B32-5582926E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9BDBD6B-050D-1A25-0CF8-30F34409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95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93C41-AE2C-4AA5-8847-F28FCA12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6B293B-D9CC-F14D-DB31-122FD8FC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6978F6E-7128-8B67-05B7-38D535CB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B978D68-ED8A-BF72-0400-91AE2E8A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005864E-045B-1B82-1968-163C7CCA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0CF88DC-D2CD-A9CE-DCFC-190B081D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1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419BFF-4918-ED1C-4C22-2C6B5A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FC2CED4-DF23-A509-07BB-91121C0C7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7435860-887C-3625-5D12-CF894C9EB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7BB015-BA87-F50E-4B4D-90217169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6477D6-4EDA-C014-95CD-B0AA91DF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B773BFD-7C63-00D3-4C91-08CCE72C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278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452D133-2909-1FA0-2718-CE419D84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4E6A77-BCA9-247C-C039-105E24ED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D9C0E43-DF1E-B050-32D2-C7E27EC43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F30DFA-4ED3-F562-CDA3-B6C14C3A5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3FF1F1-9F44-C1D4-5302-784A90E0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3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60A02-4B51-45EE-AC48-DBCCE525414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1.png"/><Relationship Id="rId2" Type="http://schemas.openxmlformats.org/officeDocument/2006/relationships/image" Target="../media/image36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ZATIČI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Zatiči so strojni elementi, ki jih uporabljamo za trdne zveze delov konstrukcije, ki jih po potrebi lahko razstavimo. </a:t>
            </a:r>
            <a:r>
              <a:rPr lang="sl-SI" dirty="0"/>
              <a:t>Z njimi povežemo gred s pestom, omejimo hod, centriramo in </a:t>
            </a:r>
            <a:r>
              <a:rPr lang="sl-SI" dirty="0" err="1"/>
              <a:t>pozicioniramo</a:t>
            </a:r>
            <a:r>
              <a:rPr lang="sl-SI" dirty="0"/>
              <a:t> elemente ipd. </a:t>
            </a:r>
          </a:p>
          <a:p>
            <a:pPr marL="0" indent="0">
              <a:buNone/>
            </a:pPr>
            <a:r>
              <a:rPr lang="sl-SI" dirty="0"/>
              <a:t>Po navadi so izdelani iz jekel za avtomate, za večje obremenitve pa tudi iz jekel za poboljšanje in jekel za cementiranje in kaljenje. </a:t>
            </a:r>
          </a:p>
          <a:p>
            <a:pPr marL="0" indent="0">
              <a:buNone/>
            </a:pPr>
            <a:r>
              <a:rPr lang="sl-SI" dirty="0"/>
              <a:t>Po obliki ločimo </a:t>
            </a:r>
            <a:r>
              <a:rPr lang="sl-SI" b="1" dirty="0">
                <a:solidFill>
                  <a:schemeClr val="accent2"/>
                </a:solidFill>
              </a:rPr>
              <a:t>valjaste, stožčaste, zasekane in prožne zatiče.</a:t>
            </a:r>
          </a:p>
          <a:p>
            <a:pPr marL="0" indent="0">
              <a:buNone/>
            </a:pPr>
            <a:r>
              <a:rPr lang="sl-SI" dirty="0"/>
              <a:t>Večina zatičev je standardiziranih, zato zanje ne rišemo delavniških risb, na kosovnicah sestavnih risb pa jih označimo, kot določa standard; navedemo standard, obliko, imenski premer d, dolžino l, in gradivo zatiča; </a:t>
            </a:r>
            <a:r>
              <a:rPr lang="sl-SI" b="1" dirty="0">
                <a:solidFill>
                  <a:schemeClr val="accent2"/>
                </a:solidFill>
              </a:rPr>
              <a:t>npr. valjasti zatič SIST EN 22338 – A – 8 x 32 – E295.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16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69363"/>
          </a:xfrm>
        </p:spPr>
        <p:txBody>
          <a:bodyPr>
            <a:normAutofit fontScale="90000"/>
          </a:bodyPr>
          <a:lstStyle/>
          <a:p>
            <a:r>
              <a:rPr lang="sl-SI" dirty="0"/>
              <a:t>Vrste zatičev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160206"/>
            <a:ext cx="10167931" cy="501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VALJASTI ZATIČI </a:t>
            </a:r>
            <a:r>
              <a:rPr lang="sl-SI" dirty="0"/>
              <a:t>se med seboj razlikujejo po obliki in kakovosti izdelave.</a:t>
            </a:r>
          </a:p>
          <a:p>
            <a:r>
              <a:rPr lang="sl-SI" b="1" dirty="0">
                <a:solidFill>
                  <a:schemeClr val="accent2"/>
                </a:solidFill>
              </a:rPr>
              <a:t>Nekaljeni valjasti zatiči </a:t>
            </a:r>
            <a:r>
              <a:rPr lang="sl-SI" dirty="0"/>
              <a:t>so standardizirani po standardu SIST EN 22338. </a:t>
            </a:r>
            <a:r>
              <a:rPr lang="sl-SI" dirty="0">
                <a:solidFill>
                  <a:schemeClr val="accent2"/>
                </a:solidFill>
              </a:rPr>
              <a:t>Oblika A </a:t>
            </a:r>
            <a:r>
              <a:rPr lang="sl-SI" dirty="0"/>
              <a:t>valjastega zatiča s toleranco premera m6 se uporablja za </a:t>
            </a:r>
            <a:r>
              <a:rPr lang="sl-SI" dirty="0" err="1"/>
              <a:t>pozicioniranje</a:t>
            </a:r>
            <a:r>
              <a:rPr lang="sl-SI" dirty="0"/>
              <a:t> strojnih delov, </a:t>
            </a:r>
            <a:r>
              <a:rPr lang="sl-SI" dirty="0">
                <a:solidFill>
                  <a:schemeClr val="accent2"/>
                </a:solidFill>
              </a:rPr>
              <a:t>oblika B </a:t>
            </a:r>
            <a:r>
              <a:rPr lang="sl-SI" dirty="0"/>
              <a:t>s toleranco h8 se uporablja za pritrditev strojnih delov in </a:t>
            </a:r>
            <a:r>
              <a:rPr lang="sl-SI" dirty="0">
                <a:solidFill>
                  <a:schemeClr val="accent2"/>
                </a:solidFill>
              </a:rPr>
              <a:t>oblika C</a:t>
            </a:r>
            <a:r>
              <a:rPr lang="sl-SI" dirty="0"/>
              <a:t>, s toleranco h11 se uporablja kot kovični zatič, ki ga po vgradnji zakovičimo.</a:t>
            </a:r>
          </a:p>
          <a:p>
            <a:r>
              <a:rPr lang="sl-SI" b="1" dirty="0">
                <a:solidFill>
                  <a:schemeClr val="accent2"/>
                </a:solidFill>
              </a:rPr>
              <a:t>Kaljeni valjasti zatiči </a:t>
            </a:r>
            <a:r>
              <a:rPr lang="sl-SI" dirty="0"/>
              <a:t>so standardizirani po standardu SIST EN ISO 8734. Zatiči oblike A so izdelani iz jekla za poboljšanje, oblike B pa iz jekla za cementiranje in kaljenje. Uporabljamo jih pri večjih obremenitvah za </a:t>
            </a:r>
            <a:r>
              <a:rPr lang="sl-SI" dirty="0" err="1"/>
              <a:t>pozicioniranje</a:t>
            </a:r>
            <a:r>
              <a:rPr lang="sl-SI" dirty="0"/>
              <a:t> in pritrjevanje.</a:t>
            </a:r>
          </a:p>
          <a:p>
            <a:r>
              <a:rPr lang="sl-SI" b="1" dirty="0">
                <a:solidFill>
                  <a:schemeClr val="accent2"/>
                </a:solidFill>
              </a:rPr>
              <a:t>Nekaljeni in kaljeni valjasti zatiči z notranjim navojem </a:t>
            </a:r>
            <a:r>
              <a:rPr lang="sl-SI" dirty="0"/>
              <a:t>se uporabljajo, kadar je treba pri demontaži izvleči zatič s pomočjo vijaka. So standardizirani, nekaljeni po standardu SIST EN ISO 8733, kaljeni po standardu SIST EN ISO 8735.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6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03" y="432418"/>
            <a:ext cx="10167931" cy="501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Nekaljeni valjasti zatiči                                  Kaljeni valjasti zatiči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42" y="922357"/>
            <a:ext cx="2515542" cy="52328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484" y="922357"/>
            <a:ext cx="3991985" cy="5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385765"/>
            <a:ext cx="10167931" cy="501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Valjasti zatiči z notranjim navojem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08" y="933709"/>
            <a:ext cx="8943974" cy="44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8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160206"/>
            <a:ext cx="10167931" cy="501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STOŽČASTI ZATIČI </a:t>
            </a:r>
            <a:r>
              <a:rPr lang="sl-SI" dirty="0"/>
              <a:t>imajo konus 1:50, bolje centrirajo medsebojno lego delov od valjastih, so dražji in bolj občutljivi na dinamične obremenitve.</a:t>
            </a:r>
          </a:p>
          <a:p>
            <a:r>
              <a:rPr lang="sl-SI" b="1" dirty="0">
                <a:solidFill>
                  <a:schemeClr val="accent2"/>
                </a:solidFill>
              </a:rPr>
              <a:t>Nekaljeni stožčasti zatiči </a:t>
            </a:r>
            <a:r>
              <a:rPr lang="sl-SI" dirty="0"/>
              <a:t>so standardizirani po standardu SIST EN 22339. Stožčasti zatič izvedbe A je brušen, izvedbe B pa stružen.</a:t>
            </a:r>
          </a:p>
          <a:p>
            <a:r>
              <a:rPr lang="sl-SI" b="1" dirty="0">
                <a:solidFill>
                  <a:schemeClr val="accent2"/>
                </a:solidFill>
              </a:rPr>
              <a:t>Nekaljeni stožčasti zatiči z notranjim navojem </a:t>
            </a:r>
            <a:r>
              <a:rPr lang="sl-SI" dirty="0"/>
              <a:t>so standardizirani po standardu SIST EN ISO 28736. Ločimo izvedbo A, pri kateri je zatič brušen, in izvedbo B, pri kateri je zatič stružen.</a:t>
            </a:r>
          </a:p>
          <a:p>
            <a:r>
              <a:rPr lang="sl-SI" b="1" dirty="0">
                <a:solidFill>
                  <a:schemeClr val="accent2"/>
                </a:solidFill>
              </a:rPr>
              <a:t>Nekaljeni stožčasti zatiči z zunanjim navojem </a:t>
            </a:r>
            <a:r>
              <a:rPr lang="sl-SI" dirty="0"/>
              <a:t>so standardizirani po standardu SIST EN ISO 28737.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160206"/>
            <a:ext cx="10167931" cy="501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Nekaljeni stožčasti zatiči</a:t>
            </a: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1759209"/>
            <a:ext cx="9435211" cy="32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160206"/>
            <a:ext cx="10167931" cy="501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Stožčasti zatiči z notranjim in zunanjim navojem</a:t>
            </a: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01" y="1728672"/>
            <a:ext cx="9622689" cy="40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7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45" y="309562"/>
            <a:ext cx="96393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132" y="150978"/>
            <a:ext cx="10807547" cy="785455"/>
          </a:xfrm>
        </p:spPr>
        <p:txBody>
          <a:bodyPr>
            <a:normAutofit/>
          </a:bodyPr>
          <a:lstStyle/>
          <a:p>
            <a:r>
              <a:rPr lang="sl-SI" sz="4000" dirty="0"/>
              <a:t>Izračun stožca (konusa)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793214" y="936433"/>
                <a:ext cx="10080434" cy="55965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Stožec je podan z razmerjem:</a:t>
                </a: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Razmerje 1 : x nam pove, da se premer na dolžini x spremeni za 1 mm.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Pri konusu moramo kotirati polovični kot konusa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</m:num>
                      <m:den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sl-SI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r>
                  <a:rPr lang="sl-SI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ki ga izračunamo: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𝜶</m:t>
                          </m:r>
                        </m:num>
                        <m:den>
                          <m:r>
                            <a:rPr lang="sl-SI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𝟐</m:t>
                          </m:r>
                        </m:den>
                      </m:f>
                      <m:r>
                        <a:rPr lang="sl-SI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unc>
                        <m:funcPr>
                          <m:ctrlPr>
                            <a:rPr lang="sl-SI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sl-SI" b="1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𝑫</m:t>
                              </m:r>
                              <m: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  <m: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∙</m:t>
                              </m:r>
                              <m: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l-SI" b="1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sl-SI" sz="2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214" y="936433"/>
                <a:ext cx="10080434" cy="5596569"/>
              </a:xfrm>
              <a:blipFill>
                <a:blip r:embed="rId2"/>
                <a:stretch>
                  <a:fillRect l="-605" t="-87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A58FB407-1123-4320-CE16-8924941D4D8C}"/>
                  </a:ext>
                </a:extLst>
              </p:cNvPr>
              <p:cNvSpPr txBox="1"/>
              <p:nvPr/>
            </p:nvSpPr>
            <p:spPr>
              <a:xfrm>
                <a:off x="4301252" y="1388623"/>
                <a:ext cx="1829720" cy="6950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A58FB407-1123-4320-CE16-8924941D4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252" y="1388623"/>
                <a:ext cx="1829720" cy="695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372" y="3628641"/>
            <a:ext cx="4529016" cy="32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7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Širokozaslonsko</PresentationFormat>
  <Paragraphs>35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View</vt:lpstr>
      <vt:lpstr>ZATIČI</vt:lpstr>
      <vt:lpstr>Vrste zatičev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Izračun stožca (konusa)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STROJNI ELEMENTI</dc:title>
  <dc:creator>Gaja Vouk</dc:creator>
  <cp:lastModifiedBy>Gaja Vouk</cp:lastModifiedBy>
  <cp:revision>7</cp:revision>
  <dcterms:created xsi:type="dcterms:W3CDTF">2023-10-10T13:58:56Z</dcterms:created>
  <dcterms:modified xsi:type="dcterms:W3CDTF">2023-12-07T18:55:00Z</dcterms:modified>
</cp:coreProperties>
</file>