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5" r:id="rId5"/>
    <p:sldId id="276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2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1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3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6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9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1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4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2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0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0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829" y="566057"/>
            <a:ext cx="9492343" cy="218585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sz="5000" b="1" dirty="0">
                <a:latin typeface="Comic Sans MS" panose="030F0702030302020204" pitchFamily="66" charset="0"/>
              </a:rPr>
              <a:t>NEZNANI ČLEN </a:t>
            </a:r>
            <a:br>
              <a:rPr lang="sl-SI" sz="5000" b="1" dirty="0">
                <a:latin typeface="Comic Sans MS" panose="030F0702030302020204" pitchFamily="66" charset="0"/>
              </a:rPr>
            </a:br>
            <a:r>
              <a:rPr lang="sl-SI" sz="3600" dirty="0">
                <a:latin typeface="Comic Sans MS" panose="030F0702030302020204" pitchFamily="66" charset="0"/>
              </a:rPr>
              <a:t>IŠČEM ODŠTEVANEC</a:t>
            </a:r>
            <a:endParaRPr lang="en-US" sz="5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Bitmoji Image">
            <a:extLst>
              <a:ext uri="{FF2B5EF4-FFF2-40B4-BE49-F238E27FC236}">
                <a16:creationId xmlns:a16="http://schemas.microsoft.com/office/drawing/2014/main" id="{115CD36E-9ED2-480F-99AA-EB74C8E73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805" y="2751909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24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l-SI" sz="5400" dirty="0">
                <a:latin typeface="Comic Sans MS" panose="030F0702030302020204" pitchFamily="66" charset="0"/>
              </a:rPr>
              <a:t>RAČUN ODŠTEVANJA</a:t>
            </a:r>
            <a:endParaRPr lang="en-US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l-SI" sz="3600" dirty="0"/>
          </a:p>
          <a:p>
            <a:pPr marL="0" indent="0" algn="ctr">
              <a:buNone/>
            </a:pPr>
            <a:r>
              <a:rPr lang="sl-SI" sz="8800" dirty="0">
                <a:latin typeface="Comic Sans MS" panose="030F0702030302020204" pitchFamily="66" charset="0"/>
              </a:rPr>
              <a:t>83   -   25   =   58</a:t>
            </a:r>
            <a:endParaRPr lang="en-US" sz="8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6960" y="3808342"/>
            <a:ext cx="2404019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ZMANJŠEVANEC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8878" y="3808342"/>
            <a:ext cx="1834243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ODŠTEVANEC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23142" y="3961574"/>
            <a:ext cx="1419497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RAZLIKA</a:t>
            </a:r>
          </a:p>
        </p:txBody>
      </p:sp>
    </p:spTree>
    <p:extLst>
      <p:ext uri="{BB962C8B-B14F-4D97-AF65-F5344CB8AC3E}">
        <p14:creationId xmlns:p14="http://schemas.microsoft.com/office/powerpoint/2010/main" val="352159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7B5C15A-1C61-42A8-9F67-8252D4669DC8}"/>
              </a:ext>
            </a:extLst>
          </p:cNvPr>
          <p:cNvSpPr txBox="1"/>
          <p:nvPr/>
        </p:nvSpPr>
        <p:spPr>
          <a:xfrm>
            <a:off x="1376680" y="218001"/>
            <a:ext cx="1033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Iskanje odštevanca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C5D87E5-DE98-4CD5-AC24-8A19594E14B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9" t="14667" r="31778" b="6698"/>
          <a:stretch/>
        </p:blipFill>
        <p:spPr>
          <a:xfrm>
            <a:off x="2550160" y="1196389"/>
            <a:ext cx="6146799" cy="3101291"/>
          </a:xfrm>
          <a:prstGeom prst="rect">
            <a:avLst/>
          </a:prstGeom>
        </p:spPr>
      </p:pic>
      <p:sp>
        <p:nvSpPr>
          <p:cNvPr id="12" name="Pravokotnik 11">
            <a:extLst>
              <a:ext uri="{FF2B5EF4-FFF2-40B4-BE49-F238E27FC236}">
                <a16:creationId xmlns:a16="http://schemas.microsoft.com/office/drawing/2014/main" id="{A762052F-B3C2-48F1-9002-D0E656B0FC49}"/>
              </a:ext>
            </a:extLst>
          </p:cNvPr>
          <p:cNvSpPr/>
          <p:nvPr/>
        </p:nvSpPr>
        <p:spPr>
          <a:xfrm>
            <a:off x="7035074" y="3881120"/>
            <a:ext cx="532674" cy="416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410E10E-D96E-4395-A82B-5EF3E1F41702}"/>
              </a:ext>
            </a:extLst>
          </p:cNvPr>
          <p:cNvSpPr txBox="1"/>
          <p:nvPr/>
        </p:nvSpPr>
        <p:spPr>
          <a:xfrm>
            <a:off x="4195355" y="3860800"/>
            <a:ext cx="436880" cy="38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38</a:t>
            </a:r>
          </a:p>
        </p:txBody>
      </p:sp>
      <p:pic>
        <p:nvPicPr>
          <p:cNvPr id="5" name="Picture 2" descr="hand pointer">
            <a:extLst>
              <a:ext uri="{FF2B5EF4-FFF2-40B4-BE49-F238E27FC236}">
                <a16:creationId xmlns:a16="http://schemas.microsoft.com/office/drawing/2014/main" id="{435DC2EF-50E9-4913-A54B-A9BC00DE4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4" y="1501189"/>
            <a:ext cx="2687916" cy="272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29CABB2-EB70-465E-AEBF-CDE17CFB6258}"/>
              </a:ext>
            </a:extLst>
          </p:cNvPr>
          <p:cNvSpPr txBox="1"/>
          <p:nvPr/>
        </p:nvSpPr>
        <p:spPr>
          <a:xfrm>
            <a:off x="477520" y="5130800"/>
            <a:ext cx="4043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50000"/>
                  </a:schemeClr>
                </a:solidFill>
              </a:rPr>
              <a:t>97 - ___ = 59</a:t>
            </a:r>
          </a:p>
        </p:txBody>
      </p:sp>
      <p:sp>
        <p:nvSpPr>
          <p:cNvPr id="8" name="Puščica: desno 7">
            <a:extLst>
              <a:ext uri="{FF2B5EF4-FFF2-40B4-BE49-F238E27FC236}">
                <a16:creationId xmlns:a16="http://schemas.microsoft.com/office/drawing/2014/main" id="{0403D937-F7ED-40FE-99A5-2AD48D4819CA}"/>
              </a:ext>
            </a:extLst>
          </p:cNvPr>
          <p:cNvSpPr/>
          <p:nvPr/>
        </p:nvSpPr>
        <p:spPr>
          <a:xfrm>
            <a:off x="4775200" y="5368498"/>
            <a:ext cx="1767840" cy="355600"/>
          </a:xfrm>
          <a:prstGeom prst="rightArrow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4D3F5F3-CC10-4194-AD0C-DF994A547BE4}"/>
              </a:ext>
            </a:extLst>
          </p:cNvPr>
          <p:cNvSpPr txBox="1"/>
          <p:nvPr/>
        </p:nvSpPr>
        <p:spPr>
          <a:xfrm>
            <a:off x="6543040" y="5130800"/>
            <a:ext cx="4043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50000"/>
                  </a:schemeClr>
                </a:solidFill>
              </a:rPr>
              <a:t>97 - 59 =</a:t>
            </a:r>
          </a:p>
        </p:txBody>
      </p:sp>
    </p:spTree>
    <p:extLst>
      <p:ext uri="{BB962C8B-B14F-4D97-AF65-F5344CB8AC3E}">
        <p14:creationId xmlns:p14="http://schemas.microsoft.com/office/powerpoint/2010/main" val="429243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  <p:bldP spid="7" grpId="0"/>
      <p:bldP spid="8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B81F7FE-1636-4FE9-8A7C-7FC2A6B4171B}"/>
              </a:ext>
            </a:extLst>
          </p:cNvPr>
          <p:cNvSpPr txBox="1"/>
          <p:nvPr/>
        </p:nvSpPr>
        <p:spPr>
          <a:xfrm>
            <a:off x="1168400" y="528320"/>
            <a:ext cx="101193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8800" b="1" dirty="0"/>
              <a:t>64 -   ___ = 32</a:t>
            </a:r>
          </a:p>
        </p:txBody>
      </p:sp>
      <p:sp>
        <p:nvSpPr>
          <p:cNvPr id="5" name="TextBox 16">
            <a:extLst>
              <a:ext uri="{FF2B5EF4-FFF2-40B4-BE49-F238E27FC236}">
                <a16:creationId xmlns:a16="http://schemas.microsoft.com/office/drawing/2014/main" id="{8872A756-B4A0-4EDB-8B99-DC9C625CF7C7}"/>
              </a:ext>
            </a:extLst>
          </p:cNvPr>
          <p:cNvSpPr txBox="1"/>
          <p:nvPr/>
        </p:nvSpPr>
        <p:spPr>
          <a:xfrm>
            <a:off x="7172416" y="2797811"/>
            <a:ext cx="2849801" cy="8172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NEZNANI ČLEN </a:t>
            </a:r>
          </a:p>
          <a:p>
            <a:pPr algn="ctr"/>
            <a:r>
              <a:rPr lang="sl-SI" dirty="0">
                <a:latin typeface="Comic Sans MS" panose="030F0702030302020204" pitchFamily="66" charset="0"/>
              </a:rPr>
              <a:t>ODŠTEVANEC</a:t>
            </a:r>
          </a:p>
        </p:txBody>
      </p:sp>
      <p:pic>
        <p:nvPicPr>
          <p:cNvPr id="6" name="Picture 10" descr="Arrow Sketch PNG Images | Vector and PSD Files | Free Download on Pngtree">
            <a:extLst>
              <a:ext uri="{FF2B5EF4-FFF2-40B4-BE49-F238E27FC236}">
                <a16:creationId xmlns:a16="http://schemas.microsoft.com/office/drawing/2014/main" id="{8E351B37-B97E-423F-976C-02777FF93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95602" flipV="1">
            <a:off x="7048014" y="834306"/>
            <a:ext cx="1860610" cy="252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itmoji Image">
            <a:extLst>
              <a:ext uri="{FF2B5EF4-FFF2-40B4-BE49-F238E27FC236}">
                <a16:creationId xmlns:a16="http://schemas.microsoft.com/office/drawing/2014/main" id="{CDC54F68-14A0-4BF6-9D17-EF47FC5C7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792" y="4110184"/>
            <a:ext cx="2358776" cy="237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ular Callout 11">
            <a:extLst>
              <a:ext uri="{FF2B5EF4-FFF2-40B4-BE49-F238E27FC236}">
                <a16:creationId xmlns:a16="http://schemas.microsoft.com/office/drawing/2014/main" id="{D4F8215E-7411-40F1-8ACB-F170B819AEB4}"/>
              </a:ext>
            </a:extLst>
          </p:cNvPr>
          <p:cNvSpPr/>
          <p:nvPr/>
        </p:nvSpPr>
        <p:spPr>
          <a:xfrm>
            <a:off x="526998" y="3907222"/>
            <a:ext cx="4212771" cy="1221786"/>
          </a:xfrm>
          <a:prstGeom prst="wedgeRoundRectCallout">
            <a:avLst>
              <a:gd name="adj1" fmla="val 75739"/>
              <a:gd name="adj2" fmla="val 63926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Pomagamo si lahko z računom odštevanja.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17B84B4-AD02-417B-B048-16E35A71D728}"/>
              </a:ext>
            </a:extLst>
          </p:cNvPr>
          <p:cNvSpPr txBox="1"/>
          <p:nvPr/>
        </p:nvSpPr>
        <p:spPr>
          <a:xfrm>
            <a:off x="1765659" y="2361361"/>
            <a:ext cx="2142310" cy="57888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800" dirty="0">
                <a:latin typeface="Comic Sans MS" panose="030F0702030302020204" pitchFamily="66" charset="0"/>
              </a:rPr>
              <a:t>64 – 32 =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44F2082F-2EE2-47B4-A8AC-C7886BB982DB}"/>
              </a:ext>
            </a:extLst>
          </p:cNvPr>
          <p:cNvSpPr/>
          <p:nvPr/>
        </p:nvSpPr>
        <p:spPr>
          <a:xfrm>
            <a:off x="5537200" y="670560"/>
            <a:ext cx="1393368" cy="944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7200" dirty="0">
                <a:solidFill>
                  <a:srgbClr val="FF0000"/>
                </a:solidFill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394324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2D40F9-82A8-409F-B478-E9AA6AC79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480" y="533083"/>
            <a:ext cx="9144000" cy="1915477"/>
          </a:xfrm>
        </p:spPr>
        <p:txBody>
          <a:bodyPr>
            <a:normAutofit/>
          </a:bodyPr>
          <a:lstStyle/>
          <a:p>
            <a:r>
              <a:rPr lang="sl-SI" sz="4400" dirty="0"/>
              <a:t>Na drevesu je bilo 71 listov. Zapihal je veter in nekaj listov odnesel. Ostalo jih je še 29. Koliko listov je odpihnil veter?</a:t>
            </a:r>
          </a:p>
        </p:txBody>
      </p: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A5E2436A-5264-409E-A678-C7918232DBD7}"/>
              </a:ext>
            </a:extLst>
          </p:cNvPr>
          <p:cNvCxnSpPr>
            <a:cxnSpLocks/>
          </p:cNvCxnSpPr>
          <p:nvPr/>
        </p:nvCxnSpPr>
        <p:spPr>
          <a:xfrm>
            <a:off x="5421086" y="1137195"/>
            <a:ext cx="2133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7C8885E0-95E6-4EC1-AC24-770D37CFF816}"/>
              </a:ext>
            </a:extLst>
          </p:cNvPr>
          <p:cNvCxnSpPr>
            <a:cxnSpLocks/>
          </p:cNvCxnSpPr>
          <p:nvPr/>
        </p:nvCxnSpPr>
        <p:spPr>
          <a:xfrm>
            <a:off x="5736770" y="1725342"/>
            <a:ext cx="1817915" cy="15966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8B48E12F-E33D-4404-B555-BF890E2E380C}"/>
              </a:ext>
            </a:extLst>
          </p:cNvPr>
          <p:cNvCxnSpPr>
            <a:cxnSpLocks/>
          </p:cNvCxnSpPr>
          <p:nvPr/>
        </p:nvCxnSpPr>
        <p:spPr>
          <a:xfrm>
            <a:off x="3135086" y="1714137"/>
            <a:ext cx="116477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6E432A56-CD57-462B-918F-2C0057168DC6}"/>
              </a:ext>
            </a:extLst>
          </p:cNvPr>
          <p:cNvCxnSpPr>
            <a:cxnSpLocks/>
          </p:cNvCxnSpPr>
          <p:nvPr/>
        </p:nvCxnSpPr>
        <p:spPr>
          <a:xfrm>
            <a:off x="2460217" y="2431869"/>
            <a:ext cx="48985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DFDC55AE-4F32-4288-8348-A50D198F6966}"/>
              </a:ext>
            </a:extLst>
          </p:cNvPr>
          <p:cNvCxnSpPr>
            <a:cxnSpLocks/>
          </p:cNvCxnSpPr>
          <p:nvPr/>
        </p:nvCxnSpPr>
        <p:spPr>
          <a:xfrm flipV="1">
            <a:off x="3298371" y="2431869"/>
            <a:ext cx="6760029" cy="1669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8A18C11-7067-498B-AD47-2291AA131DBB}"/>
              </a:ext>
            </a:extLst>
          </p:cNvPr>
          <p:cNvSpPr txBox="1"/>
          <p:nvPr/>
        </p:nvSpPr>
        <p:spPr>
          <a:xfrm>
            <a:off x="533400" y="2906486"/>
            <a:ext cx="3407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R: 71 - ___ = 29</a:t>
            </a:r>
          </a:p>
        </p:txBody>
      </p:sp>
      <p:pic>
        <p:nvPicPr>
          <p:cNvPr id="17" name="Picture 10" descr="Arrow Sketch PNG Images | Vector and PSD Files | Free Download on Pngtree">
            <a:extLst>
              <a:ext uri="{FF2B5EF4-FFF2-40B4-BE49-F238E27FC236}">
                <a16:creationId xmlns:a16="http://schemas.microsoft.com/office/drawing/2014/main" id="{F99927D1-41C6-4B82-8985-CDE4A54A6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7686" flipV="1">
            <a:off x="2634947" y="3209551"/>
            <a:ext cx="1000278" cy="13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6">
            <a:extLst>
              <a:ext uri="{FF2B5EF4-FFF2-40B4-BE49-F238E27FC236}">
                <a16:creationId xmlns:a16="http://schemas.microsoft.com/office/drawing/2014/main" id="{A0FA0FCE-6521-4DC1-BA21-0BA3E80471D2}"/>
              </a:ext>
            </a:extLst>
          </p:cNvPr>
          <p:cNvSpPr txBox="1"/>
          <p:nvPr/>
        </p:nvSpPr>
        <p:spPr>
          <a:xfrm>
            <a:off x="578071" y="3951697"/>
            <a:ext cx="2317529" cy="12407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NEZNANI ČLEN </a:t>
            </a:r>
          </a:p>
          <a:p>
            <a:pPr algn="ctr"/>
            <a:r>
              <a:rPr lang="sl-SI" dirty="0">
                <a:latin typeface="Comic Sans MS" panose="030F0702030302020204" pitchFamily="66" charset="0"/>
              </a:rPr>
              <a:t>ODŠTEVANEC</a:t>
            </a:r>
          </a:p>
        </p:txBody>
      </p:sp>
      <p:sp>
        <p:nvSpPr>
          <p:cNvPr id="19" name="Puščica: desno 18">
            <a:extLst>
              <a:ext uri="{FF2B5EF4-FFF2-40B4-BE49-F238E27FC236}">
                <a16:creationId xmlns:a16="http://schemas.microsoft.com/office/drawing/2014/main" id="{385303E7-0868-4B17-B1A1-9C108826724A}"/>
              </a:ext>
            </a:extLst>
          </p:cNvPr>
          <p:cNvSpPr/>
          <p:nvPr/>
        </p:nvSpPr>
        <p:spPr>
          <a:xfrm>
            <a:off x="3968932" y="3150326"/>
            <a:ext cx="1767840" cy="355600"/>
          </a:xfrm>
          <a:prstGeom prst="rightArrow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C366128-5D47-411B-BAF9-446ADEE81940}"/>
              </a:ext>
            </a:extLst>
          </p:cNvPr>
          <p:cNvSpPr txBox="1"/>
          <p:nvPr/>
        </p:nvSpPr>
        <p:spPr>
          <a:xfrm>
            <a:off x="5851071" y="2923060"/>
            <a:ext cx="3407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71 – 29 =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B032B027-4AE0-4E81-8722-CFAA1907B3F2}"/>
              </a:ext>
            </a:extLst>
          </p:cNvPr>
          <p:cNvSpPr/>
          <p:nvPr/>
        </p:nvSpPr>
        <p:spPr>
          <a:xfrm>
            <a:off x="2108361" y="2936492"/>
            <a:ext cx="703713" cy="497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83392E8D-685A-4948-BFE5-14EA325463C0}"/>
              </a:ext>
            </a:extLst>
          </p:cNvPr>
          <p:cNvSpPr txBox="1"/>
          <p:nvPr/>
        </p:nvSpPr>
        <p:spPr>
          <a:xfrm>
            <a:off x="533400" y="5529811"/>
            <a:ext cx="8011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O: Veter je odpihnil 42 listov.</a:t>
            </a:r>
          </a:p>
        </p:txBody>
      </p:sp>
    </p:spTree>
    <p:extLst>
      <p:ext uri="{BB962C8B-B14F-4D97-AF65-F5344CB8AC3E}">
        <p14:creationId xmlns:p14="http://schemas.microsoft.com/office/powerpoint/2010/main" val="42095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8" grpId="0" animBg="1"/>
      <p:bldP spid="19" grpId="0" animBg="1"/>
      <p:bldP spid="20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itmoji Image">
            <a:extLst>
              <a:ext uri="{FF2B5EF4-FFF2-40B4-BE49-F238E27FC236}">
                <a16:creationId xmlns:a16="http://schemas.microsoft.com/office/drawing/2014/main" id="{69322583-C29B-437A-A6DB-699AB66C29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6" t="20117" r="31239"/>
          <a:stretch/>
        </p:blipFill>
        <p:spPr bwMode="auto">
          <a:xfrm>
            <a:off x="386080" y="1600200"/>
            <a:ext cx="1402080" cy="3028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ular Callout 11">
            <a:extLst>
              <a:ext uri="{FF2B5EF4-FFF2-40B4-BE49-F238E27FC236}">
                <a16:creationId xmlns:a16="http://schemas.microsoft.com/office/drawing/2014/main" id="{71E09D6F-00EB-4EE7-91E6-775C73A65928}"/>
              </a:ext>
            </a:extLst>
          </p:cNvPr>
          <p:cNvSpPr/>
          <p:nvPr/>
        </p:nvSpPr>
        <p:spPr>
          <a:xfrm>
            <a:off x="2894278" y="676342"/>
            <a:ext cx="4212771" cy="1221786"/>
          </a:xfrm>
          <a:prstGeom prst="wedgeRoundRectCallout">
            <a:avLst>
              <a:gd name="adj1" fmla="val -84158"/>
              <a:gd name="adj2" fmla="val 102178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Utrdimo, kaj smo se naučili.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35" name="Rounded Rectangular Callout 11">
            <a:extLst>
              <a:ext uri="{FF2B5EF4-FFF2-40B4-BE49-F238E27FC236}">
                <a16:creationId xmlns:a16="http://schemas.microsoft.com/office/drawing/2014/main" id="{7938B000-D203-48DF-B24F-728378EC8D72}"/>
              </a:ext>
            </a:extLst>
          </p:cNvPr>
          <p:cNvSpPr/>
          <p:nvPr/>
        </p:nvSpPr>
        <p:spPr>
          <a:xfrm>
            <a:off x="3989614" y="3114357"/>
            <a:ext cx="4212771" cy="1221786"/>
          </a:xfrm>
          <a:prstGeom prst="wedgeRoundRectCallout">
            <a:avLst>
              <a:gd name="adj1" fmla="val -109963"/>
              <a:gd name="adj2" fmla="val -97399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Odpri DZ, str. 60.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0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111</Words>
  <Application>Microsoft Office PowerPoint</Application>
  <PresentationFormat>Širokozaslonsko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NEZNANI ČLEN  IŠČEM ODŠTEVANEC</vt:lpstr>
      <vt:lpstr>RAČUN ODŠTEVANJA</vt:lpstr>
      <vt:lpstr>PowerPointova predstavitev</vt:lpstr>
      <vt:lpstr>PowerPointova predstavitev</vt:lpstr>
      <vt:lpstr>Na drevesu je bilo 71 listov. Zapihal je veter in nekaj listov odnesel. Ostalo jih je še 29. Koliko listov je odpihnil veter?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NEZNANI ČLEN  IŠČEM PRVI SEŠTEVANEC</dc:title>
  <dc:creator>sdajc</dc:creator>
  <cp:lastModifiedBy>sdajc</cp:lastModifiedBy>
  <cp:revision>13</cp:revision>
  <dcterms:created xsi:type="dcterms:W3CDTF">2020-11-11T17:53:06Z</dcterms:created>
  <dcterms:modified xsi:type="dcterms:W3CDTF">2020-11-18T12:42:19Z</dcterms:modified>
</cp:coreProperties>
</file>