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7" r:id="rId9"/>
    <p:sldId id="266" r:id="rId10"/>
    <p:sldId id="268" r:id="rId11"/>
    <p:sldId id="269" r:id="rId12"/>
    <p:sldId id="271" r:id="rId13"/>
    <p:sldId id="270" r:id="rId14"/>
    <p:sldId id="272" r:id="rId15"/>
    <p:sldId id="265" r:id="rId16"/>
    <p:sldId id="273" r:id="rId17"/>
    <p:sldId id="260" r:id="rId18"/>
    <p:sldId id="261" r:id="rId19"/>
    <p:sldId id="278" r:id="rId20"/>
    <p:sldId id="274" r:id="rId21"/>
    <p:sldId id="277" r:id="rId22"/>
    <p:sldId id="275" r:id="rId23"/>
    <p:sldId id="276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-30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337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40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787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551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7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87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320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192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4170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05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995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571D-E47C-4702-8E76-9B7C9960DA4A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79E8-D9CE-4841-9938-AED5847AD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623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gif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21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0.m4a"/><Relationship Id="rId16" Type="http://schemas.openxmlformats.org/officeDocument/2006/relationships/image" Target="../media/image26.png"/><Relationship Id="rId1" Type="http://schemas.microsoft.com/office/2007/relationships/media" Target="../media/media20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.png"/><Relationship Id="rId4" Type="http://schemas.openxmlformats.org/officeDocument/2006/relationships/audio" Target="../media/media21.m4a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2.m4a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790545" cy="2387600"/>
          </a:xfrm>
        </p:spPr>
        <p:txBody>
          <a:bodyPr>
            <a:normAutofit/>
          </a:bodyPr>
          <a:lstStyle/>
          <a:p>
            <a:r>
              <a:rPr lang="en-AU" sz="8000" dirty="0" smtClean="0">
                <a:solidFill>
                  <a:srgbClr val="FF0000"/>
                </a:solidFill>
              </a:rPr>
              <a:t>Numbers from </a:t>
            </a:r>
            <a:r>
              <a:rPr lang="en-AU" sz="8000" b="1" dirty="0" smtClean="0">
                <a:solidFill>
                  <a:srgbClr val="FF0000"/>
                </a:solidFill>
              </a:rPr>
              <a:t>10</a:t>
            </a:r>
            <a:r>
              <a:rPr lang="en-AU" sz="8000" dirty="0" smtClean="0">
                <a:solidFill>
                  <a:srgbClr val="FF0000"/>
                </a:solidFill>
              </a:rPr>
              <a:t> </a:t>
            </a:r>
            <a:r>
              <a:rPr lang="en-AU" sz="8000" dirty="0" smtClean="0">
                <a:solidFill>
                  <a:srgbClr val="FF0000"/>
                </a:solidFill>
              </a:rPr>
              <a:t>to </a:t>
            </a:r>
            <a:r>
              <a:rPr lang="en-AU" sz="8000" b="1" dirty="0" smtClean="0">
                <a:solidFill>
                  <a:srgbClr val="FF0000"/>
                </a:solidFill>
              </a:rPr>
              <a:t>20</a:t>
            </a:r>
            <a:endParaRPr lang="sl-SI" sz="80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2600" dirty="0" smtClean="0"/>
              <a:t>Do you know the numbers from 10 to 20?</a:t>
            </a:r>
          </a:p>
          <a:p>
            <a:r>
              <a:rPr lang="en-AU" sz="2600" dirty="0" smtClean="0"/>
              <a:t>No?</a:t>
            </a:r>
            <a:r>
              <a:rPr lang="en-AU" dirty="0" smtClean="0"/>
              <a:t> </a:t>
            </a:r>
          </a:p>
          <a:p>
            <a:r>
              <a:rPr lang="en-AU" sz="2600" dirty="0" smtClean="0"/>
              <a:t>Let’s go!</a:t>
            </a:r>
            <a:endParaRPr lang="sl-SI" sz="2600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8761" y="3424671"/>
            <a:ext cx="487363" cy="487363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6906" y="4186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42915"/>
            <a:ext cx="12367491" cy="770476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645191" y="353444"/>
            <a:ext cx="2735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fourteen</a:t>
            </a:r>
            <a:endParaRPr lang="sl-SI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874" y="1033092"/>
            <a:ext cx="487363" cy="487363"/>
          </a:xfrm>
          <a:prstGeom prst="rect">
            <a:avLst/>
          </a:prstGeom>
        </p:spPr>
      </p:pic>
      <p:pic>
        <p:nvPicPr>
          <p:cNvPr id="5124" name="Picture 4" descr="Animated GIF Emoticons | Smileys G�stebuch Bilder 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45" y="1286009"/>
            <a:ext cx="4636655" cy="45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81909" y="0"/>
            <a:ext cx="8619837" cy="1020331"/>
          </a:xfrm>
        </p:spPr>
        <p:txBody>
          <a:bodyPr/>
          <a:lstStyle/>
          <a:p>
            <a:r>
              <a:rPr lang="en-AU" dirty="0" smtClean="0"/>
              <a:t>How many </a:t>
            </a:r>
            <a:r>
              <a:rPr lang="en-AU" b="1" dirty="0" smtClean="0"/>
              <a:t>animals</a:t>
            </a:r>
            <a:r>
              <a:rPr lang="en-AU" dirty="0" smtClean="0"/>
              <a:t> are on the farm?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163" y="962890"/>
            <a:ext cx="5895110" cy="5895110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6828" y="776649"/>
            <a:ext cx="487363" cy="487363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782323" y="5537564"/>
            <a:ext cx="4122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sl-SI" sz="3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3541861" y="5927590"/>
            <a:ext cx="35298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sl-SI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88880" y="5319692"/>
            <a:ext cx="35298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sl-SI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4807275" y="4532899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sl-SI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3597710" y="4858681"/>
            <a:ext cx="4122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sl-SI" sz="3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4202493" y="4185937"/>
            <a:ext cx="4122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sl-SI" sz="3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3250691" y="3715655"/>
            <a:ext cx="35298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sl-SI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5371267" y="4275523"/>
            <a:ext cx="308097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19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  <a:endParaRPr lang="sl-SI" sz="1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4888528" y="4255186"/>
            <a:ext cx="35298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endParaRPr lang="sl-SI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4995251" y="3981257"/>
            <a:ext cx="457177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1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endParaRPr lang="sl-SI" sz="2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4665436" y="3635956"/>
            <a:ext cx="45717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1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</a:t>
            </a:r>
            <a:endParaRPr lang="sl-SI" sz="2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Pravokotnik 20"/>
          <p:cNvSpPr/>
          <p:nvPr/>
        </p:nvSpPr>
        <p:spPr>
          <a:xfrm>
            <a:off x="5466412" y="3839688"/>
            <a:ext cx="45717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1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</a:t>
            </a:r>
            <a:endParaRPr lang="sl-SI" sz="2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6929861" y="3715655"/>
            <a:ext cx="45717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1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</a:t>
            </a:r>
            <a:endParaRPr lang="sl-SI" sz="2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6961157" y="3250665"/>
            <a:ext cx="431528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19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14</a:t>
            </a:r>
            <a:endParaRPr lang="sl-SI" sz="1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4238" y="5691295"/>
            <a:ext cx="487363" cy="487363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9233016" y="4744015"/>
            <a:ext cx="2452851" cy="1031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</a:t>
            </a:r>
            <a:r>
              <a:rPr lang="en-AU" sz="3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</a:p>
          <a:p>
            <a:pPr algn="ctr"/>
            <a:r>
              <a:rPr lang="en-AU" sz="2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ODGOVOR:</a:t>
            </a:r>
            <a:endParaRPr lang="sl-SI" sz="2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8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182" y="180398"/>
            <a:ext cx="10515600" cy="1325563"/>
          </a:xfrm>
        </p:spPr>
        <p:txBody>
          <a:bodyPr/>
          <a:lstStyle/>
          <a:p>
            <a:pPr algn="ctr"/>
            <a:r>
              <a:rPr lang="en-AU" b="1" dirty="0" smtClean="0"/>
              <a:t>Number </a:t>
            </a:r>
            <a:r>
              <a:rPr lang="en-A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fifteen</a:t>
            </a:r>
            <a:endParaRPr lang="sl-S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85" y="1589088"/>
            <a:ext cx="6239743" cy="5047882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9743" y="1101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40" y="723609"/>
            <a:ext cx="8869442" cy="62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2408382" y="-87457"/>
            <a:ext cx="7391400" cy="1048040"/>
          </a:xfrm>
        </p:spPr>
        <p:txBody>
          <a:bodyPr/>
          <a:lstStyle/>
          <a:p>
            <a:r>
              <a:rPr lang="en-AU" dirty="0" smtClean="0"/>
              <a:t>How many </a:t>
            </a:r>
            <a:r>
              <a:rPr lang="en-AU" b="1" dirty="0" smtClean="0"/>
              <a:t>horses</a:t>
            </a:r>
            <a:r>
              <a:rPr lang="en-AU" dirty="0" smtClean="0"/>
              <a:t> do you see?</a:t>
            </a:r>
            <a:endParaRPr lang="sl-SI" dirty="0"/>
          </a:p>
        </p:txBody>
      </p:sp>
      <p:sp>
        <p:nvSpPr>
          <p:cNvPr id="5" name="Elipsa 4"/>
          <p:cNvSpPr/>
          <p:nvPr/>
        </p:nvSpPr>
        <p:spPr>
          <a:xfrm>
            <a:off x="1743140" y="871391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3373358" y="960583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>
            <a:off x="5195343" y="960583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/>
          <p:cNvSpPr/>
          <p:nvPr/>
        </p:nvSpPr>
        <p:spPr>
          <a:xfrm>
            <a:off x="6763104" y="979056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/>
          <p:cNvSpPr/>
          <p:nvPr/>
        </p:nvSpPr>
        <p:spPr>
          <a:xfrm>
            <a:off x="8687843" y="871391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Elipsa 13"/>
          <p:cNvSpPr/>
          <p:nvPr/>
        </p:nvSpPr>
        <p:spPr>
          <a:xfrm>
            <a:off x="2073564" y="2926482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Elipsa 14"/>
          <p:cNvSpPr/>
          <p:nvPr/>
        </p:nvSpPr>
        <p:spPr>
          <a:xfrm>
            <a:off x="3373358" y="2926481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/>
          <p:cNvSpPr/>
          <p:nvPr/>
        </p:nvSpPr>
        <p:spPr>
          <a:xfrm>
            <a:off x="4860525" y="2757194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/>
        </p:nvSpPr>
        <p:spPr>
          <a:xfrm>
            <a:off x="6992970" y="2949571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8599873" y="3023463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Elipsa 20"/>
          <p:cNvSpPr/>
          <p:nvPr/>
        </p:nvSpPr>
        <p:spPr>
          <a:xfrm>
            <a:off x="1983285" y="4812286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Elipsa 21"/>
          <p:cNvSpPr/>
          <p:nvPr/>
        </p:nvSpPr>
        <p:spPr>
          <a:xfrm>
            <a:off x="3675625" y="4892379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5479471" y="4861637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/>
          <p:cNvSpPr/>
          <p:nvPr/>
        </p:nvSpPr>
        <p:spPr>
          <a:xfrm>
            <a:off x="7097922" y="4935392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/>
          <p:cNvSpPr/>
          <p:nvPr/>
        </p:nvSpPr>
        <p:spPr>
          <a:xfrm>
            <a:off x="8659311" y="4898581"/>
            <a:ext cx="334818" cy="338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7298" y="436563"/>
            <a:ext cx="487363" cy="487363"/>
          </a:xfrm>
          <a:prstGeom prst="rect">
            <a:avLst/>
          </a:prstGeom>
        </p:spPr>
      </p:pic>
      <p:pic>
        <p:nvPicPr>
          <p:cNvPr id="30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6797" y="6084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72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Number </a:t>
            </a:r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sixteen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Premium Photo | Number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11563"/>
            <a:ext cx="596265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544" y="1311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02628" y="-114863"/>
            <a:ext cx="7895137" cy="970961"/>
          </a:xfrm>
        </p:spPr>
        <p:txBody>
          <a:bodyPr>
            <a:normAutofit/>
          </a:bodyPr>
          <a:lstStyle/>
          <a:p>
            <a:r>
              <a:rPr lang="en-AU" dirty="0" smtClean="0"/>
              <a:t>How many </a:t>
            </a:r>
            <a:r>
              <a:rPr lang="en-A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birds</a:t>
            </a:r>
            <a:r>
              <a:rPr lang="en-AU" dirty="0" smtClean="0"/>
              <a:t> are there? </a:t>
            </a:r>
            <a:r>
              <a:rPr lang="en-AU" b="1" dirty="0" smtClean="0"/>
              <a:t>Klick</a:t>
            </a:r>
            <a:r>
              <a:rPr lang="en-AU" dirty="0" smtClean="0"/>
              <a:t>!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406" y="4681635"/>
            <a:ext cx="2133600" cy="2095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375" y="4225076"/>
            <a:ext cx="2400300" cy="192405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9167" y="2898104"/>
            <a:ext cx="1333500" cy="112395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755" y="310398"/>
            <a:ext cx="1743075" cy="150495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046" y="886120"/>
            <a:ext cx="2924175" cy="244792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946" y="1686022"/>
            <a:ext cx="1971675" cy="141922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5416" y="2967796"/>
            <a:ext cx="3019425" cy="299085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0367" y="1542513"/>
            <a:ext cx="2409825" cy="23622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2658" y="4776885"/>
            <a:ext cx="1876425" cy="19050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8673" y="3281460"/>
            <a:ext cx="2171700" cy="200977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1392" y="1542513"/>
            <a:ext cx="1228725" cy="2295525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6002" y="646522"/>
            <a:ext cx="1790700" cy="191452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5514" y="3843435"/>
            <a:ext cx="2533650" cy="2895600"/>
          </a:xfrm>
          <a:prstGeom prst="rect">
            <a:avLst/>
          </a:prstGeom>
        </p:spPr>
      </p:pic>
      <p:sp>
        <p:nvSpPr>
          <p:cNvPr id="25" name="Pravokotnik 24"/>
          <p:cNvSpPr/>
          <p:nvPr/>
        </p:nvSpPr>
        <p:spPr>
          <a:xfrm>
            <a:off x="1317437" y="9871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1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4183514" y="10097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2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6030079" y="69415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3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0" name="Pravokotnik 29"/>
          <p:cNvSpPr/>
          <p:nvPr/>
        </p:nvSpPr>
        <p:spPr>
          <a:xfrm>
            <a:off x="8633441" y="80549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4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1" name="Pravokotnik 30"/>
          <p:cNvSpPr/>
          <p:nvPr/>
        </p:nvSpPr>
        <p:spPr>
          <a:xfrm>
            <a:off x="10542563" y="31039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5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1264024" y="167568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6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3" name="Pravokotnik 32"/>
          <p:cNvSpPr/>
          <p:nvPr/>
        </p:nvSpPr>
        <p:spPr>
          <a:xfrm>
            <a:off x="3731795" y="233321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7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4" name="Pravokotnik 33"/>
          <p:cNvSpPr/>
          <p:nvPr/>
        </p:nvSpPr>
        <p:spPr>
          <a:xfrm>
            <a:off x="10887214" y="27340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8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5" name="Pravokotnik 34"/>
          <p:cNvSpPr/>
          <p:nvPr/>
        </p:nvSpPr>
        <p:spPr>
          <a:xfrm>
            <a:off x="9157652" y="389661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9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7079946" y="3195735"/>
            <a:ext cx="9565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10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4546296" y="3546274"/>
            <a:ext cx="9565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11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8" name="Pravokotnik 37"/>
          <p:cNvSpPr/>
          <p:nvPr/>
        </p:nvSpPr>
        <p:spPr>
          <a:xfrm>
            <a:off x="2867215" y="4294503"/>
            <a:ext cx="9565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400" b="1" cap="none" spc="0" dirty="0" smtClean="0">
                <a:ln/>
                <a:solidFill>
                  <a:schemeClr val="accent4"/>
                </a:solidFill>
                <a:effectLst/>
              </a:rPr>
              <a:t>12</a:t>
            </a:r>
            <a:endParaRPr lang="sl-SI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9" name="Pravokotnik 38"/>
          <p:cNvSpPr/>
          <p:nvPr/>
        </p:nvSpPr>
        <p:spPr>
          <a:xfrm>
            <a:off x="2431501" y="3335841"/>
            <a:ext cx="95575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5300" b="1" cap="none" spc="0" dirty="0" smtClean="0">
                <a:ln/>
                <a:solidFill>
                  <a:schemeClr val="accent4"/>
                </a:solidFill>
                <a:effectLst/>
              </a:rPr>
              <a:t>13</a:t>
            </a:r>
            <a:endParaRPr lang="sl-SI" sz="53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0" name="Pravokotnik 39"/>
          <p:cNvSpPr/>
          <p:nvPr/>
        </p:nvSpPr>
        <p:spPr>
          <a:xfrm>
            <a:off x="379960" y="4119065"/>
            <a:ext cx="607946" cy="509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2600" b="1" cap="none" spc="0" dirty="0" smtClean="0">
                <a:ln/>
                <a:solidFill>
                  <a:schemeClr val="accent4"/>
                </a:solidFill>
                <a:effectLst/>
              </a:rPr>
              <a:t>14</a:t>
            </a:r>
            <a:endParaRPr lang="sl-SI" sz="2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1" name="Pravokotnik 40"/>
          <p:cNvSpPr/>
          <p:nvPr/>
        </p:nvSpPr>
        <p:spPr>
          <a:xfrm>
            <a:off x="855343" y="4026411"/>
            <a:ext cx="607946" cy="509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2600" b="1" cap="none" spc="0" dirty="0" smtClean="0">
                <a:ln/>
                <a:solidFill>
                  <a:schemeClr val="accent4"/>
                </a:solidFill>
                <a:effectLst/>
              </a:rPr>
              <a:t>15</a:t>
            </a:r>
            <a:endParaRPr lang="sl-SI" sz="2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2" name="Pravokotnik 41"/>
          <p:cNvSpPr/>
          <p:nvPr/>
        </p:nvSpPr>
        <p:spPr>
          <a:xfrm>
            <a:off x="1363820" y="4105739"/>
            <a:ext cx="607946" cy="509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AU" sz="2600" b="1" cap="none" spc="0" dirty="0" smtClean="0">
                <a:ln/>
                <a:solidFill>
                  <a:schemeClr val="accent4"/>
                </a:solidFill>
                <a:effectLst/>
              </a:rPr>
              <a:t>16</a:t>
            </a:r>
            <a:endParaRPr lang="sl-SI" sz="2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39933" y="612416"/>
            <a:ext cx="487363" cy="487363"/>
          </a:xfrm>
          <a:prstGeom prst="rect">
            <a:avLst/>
          </a:prstGeom>
        </p:spPr>
      </p:pic>
      <p:sp>
        <p:nvSpPr>
          <p:cNvPr id="45" name="Pravokotnik 44"/>
          <p:cNvSpPr/>
          <p:nvPr/>
        </p:nvSpPr>
        <p:spPr>
          <a:xfrm>
            <a:off x="1837655" y="419903"/>
            <a:ext cx="510248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5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There are sixteen 16 </a:t>
            </a:r>
            <a:r>
              <a:rPr lang="en-AU" sz="35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birds</a:t>
            </a:r>
            <a:r>
              <a:rPr lang="en-AU" sz="35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sl-SI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72558" y="912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578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34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Number</a:t>
            </a:r>
            <a:r>
              <a:rPr lang="en-AU" b="1" dirty="0" smtClean="0"/>
              <a:t> seventeen</a:t>
            </a:r>
            <a:endParaRPr lang="sl-SI" b="1" dirty="0"/>
          </a:p>
        </p:txBody>
      </p:sp>
      <p:pic>
        <p:nvPicPr>
          <p:cNvPr id="10242" name="Picture 2" descr="Premium Photo | Number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30470"/>
            <a:ext cx="596265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1089" y="1330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4458093" y="-1"/>
            <a:ext cx="6090501" cy="1325563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How many fish are there?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788" y="-38100"/>
            <a:ext cx="12601575" cy="6934200"/>
          </a:xfrm>
          <a:prstGeom prst="rect">
            <a:avLst/>
          </a:prstGeom>
        </p:spPr>
      </p:pic>
      <p:sp>
        <p:nvSpPr>
          <p:cNvPr id="21" name="Solza 20"/>
          <p:cNvSpPr/>
          <p:nvPr/>
        </p:nvSpPr>
        <p:spPr>
          <a:xfrm rot="11114366">
            <a:off x="1436679" y="4735007"/>
            <a:ext cx="1181408" cy="847002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Solza 21"/>
          <p:cNvSpPr/>
          <p:nvPr/>
        </p:nvSpPr>
        <p:spPr>
          <a:xfrm rot="13677898">
            <a:off x="2531037" y="2003939"/>
            <a:ext cx="556536" cy="577557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Solza 22"/>
          <p:cNvSpPr/>
          <p:nvPr/>
        </p:nvSpPr>
        <p:spPr>
          <a:xfrm rot="11969100">
            <a:off x="1980998" y="596810"/>
            <a:ext cx="903869" cy="888393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Solza 23"/>
          <p:cNvSpPr/>
          <p:nvPr/>
        </p:nvSpPr>
        <p:spPr>
          <a:xfrm rot="12684692">
            <a:off x="4975614" y="794131"/>
            <a:ext cx="2204910" cy="1132692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Solza 24"/>
          <p:cNvSpPr/>
          <p:nvPr/>
        </p:nvSpPr>
        <p:spPr>
          <a:xfrm rot="10800000">
            <a:off x="3186260" y="4091230"/>
            <a:ext cx="2743200" cy="2403837"/>
          </a:xfrm>
          <a:prstGeom prst="teardrop">
            <a:avLst>
              <a:gd name="adj" fmla="val 101296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Solza 25"/>
          <p:cNvSpPr/>
          <p:nvPr/>
        </p:nvSpPr>
        <p:spPr>
          <a:xfrm>
            <a:off x="6721310" y="4634976"/>
            <a:ext cx="5227153" cy="2303152"/>
          </a:xfrm>
          <a:prstGeom prst="teardrop">
            <a:avLst>
              <a:gd name="adj" fmla="val 108660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Solza 26"/>
          <p:cNvSpPr/>
          <p:nvPr/>
        </p:nvSpPr>
        <p:spPr>
          <a:xfrm rot="12015068">
            <a:off x="10401215" y="534624"/>
            <a:ext cx="891743" cy="923677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Pravokotnik 27"/>
          <p:cNvSpPr/>
          <p:nvPr/>
        </p:nvSpPr>
        <p:spPr>
          <a:xfrm>
            <a:off x="5798154" y="1902678"/>
            <a:ext cx="63482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How many fish are there?</a:t>
            </a:r>
            <a:endParaRPr lang="sl-SI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9" name="Solza 28"/>
          <p:cNvSpPr/>
          <p:nvPr/>
        </p:nvSpPr>
        <p:spPr>
          <a:xfrm rot="11969100">
            <a:off x="1032521" y="1361513"/>
            <a:ext cx="1130732" cy="648248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Solza 29"/>
          <p:cNvSpPr/>
          <p:nvPr/>
        </p:nvSpPr>
        <p:spPr>
          <a:xfrm rot="11969100">
            <a:off x="3812294" y="-161781"/>
            <a:ext cx="1577782" cy="646828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Solza 30"/>
          <p:cNvSpPr/>
          <p:nvPr/>
        </p:nvSpPr>
        <p:spPr>
          <a:xfrm rot="11969100">
            <a:off x="7570687" y="1166081"/>
            <a:ext cx="903869" cy="888393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Solza 31"/>
          <p:cNvSpPr/>
          <p:nvPr/>
        </p:nvSpPr>
        <p:spPr>
          <a:xfrm rot="20969661">
            <a:off x="7978104" y="-361917"/>
            <a:ext cx="2533570" cy="720590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Solza 32"/>
          <p:cNvSpPr/>
          <p:nvPr/>
        </p:nvSpPr>
        <p:spPr>
          <a:xfrm rot="11969100">
            <a:off x="11180204" y="-34256"/>
            <a:ext cx="603816" cy="551423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Solza 33"/>
          <p:cNvSpPr/>
          <p:nvPr/>
        </p:nvSpPr>
        <p:spPr>
          <a:xfrm rot="12730792">
            <a:off x="7616502" y="3342112"/>
            <a:ext cx="1938790" cy="1153091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Solza 34"/>
          <p:cNvSpPr/>
          <p:nvPr/>
        </p:nvSpPr>
        <p:spPr>
          <a:xfrm rot="13006603">
            <a:off x="5289648" y="2430471"/>
            <a:ext cx="1239498" cy="1158334"/>
          </a:xfrm>
          <a:prstGeom prst="teardrop">
            <a:avLst>
              <a:gd name="adj" fmla="val 104794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Solza 35"/>
          <p:cNvSpPr/>
          <p:nvPr/>
        </p:nvSpPr>
        <p:spPr>
          <a:xfrm rot="11740617">
            <a:off x="4242346" y="2957463"/>
            <a:ext cx="1358460" cy="687001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Solza 36"/>
          <p:cNvSpPr/>
          <p:nvPr/>
        </p:nvSpPr>
        <p:spPr>
          <a:xfrm rot="11969100">
            <a:off x="4131111" y="1570499"/>
            <a:ext cx="1083527" cy="1022807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Solza 37"/>
          <p:cNvSpPr/>
          <p:nvPr/>
        </p:nvSpPr>
        <p:spPr>
          <a:xfrm rot="11489323">
            <a:off x="10725718" y="3148402"/>
            <a:ext cx="1369333" cy="930296"/>
          </a:xfrm>
          <a:prstGeom prst="teardrop">
            <a:avLst>
              <a:gd name="adj" fmla="val 104138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71333" y="2572216"/>
            <a:ext cx="487363" cy="4873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9733777" y="2672119"/>
            <a:ext cx="519859" cy="4873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7" name="Pravokotnik 46"/>
          <p:cNvSpPr/>
          <p:nvPr/>
        </p:nvSpPr>
        <p:spPr>
          <a:xfrm>
            <a:off x="7716558" y="2451115"/>
            <a:ext cx="755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</a:t>
            </a:r>
            <a:endParaRPr lang="sl-SI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0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18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481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y Age 18 Giant Foil Helium Numeral Balloons - Blue (deflated) for GBP  13.98 | Card Factory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5" y="6137566"/>
            <a:ext cx="6724072" cy="67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kotnik 11"/>
          <p:cNvSpPr/>
          <p:nvPr/>
        </p:nvSpPr>
        <p:spPr>
          <a:xfrm>
            <a:off x="254889" y="233371"/>
            <a:ext cx="2649060" cy="923330"/>
          </a:xfrm>
          <a:prstGeom prst="rect">
            <a:avLst/>
          </a:prstGeom>
          <a:ln>
            <a:solidFill>
              <a:srgbClr val="3333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eighteen</a:t>
            </a:r>
            <a:endParaRPr lang="sl-SI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03" y="244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8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3.33333E-6 -0.8680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06781" y="-184727"/>
            <a:ext cx="8111837" cy="1325563"/>
          </a:xfrm>
        </p:spPr>
        <p:txBody>
          <a:bodyPr/>
          <a:lstStyle/>
          <a:p>
            <a:r>
              <a:rPr lang="en-AU" dirty="0" smtClean="0"/>
              <a:t>How many </a:t>
            </a:r>
            <a:r>
              <a:rPr lang="en-AU" b="1" dirty="0" smtClean="0"/>
              <a:t>toy</a:t>
            </a:r>
            <a:r>
              <a:rPr lang="en-AU" dirty="0" smtClean="0"/>
              <a:t> </a:t>
            </a:r>
            <a:r>
              <a:rPr lang="en-AU" b="1" dirty="0" smtClean="0"/>
              <a:t>animals</a:t>
            </a:r>
            <a:r>
              <a:rPr lang="en-AU" dirty="0" smtClean="0"/>
              <a:t> do you see?</a:t>
            </a:r>
            <a:endParaRPr lang="sl-SI" dirty="0"/>
          </a:p>
        </p:txBody>
      </p:sp>
      <p:pic>
        <p:nvPicPr>
          <p:cNvPr id="12290" name="Picture 2" descr="Jumbo Animals Set of 18 - Farm, Jungle, &amp; Pe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39" y="718991"/>
            <a:ext cx="6139009" cy="61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0871" y="718991"/>
            <a:ext cx="487363" cy="487363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3124" y="5936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4188" y="377392"/>
            <a:ext cx="8980055" cy="1325563"/>
          </a:xfrm>
        </p:spPr>
        <p:txBody>
          <a:bodyPr/>
          <a:lstStyle/>
          <a:p>
            <a:pPr algn="ctr"/>
            <a:r>
              <a:rPr lang="en-AU" dirty="0" smtClean="0"/>
              <a:t>This is the number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5307" y="1027906"/>
            <a:ext cx="487363" cy="487363"/>
          </a:xfrm>
          <a:prstGeom prst="rect">
            <a:avLst/>
          </a:prstGeom>
        </p:spPr>
      </p:pic>
      <p:pic>
        <p:nvPicPr>
          <p:cNvPr id="1026" name="Picture 2" descr="10 Downing Street - Simple English Wikipedia, the free encyclo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746" y="1515269"/>
            <a:ext cx="13352025" cy="77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ročno 4"/>
          <p:cNvSpPr/>
          <p:nvPr/>
        </p:nvSpPr>
        <p:spPr>
          <a:xfrm>
            <a:off x="6493164" y="1283855"/>
            <a:ext cx="2862439" cy="3565236"/>
          </a:xfrm>
          <a:custGeom>
            <a:avLst/>
            <a:gdLst>
              <a:gd name="connsiteX0" fmla="*/ 1754909 w 2862439"/>
              <a:gd name="connsiteY0" fmla="*/ 0 h 3565236"/>
              <a:gd name="connsiteX1" fmla="*/ 2567709 w 2862439"/>
              <a:gd name="connsiteY1" fmla="*/ 775854 h 3565236"/>
              <a:gd name="connsiteX2" fmla="*/ 2854036 w 2862439"/>
              <a:gd name="connsiteY2" fmla="*/ 1976581 h 3565236"/>
              <a:gd name="connsiteX3" fmla="*/ 2706254 w 2862439"/>
              <a:gd name="connsiteY3" fmla="*/ 3260436 h 3565236"/>
              <a:gd name="connsiteX4" fmla="*/ 1930400 w 2862439"/>
              <a:gd name="connsiteY4" fmla="*/ 3528290 h 3565236"/>
              <a:gd name="connsiteX5" fmla="*/ 554181 w 2862439"/>
              <a:gd name="connsiteY5" fmla="*/ 3315854 h 3565236"/>
              <a:gd name="connsiteX6" fmla="*/ 0 w 2862439"/>
              <a:gd name="connsiteY6" fmla="*/ 3565236 h 356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439" h="3565236">
                <a:moveTo>
                  <a:pt x="1754909" y="0"/>
                </a:moveTo>
                <a:cubicBezTo>
                  <a:pt x="2069715" y="223212"/>
                  <a:pt x="2384521" y="446424"/>
                  <a:pt x="2567709" y="775854"/>
                </a:cubicBezTo>
                <a:cubicBezTo>
                  <a:pt x="2750897" y="1105284"/>
                  <a:pt x="2830945" y="1562484"/>
                  <a:pt x="2854036" y="1976581"/>
                </a:cubicBezTo>
                <a:cubicBezTo>
                  <a:pt x="2877127" y="2390678"/>
                  <a:pt x="2860193" y="3001818"/>
                  <a:pt x="2706254" y="3260436"/>
                </a:cubicBezTo>
                <a:cubicBezTo>
                  <a:pt x="2552315" y="3519054"/>
                  <a:pt x="2289079" y="3519054"/>
                  <a:pt x="1930400" y="3528290"/>
                </a:cubicBezTo>
                <a:cubicBezTo>
                  <a:pt x="1571721" y="3537526"/>
                  <a:pt x="875914" y="3309696"/>
                  <a:pt x="554181" y="3315854"/>
                </a:cubicBezTo>
                <a:cubicBezTo>
                  <a:pt x="232448" y="3322012"/>
                  <a:pt x="116224" y="3443624"/>
                  <a:pt x="0" y="3565236"/>
                </a:cubicBezTo>
              </a:path>
            </a:pathLst>
          </a:cu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7" name="Raven puščični povezovalnik 6"/>
          <p:cNvCxnSpPr/>
          <p:nvPr/>
        </p:nvCxnSpPr>
        <p:spPr>
          <a:xfrm flipH="1">
            <a:off x="6405417" y="4719780"/>
            <a:ext cx="230909" cy="2124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7599200" y="633427"/>
            <a:ext cx="983096" cy="78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/>
              <a:t>10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4179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3545" y="63355"/>
            <a:ext cx="10515600" cy="1325563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nineteen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084" y="1388918"/>
            <a:ext cx="5453207" cy="4795728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979" y="1041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271" y="0"/>
            <a:ext cx="5441720" cy="6656389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364836" y="300470"/>
            <a:ext cx="2976418" cy="2682875"/>
          </a:xfrm>
        </p:spPr>
        <p:txBody>
          <a:bodyPr>
            <a:normAutofit/>
          </a:bodyPr>
          <a:lstStyle/>
          <a:p>
            <a:r>
              <a:rPr lang="en-AU" dirty="0" smtClean="0"/>
              <a:t>How many </a:t>
            </a:r>
            <a:br>
              <a:rPr lang="en-AU" dirty="0" smtClean="0"/>
            </a:br>
            <a:r>
              <a:rPr lang="en-AU" b="1" dirty="0" smtClean="0"/>
              <a:t>chicks</a:t>
            </a:r>
            <a:r>
              <a:rPr lang="en-AU" dirty="0" smtClean="0"/>
              <a:t> </a:t>
            </a:r>
            <a:br>
              <a:rPr lang="en-AU" dirty="0" smtClean="0"/>
            </a:br>
            <a:r>
              <a:rPr lang="en-AU" dirty="0" smtClean="0"/>
              <a:t>do you see?</a:t>
            </a:r>
            <a:endParaRPr lang="sl-SI" dirty="0"/>
          </a:p>
        </p:txBody>
      </p:sp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4252" y="2611870"/>
            <a:ext cx="487363" cy="48736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4798" y="58103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5146" y="365125"/>
            <a:ext cx="10515600" cy="1325563"/>
          </a:xfrm>
        </p:spPr>
        <p:txBody>
          <a:bodyPr/>
          <a:lstStyle/>
          <a:p>
            <a:pPr algn="ctr"/>
            <a:r>
              <a:rPr lang="en-A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twenty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382" y="1570616"/>
            <a:ext cx="5964104" cy="4710113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264" y="1326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86771" y="0"/>
            <a:ext cx="7465291" cy="1110673"/>
          </a:xfrm>
        </p:spPr>
        <p:txBody>
          <a:bodyPr/>
          <a:lstStyle/>
          <a:p>
            <a:r>
              <a:rPr lang="en-AU" dirty="0" smtClean="0"/>
              <a:t>How many </a:t>
            </a:r>
            <a:r>
              <a:rPr lang="en-AU" b="1" dirty="0" smtClean="0"/>
              <a:t>numbers</a:t>
            </a:r>
            <a:r>
              <a:rPr lang="en-AU" dirty="0" smtClean="0"/>
              <a:t> are there?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570" y="912380"/>
            <a:ext cx="7576804" cy="578398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8380" y="555336"/>
            <a:ext cx="487363" cy="487363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215" y="5900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2035" y="1094702"/>
            <a:ext cx="4007177" cy="4738069"/>
          </a:xfrm>
        </p:spPr>
        <p:txBody>
          <a:bodyPr>
            <a:noAutofit/>
          </a:bodyPr>
          <a:lstStyle/>
          <a:p>
            <a:r>
              <a:rPr lang="en-AU" sz="40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l-SI" sz="40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599520" y="641243"/>
            <a:ext cx="2960018" cy="4609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40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l-SI" sz="40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138340" y="679703"/>
            <a:ext cx="5873685" cy="50244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63475" y="6004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animBg="1"/>
      <p:bldP spid="4" grpId="1" animBg="1"/>
      <p:bldP spid="4" grpId="2" animBg="1"/>
      <p:bldP spid="4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6600" y="-831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ELEVEN</a:t>
            </a:r>
            <a:r>
              <a:rPr lang="en-AU" sz="8000" dirty="0" smtClean="0"/>
              <a:t>  </a:t>
            </a:r>
            <a:r>
              <a:rPr lang="en-AU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sl-SI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11 Dogs that Know How to Sit Perfectly Still for a Photo - Dogs Digi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89" y="1690688"/>
            <a:ext cx="7089883" cy="43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2"/>
          <p:cNvSpPr txBox="1">
            <a:spLocks/>
          </p:cNvSpPr>
          <p:nvPr/>
        </p:nvSpPr>
        <p:spPr>
          <a:xfrm>
            <a:off x="628739" y="964158"/>
            <a:ext cx="10383982" cy="6599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4400" dirty="0" smtClean="0"/>
              <a:t>How many dogs are there?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4400" dirty="0" smtClean="0"/>
              <a:t>There are </a:t>
            </a:r>
            <a:r>
              <a:rPr lang="en-AU" sz="4400" b="1" u="sng" dirty="0" smtClean="0">
                <a:solidFill>
                  <a:srgbClr val="3333CC"/>
                </a:solidFill>
              </a:rPr>
              <a:t>eleven</a:t>
            </a:r>
            <a:r>
              <a:rPr lang="en-AU" sz="4400" dirty="0" smtClean="0"/>
              <a:t> dogs.</a:t>
            </a:r>
            <a:endParaRPr lang="sl-SI" sz="1700" dirty="0"/>
          </a:p>
        </p:txBody>
      </p:sp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3289" y="6189104"/>
            <a:ext cx="487363" cy="48736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1990" y="1110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2035" y="1094702"/>
            <a:ext cx="4007177" cy="4738069"/>
          </a:xfrm>
        </p:spPr>
        <p:txBody>
          <a:bodyPr>
            <a:noAutofit/>
          </a:bodyPr>
          <a:lstStyle/>
          <a:p>
            <a:r>
              <a:rPr lang="en-AU" sz="40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l-SI" sz="40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664172" y="641243"/>
            <a:ext cx="2960018" cy="4609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40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l-SI" sz="40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313830" y="735119"/>
            <a:ext cx="5873685" cy="50244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3163642" y="-72310"/>
            <a:ext cx="4291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number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7482650" y="-73409"/>
            <a:ext cx="22196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A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welve.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9774" y="641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animBg="1"/>
      <p:bldP spid="4" grpId="1" animBg="1"/>
      <p:bldP spid="4" grpId="2" animBg="1"/>
      <p:bldP spid="4" grpId="3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2178894" y="-25787"/>
            <a:ext cx="7999846" cy="1057709"/>
          </a:xfrm>
        </p:spPr>
        <p:txBody>
          <a:bodyPr>
            <a:normAutofit/>
          </a:bodyPr>
          <a:lstStyle/>
          <a:p>
            <a:r>
              <a:rPr lang="en-AU" dirty="0" smtClean="0"/>
              <a:t>How many  angry  </a:t>
            </a:r>
            <a:r>
              <a:rPr lang="en-AU" b="1" dirty="0" smtClean="0"/>
              <a:t>pigs</a:t>
            </a:r>
            <a:r>
              <a:rPr lang="en-AU" dirty="0" smtClean="0"/>
              <a:t> are there?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62" y="983816"/>
            <a:ext cx="1931867" cy="186007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890" y="1031923"/>
            <a:ext cx="1931867" cy="18600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764" y="983815"/>
            <a:ext cx="1931867" cy="186007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235" y="983816"/>
            <a:ext cx="1931867" cy="186007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62" y="2891998"/>
            <a:ext cx="1931867" cy="186007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890" y="2993883"/>
            <a:ext cx="1931867" cy="186007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18" y="2891998"/>
            <a:ext cx="1931867" cy="186007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235" y="2891998"/>
            <a:ext cx="1931867" cy="186007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61" y="4853958"/>
            <a:ext cx="1931867" cy="186007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890" y="4853957"/>
            <a:ext cx="1931867" cy="186007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17" y="4852228"/>
            <a:ext cx="1931867" cy="186007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234" y="4852228"/>
            <a:ext cx="1931867" cy="1860075"/>
          </a:xfrm>
          <a:prstGeom prst="rect">
            <a:avLst/>
          </a:prstGeom>
        </p:spPr>
      </p:pic>
      <p:pic>
        <p:nvPicPr>
          <p:cNvPr id="2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750485" y="544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70200" y="1"/>
            <a:ext cx="6643255" cy="886690"/>
          </a:xfrm>
        </p:spPr>
        <p:txBody>
          <a:bodyPr/>
          <a:lstStyle/>
          <a:p>
            <a:r>
              <a:rPr lang="en-AU" dirty="0" smtClean="0"/>
              <a:t>There are </a:t>
            </a:r>
            <a:r>
              <a:rPr lang="en-AU" b="1" dirty="0" smtClean="0">
                <a:solidFill>
                  <a:srgbClr val="3333CC"/>
                </a:solidFill>
              </a:rPr>
              <a:t>twelve</a:t>
            </a:r>
            <a:r>
              <a:rPr lang="en-AU" dirty="0" smtClean="0"/>
              <a:t> angry pigs.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62177" y="1565461"/>
            <a:ext cx="6038552" cy="4330039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49024" y="5438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491" y="0"/>
            <a:ext cx="10515600" cy="1325563"/>
          </a:xfrm>
        </p:spPr>
        <p:txBody>
          <a:bodyPr/>
          <a:lstStyle/>
          <a:p>
            <a:pPr algn="ctr"/>
            <a:r>
              <a:rPr lang="en-AU" dirty="0" smtClean="0"/>
              <a:t>Number </a:t>
            </a:r>
            <a:r>
              <a:rPr lang="en-AU" b="1" dirty="0" smtClean="0">
                <a:solidFill>
                  <a:schemeClr val="accent4">
                    <a:lumMod val="75000"/>
                  </a:schemeClr>
                </a:solidFill>
              </a:rPr>
              <a:t>thirteen</a:t>
            </a:r>
            <a:endParaRPr lang="sl-SI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634" y="6258648"/>
            <a:ext cx="1996189" cy="56146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597" y="6446982"/>
            <a:ext cx="3427514" cy="5426364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4289" y="912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2824 L 0.00299 -0.7203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4284 -0.732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6" y="-11116"/>
            <a:ext cx="5551054" cy="6915296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773545" y="203200"/>
            <a:ext cx="3558309" cy="2096655"/>
          </a:xfrm>
        </p:spPr>
        <p:txBody>
          <a:bodyPr>
            <a:normAutofit fontScale="90000"/>
          </a:bodyPr>
          <a:lstStyle/>
          <a:p>
            <a:r>
              <a:rPr lang="en-AU" sz="4900" dirty="0" smtClean="0"/>
              <a:t>How many </a:t>
            </a:r>
            <a:r>
              <a:rPr lang="en-AU" sz="49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cats</a:t>
            </a:r>
            <a:r>
              <a:rPr lang="en-AU" sz="4900" dirty="0" smtClean="0"/>
              <a:t/>
            </a:r>
            <a:br>
              <a:rPr lang="en-AU" sz="4900" dirty="0" smtClean="0"/>
            </a:br>
            <a:r>
              <a:rPr lang="en-AU" sz="4900" dirty="0" smtClean="0"/>
              <a:t>do you see?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sl-SI" sz="1700" b="1" dirty="0" smtClean="0"/>
              <a:t>Koliko mačk vidiš?</a:t>
            </a:r>
            <a:endParaRPr lang="sl-SI" sz="17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45" y="2834650"/>
            <a:ext cx="2787668" cy="3375891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1598" y="1965325"/>
            <a:ext cx="487363" cy="48736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5421745" y="988291"/>
            <a:ext cx="524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1                        2                        3                      4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5237015" y="2729345"/>
            <a:ext cx="524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5                        6                        7                         8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329380" y="4622860"/>
            <a:ext cx="524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</a:t>
            </a:r>
            <a:r>
              <a:rPr lang="en-AU" dirty="0" smtClean="0"/>
              <a:t>                         10                  11                       12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5273960" y="6488667"/>
            <a:ext cx="43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13</a:t>
            </a:r>
            <a:endParaRPr lang="sl-SI" dirty="0"/>
          </a:p>
        </p:txBody>
      </p:sp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8361" y="6001304"/>
            <a:ext cx="487363" cy="4873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028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3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180</Words>
  <Application>Microsoft Office PowerPoint</Application>
  <PresentationFormat>Širokozaslonsko</PresentationFormat>
  <Paragraphs>78</Paragraphs>
  <Slides>23</Slides>
  <Notes>0</Notes>
  <HiddenSlides>0</HiddenSlides>
  <MMClips>33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Officeova tema</vt:lpstr>
      <vt:lpstr>Numbers from 10 to 20</vt:lpstr>
      <vt:lpstr>This is the number</vt:lpstr>
      <vt:lpstr>1</vt:lpstr>
      <vt:lpstr>ELEVEN  11</vt:lpstr>
      <vt:lpstr>1</vt:lpstr>
      <vt:lpstr>How many  angry  pigs are there?</vt:lpstr>
      <vt:lpstr>There are twelve angry pigs.</vt:lpstr>
      <vt:lpstr>Number thirteen</vt:lpstr>
      <vt:lpstr>How many cats do you see? Koliko mačk vidiš?</vt:lpstr>
      <vt:lpstr>PowerPointova predstavitev</vt:lpstr>
      <vt:lpstr>How many animals are on the farm?</vt:lpstr>
      <vt:lpstr>Number fifteen</vt:lpstr>
      <vt:lpstr>How many horses do you see?</vt:lpstr>
      <vt:lpstr>Number sixteen</vt:lpstr>
      <vt:lpstr>How many birds are there? Klick!</vt:lpstr>
      <vt:lpstr>Number seventeen</vt:lpstr>
      <vt:lpstr>How many fish are there?</vt:lpstr>
      <vt:lpstr>PowerPointova predstavitev</vt:lpstr>
      <vt:lpstr>How many toy animals do you see?</vt:lpstr>
      <vt:lpstr>nineteen</vt:lpstr>
      <vt:lpstr>How many  chicks  do you see?</vt:lpstr>
      <vt:lpstr>twenty</vt:lpstr>
      <vt:lpstr>How many numbers are there?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 from 1 to 20</dc:title>
  <dc:creator>Učenec</dc:creator>
  <cp:lastModifiedBy>Učenec</cp:lastModifiedBy>
  <cp:revision>125</cp:revision>
  <dcterms:created xsi:type="dcterms:W3CDTF">2020-11-24T07:42:22Z</dcterms:created>
  <dcterms:modified xsi:type="dcterms:W3CDTF">2020-11-24T20:35:07Z</dcterms:modified>
</cp:coreProperties>
</file>