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29"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F38F8-DE9E-467E-84A7-8E66B873F815}" type="datetimeFigureOut">
              <a:rPr lang="sl-SI" smtClean="0"/>
              <a:t>7. 02. 2022</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3A373-DA8E-40D4-9052-7E400BA4EAD6}" type="slidenum">
              <a:rPr lang="sl-SI" smtClean="0"/>
              <a:t>‹#›</a:t>
            </a:fld>
            <a:endParaRPr lang="sl-SI"/>
          </a:p>
        </p:txBody>
      </p:sp>
    </p:spTree>
    <p:extLst>
      <p:ext uri="{BB962C8B-B14F-4D97-AF65-F5344CB8AC3E}">
        <p14:creationId xmlns:p14="http://schemas.microsoft.com/office/powerpoint/2010/main" val="1543356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54D3CB-E23F-45DE-8D52-CB74137E58AB}"/>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1C53A759-3AD7-4CED-A4C6-7BFE965C2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CFD80423-5CD5-4FCE-AAEE-85D03B4FEDEC}"/>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5" name="Označba mesta noge 4">
            <a:extLst>
              <a:ext uri="{FF2B5EF4-FFF2-40B4-BE49-F238E27FC236}">
                <a16:creationId xmlns:a16="http://schemas.microsoft.com/office/drawing/2014/main" id="{31DBC824-43F9-49A5-9846-812F579D077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9E83529-4380-43C7-A5A6-7698FD123FA0}"/>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3250357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20954-F1A5-4C30-BDE4-71E321C3A2D3}"/>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D9DD165-9353-4298-8408-A0BDF5D13E61}"/>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03C5ADB-E155-4C2D-BCC1-F056D1E32486}"/>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5" name="Označba mesta noge 4">
            <a:extLst>
              <a:ext uri="{FF2B5EF4-FFF2-40B4-BE49-F238E27FC236}">
                <a16:creationId xmlns:a16="http://schemas.microsoft.com/office/drawing/2014/main" id="{2804DED5-14EB-4E71-8F00-23A3808A0BC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B8DDB6B5-55F4-46AA-941D-3FCA5E0AD6AA}"/>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146347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C5D332B0-28FF-47B7-9F27-6B3DA44BCF94}"/>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9C2EE19F-2286-4C26-BF26-03205F2D0AA2}"/>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4F8A80D-F6B2-4285-98D0-22BD7248A094}"/>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5" name="Označba mesta noge 4">
            <a:extLst>
              <a:ext uri="{FF2B5EF4-FFF2-40B4-BE49-F238E27FC236}">
                <a16:creationId xmlns:a16="http://schemas.microsoft.com/office/drawing/2014/main" id="{BA9FCEA0-F26E-4E75-B78A-165D30B6DCF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9F4806A-16AA-4500-80F9-5C27F2AF1624}"/>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608795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sl-SI"/>
              <a:t>Uredite slog naslova matrice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Uredite slog podnaslova matrice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3C08ED83-C335-4FA4-BDA6-179399F756AF}"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9" name="Footer Placeholder 8"/>
          <p:cNvSpPr>
            <a:spLocks noGrp="1"/>
          </p:cNvSpPr>
          <p:nvPr>
            <p:ph type="ftr" sz="quarter" idx="11"/>
          </p:nvPr>
        </p:nvSpPr>
        <p:spPr/>
        <p:txBody>
          <a:bodyPr/>
          <a:lstStyle/>
          <a:p>
            <a:endParaRPr lang="sl-SI">
              <a:solidFill>
                <a:srgbClr val="D34817">
                  <a:lumMod val="40000"/>
                  <a:lumOff val="60000"/>
                </a:srgbClr>
              </a:solidFill>
            </a:endParaRPr>
          </a:p>
        </p:txBody>
      </p:sp>
      <p:sp>
        <p:nvSpPr>
          <p:cNvPr id="10" name="Slide Number Placeholder 9"/>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Tree>
    <p:extLst>
      <p:ext uri="{BB962C8B-B14F-4D97-AF65-F5344CB8AC3E}">
        <p14:creationId xmlns:p14="http://schemas.microsoft.com/office/powerpoint/2010/main" val="206871563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562D372B-98C9-45C1-B3E4-0BB45466FF19}"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sl-SI">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0805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sl-SI"/>
              <a:t>Uredite slog naslova matrice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343FC54D-B943-45B3-B5E2-99D8C109FCA4}"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sl-SI">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5327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C7895B58-2672-420F-A83F-490BC50CA272}"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sl-SI">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0334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sl-SI"/>
              <a:t>Uredite sloge besedila matrice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6EF11E4B-E72E-4AA2-ADB0-98F0264233BE}"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8" name="Footer Placeholder 7"/>
          <p:cNvSpPr>
            <a:spLocks noGrp="1"/>
          </p:cNvSpPr>
          <p:nvPr>
            <p:ph type="ftr" sz="quarter" idx="11"/>
          </p:nvPr>
        </p:nvSpPr>
        <p:spPr/>
        <p:txBody>
          <a:bodyPr/>
          <a:lstStyle/>
          <a:p>
            <a:endParaRPr lang="sl-SI">
              <a:solidFill>
                <a:srgbClr val="D34817">
                  <a:lumMod val="40000"/>
                  <a:lumOff val="60000"/>
                </a:srgbClr>
              </a:solidFill>
            </a:endParaRPr>
          </a:p>
        </p:txBody>
      </p:sp>
      <p:sp>
        <p:nvSpPr>
          <p:cNvPr id="9" name="Slide Number Placeholder 8"/>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2773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EA6E36E0-6D9A-4190-9200-1A7B025678ED}"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4" name="Footer Placeholder 3"/>
          <p:cNvSpPr>
            <a:spLocks noGrp="1"/>
          </p:cNvSpPr>
          <p:nvPr>
            <p:ph type="ftr" sz="quarter" idx="11"/>
          </p:nvPr>
        </p:nvSpPr>
        <p:spPr/>
        <p:txBody>
          <a:bodyPr/>
          <a:lstStyle/>
          <a:p>
            <a:endParaRPr lang="sl-SI">
              <a:solidFill>
                <a:srgbClr val="D34817">
                  <a:lumMod val="40000"/>
                  <a:lumOff val="60000"/>
                </a:srgbClr>
              </a:solidFill>
            </a:endParaRPr>
          </a:p>
        </p:txBody>
      </p:sp>
      <p:sp>
        <p:nvSpPr>
          <p:cNvPr id="5" name="Slide Number Placeholder 4"/>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2894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1BB38-EF53-41DB-B574-B2714CC58532}"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3" name="Footer Placeholder 2"/>
          <p:cNvSpPr>
            <a:spLocks noGrp="1"/>
          </p:cNvSpPr>
          <p:nvPr>
            <p:ph type="ftr" sz="quarter" idx="11"/>
          </p:nvPr>
        </p:nvSpPr>
        <p:spPr/>
        <p:txBody>
          <a:bodyPr/>
          <a:lstStyle/>
          <a:p>
            <a:endParaRPr lang="sl-SI">
              <a:solidFill>
                <a:srgbClr val="D34817">
                  <a:lumMod val="40000"/>
                  <a:lumOff val="60000"/>
                </a:srgbClr>
              </a:solidFill>
            </a:endParaRPr>
          </a:p>
        </p:txBody>
      </p:sp>
      <p:sp>
        <p:nvSpPr>
          <p:cNvPr id="4" name="Slide Number Placeholder 3"/>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278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sl-SI"/>
              <a:t>Uredite slog naslova matrice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51CA22FC-E472-4603-8085-7E8C7182AB6E}"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sl-SI">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Tree>
    <p:extLst>
      <p:ext uri="{BB962C8B-B14F-4D97-AF65-F5344CB8AC3E}">
        <p14:creationId xmlns:p14="http://schemas.microsoft.com/office/powerpoint/2010/main" val="359343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47179B8-463C-47F8-BD3E-7978712D589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149A1578-9D37-46CE-A401-E36F0DC66774}"/>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99ABD8A-0EAD-448F-A857-2C2FEFCEC693}"/>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5" name="Označba mesta noge 4">
            <a:extLst>
              <a:ext uri="{FF2B5EF4-FFF2-40B4-BE49-F238E27FC236}">
                <a16:creationId xmlns:a16="http://schemas.microsoft.com/office/drawing/2014/main" id="{F5A0D537-312F-419C-8942-6EC483CED2F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332041A-CF60-42A4-BC69-8AB7E08E9222}"/>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2137357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sl-SI"/>
              <a:t>Uredite slog naslova matrice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92B8CC9E-CCC7-4B27-9C8A-D0E9DAFC469C}"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en-US" dirty="0">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Tree>
    <p:extLst>
      <p:ext uri="{BB962C8B-B14F-4D97-AF65-F5344CB8AC3E}">
        <p14:creationId xmlns:p14="http://schemas.microsoft.com/office/powerpoint/2010/main" val="2089247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DAE803D-59A1-47A9-A29E-85B68C4F61F4}"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sl-SI">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0702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A7667A5-1DA1-48F3-B53A-014B6633B534}"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sl-SI">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809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0F46EE-0725-4714-940F-B07F36FE93FA}"/>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1AC5A338-44FB-491E-9AD5-EE7CF9C46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131FF0B8-1CB8-4919-B08D-645F363C341B}"/>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5" name="Označba mesta noge 4">
            <a:extLst>
              <a:ext uri="{FF2B5EF4-FFF2-40B4-BE49-F238E27FC236}">
                <a16:creationId xmlns:a16="http://schemas.microsoft.com/office/drawing/2014/main" id="{9F491ECA-C27D-459C-AEAB-C7B2E0D0074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C801C16-A9CC-41E4-858D-48D8C18FD68F}"/>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241003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433EC1-69C5-449D-8B96-DCC27E19511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EB05AFD-CAF2-4A2A-9F63-CA94393E7DFA}"/>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4D24DF6-557C-4ABB-A633-26A66EACCC64}"/>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8A4AA0F1-840C-45B9-A741-45508AD13ADE}"/>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6" name="Označba mesta noge 5">
            <a:extLst>
              <a:ext uri="{FF2B5EF4-FFF2-40B4-BE49-F238E27FC236}">
                <a16:creationId xmlns:a16="http://schemas.microsoft.com/office/drawing/2014/main" id="{4912AD9F-F609-42C2-A263-2E1E0D01ACD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771790E-A822-4533-AB62-8BCF72B8E519}"/>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198311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B53DD1-AA7D-4273-AE3B-279BD2BB247A}"/>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95D4C92-68B5-4BBC-B144-4B3975EDF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9BF9D5A4-ED44-4595-8518-91BBB9D9F528}"/>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717AFDF4-16D2-42B3-B339-D9FFD2EB1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7AE40605-3935-43DB-8A9B-E0CB50DA89BA}"/>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40ED7143-0B24-436E-8D17-DFB7E111AB4B}"/>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8" name="Označba mesta noge 7">
            <a:extLst>
              <a:ext uri="{FF2B5EF4-FFF2-40B4-BE49-F238E27FC236}">
                <a16:creationId xmlns:a16="http://schemas.microsoft.com/office/drawing/2014/main" id="{E6C17AED-345B-4C7A-9CA2-D5B081FFA983}"/>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08E00EDB-7C22-48A5-A6AB-E0B56D56983A}"/>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37683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D8EDB8-4F61-4899-9E5F-213F65412AD2}"/>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2E2211D5-40C6-4450-BF26-B8E8D6BCFF5F}"/>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4" name="Označba mesta noge 3">
            <a:extLst>
              <a:ext uri="{FF2B5EF4-FFF2-40B4-BE49-F238E27FC236}">
                <a16:creationId xmlns:a16="http://schemas.microsoft.com/office/drawing/2014/main" id="{8CDE4DFC-AD18-4E92-8554-9768FD9967F9}"/>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76EC8894-FDF7-4133-A176-6658DF558E81}"/>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389132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D1FD7A58-173A-4964-A56C-7409DFE01C76}"/>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3" name="Označba mesta noge 2">
            <a:extLst>
              <a:ext uri="{FF2B5EF4-FFF2-40B4-BE49-F238E27FC236}">
                <a16:creationId xmlns:a16="http://schemas.microsoft.com/office/drawing/2014/main" id="{D94A64EC-2E1F-4F37-8DEB-AB52C760BF38}"/>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3F04447F-336D-49F8-923F-02CE4E558712}"/>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318045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80F6F7-C77D-48A3-AD85-72DCA9ABACFB}"/>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18E266ED-AF03-4E7E-95C8-90643ED3A3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0F068D4-9B7B-435C-BC16-88B34DCC4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8CB97A23-E02A-4952-88C4-305041026854}"/>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6" name="Označba mesta noge 5">
            <a:extLst>
              <a:ext uri="{FF2B5EF4-FFF2-40B4-BE49-F238E27FC236}">
                <a16:creationId xmlns:a16="http://schemas.microsoft.com/office/drawing/2014/main" id="{71FD7DCC-097C-4819-A1F9-BF7810E5929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28F120F-9CD4-45C4-B855-2EB4C2C9E3AA}"/>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42601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0F1B20-C29B-4E33-A840-ECBB636C945E}"/>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FBF87F70-6A22-4E40-AEB2-2D4FAFFFC0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948059C7-6DB0-4D4F-AA3F-34DB5CBA0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9947BAAE-1DCE-4025-AD0D-9AC03C29BB2E}"/>
              </a:ext>
            </a:extLst>
          </p:cNvPr>
          <p:cNvSpPr>
            <a:spLocks noGrp="1"/>
          </p:cNvSpPr>
          <p:nvPr>
            <p:ph type="dt" sz="half" idx="10"/>
          </p:nvPr>
        </p:nvSpPr>
        <p:spPr/>
        <p:txBody>
          <a:bodyPr/>
          <a:lstStyle/>
          <a:p>
            <a:fld id="{EDBF2E89-322A-49CC-837A-597AFF876553}" type="datetimeFigureOut">
              <a:rPr lang="sl-SI" smtClean="0"/>
              <a:t>7. 02. 2022</a:t>
            </a:fld>
            <a:endParaRPr lang="sl-SI"/>
          </a:p>
        </p:txBody>
      </p:sp>
      <p:sp>
        <p:nvSpPr>
          <p:cNvPr id="6" name="Označba mesta noge 5">
            <a:extLst>
              <a:ext uri="{FF2B5EF4-FFF2-40B4-BE49-F238E27FC236}">
                <a16:creationId xmlns:a16="http://schemas.microsoft.com/office/drawing/2014/main" id="{0AAB9676-0600-443E-BAF3-223AEEDF420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637E2AC-8F5B-4F37-83B7-9DED12D56EC2}"/>
              </a:ext>
            </a:extLst>
          </p:cNvPr>
          <p:cNvSpPr>
            <a:spLocks noGrp="1"/>
          </p:cNvSpPr>
          <p:nvPr>
            <p:ph type="sldNum" sz="quarter" idx="12"/>
          </p:nvPr>
        </p:nvSpPr>
        <p:spPr/>
        <p:txBody>
          <a:bodyPr/>
          <a:lstStyle/>
          <a:p>
            <a:fld id="{11657E88-F9DC-4903-A300-A3CF8A42E9F8}" type="slidenum">
              <a:rPr lang="sl-SI" smtClean="0"/>
              <a:t>‹#›</a:t>
            </a:fld>
            <a:endParaRPr lang="sl-SI"/>
          </a:p>
        </p:txBody>
      </p:sp>
    </p:spTree>
    <p:extLst>
      <p:ext uri="{BB962C8B-B14F-4D97-AF65-F5344CB8AC3E}">
        <p14:creationId xmlns:p14="http://schemas.microsoft.com/office/powerpoint/2010/main" val="228037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5A9ACA45-A6CB-445F-9300-BB27DAA4F2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5DC9103C-8D9C-4D87-8979-0E9299A9A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D04A771-6612-4B12-A78B-B2F4DCF1D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F2E89-322A-49CC-837A-597AFF876553}" type="datetimeFigureOut">
              <a:rPr lang="sl-SI" smtClean="0"/>
              <a:t>7. 02. 2022</a:t>
            </a:fld>
            <a:endParaRPr lang="sl-SI"/>
          </a:p>
        </p:txBody>
      </p:sp>
      <p:sp>
        <p:nvSpPr>
          <p:cNvPr id="5" name="Označba mesta noge 4">
            <a:extLst>
              <a:ext uri="{FF2B5EF4-FFF2-40B4-BE49-F238E27FC236}">
                <a16:creationId xmlns:a16="http://schemas.microsoft.com/office/drawing/2014/main" id="{13176079-29DB-400A-A842-9F8934148E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8AE631D9-E343-4F36-83D3-FEA5D3E353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57E88-F9DC-4903-A300-A3CF8A42E9F8}" type="slidenum">
              <a:rPr lang="sl-SI" smtClean="0"/>
              <a:t>‹#›</a:t>
            </a:fld>
            <a:endParaRPr lang="sl-SI"/>
          </a:p>
        </p:txBody>
      </p:sp>
    </p:spTree>
    <p:extLst>
      <p:ext uri="{BB962C8B-B14F-4D97-AF65-F5344CB8AC3E}">
        <p14:creationId xmlns:p14="http://schemas.microsoft.com/office/powerpoint/2010/main" val="1254255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sl-SI"/>
              <a:t>Uredite slog naslova matrice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9E51A5B0-DD74-4BC7-96D3-901634CACEF2}" type="datetime1">
              <a:rPr lang="sl-SI" smtClean="0">
                <a:solidFill>
                  <a:srgbClr val="D34817">
                    <a:lumMod val="40000"/>
                    <a:lumOff val="60000"/>
                  </a:srgbClr>
                </a:solidFill>
              </a:rPr>
              <a:pPr/>
              <a:t>7. 02. 2022</a:t>
            </a:fld>
            <a:endParaRPr lang="sl-SI">
              <a:solidFill>
                <a:srgbClr val="D34817">
                  <a:lumMod val="40000"/>
                  <a:lumOff val="60000"/>
                </a:srgbClr>
              </a:solidFill>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sl-SI">
              <a:solidFill>
                <a:srgbClr val="D34817">
                  <a:lumMod val="40000"/>
                  <a:lumOff val="60000"/>
                </a:srgbClr>
              </a:solidFill>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7173A467-C450-4630-8011-AFCFCC803065}" type="slidenum">
              <a:rPr lang="sl-SI" smtClean="0">
                <a:solidFill>
                  <a:srgbClr val="D34817">
                    <a:lumMod val="60000"/>
                    <a:lumOff val="40000"/>
                  </a:srgbClr>
                </a:solidFill>
              </a:rPr>
              <a:pPr/>
              <a:t>‹#›</a:t>
            </a:fld>
            <a:endParaRPr lang="sl-SI">
              <a:solidFill>
                <a:srgbClr val="D34817">
                  <a:lumMod val="60000"/>
                  <a:lumOff val="40000"/>
                </a:srgbClr>
              </a:solidFill>
            </a:endParaRPr>
          </a:p>
        </p:txBody>
      </p:sp>
    </p:spTree>
    <p:extLst>
      <p:ext uri="{BB962C8B-B14F-4D97-AF65-F5344CB8AC3E}">
        <p14:creationId xmlns:p14="http://schemas.microsoft.com/office/powerpoint/2010/main" val="3922961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7.png"/><Relationship Id="rId1" Type="http://schemas.openxmlformats.org/officeDocument/2006/relationships/slideLayout" Target="../slideLayouts/slideLayout13.xml"/><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2" Type="http://schemas.openxmlformats.org/officeDocument/2006/relationships/image" Target="../media/image69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48299" y="286439"/>
                <a:ext cx="10091450" cy="6202495"/>
              </a:xfrm>
            </p:spPr>
            <p:txBody>
              <a:bodyPr/>
              <a:lstStyle/>
              <a:p>
                <a:pPr marL="0" indent="0">
                  <a:buNone/>
                </a:pPr>
                <a:r>
                  <a:rPr lang="sl-SI" sz="2400" b="1" dirty="0"/>
                  <a:t>PRIMERI ZA VAJE: OBRAVNAVANJE NOSILCEV</a:t>
                </a:r>
              </a:p>
              <a:p>
                <a:pPr marL="0" indent="0">
                  <a:buNone/>
                </a:pPr>
                <a:r>
                  <a:rPr lang="sl-SI" b="1" dirty="0"/>
                  <a:t>1.PRIMER (</a:t>
                </a:r>
                <a:r>
                  <a:rPr lang="sl-SI" b="1" dirty="0" err="1"/>
                  <a:t>prostoležeči</a:t>
                </a:r>
                <a:r>
                  <a:rPr lang="sl-SI" b="1" dirty="0"/>
                  <a:t> nosilec brez previsnega polja)</a:t>
                </a:r>
              </a:p>
              <a:p>
                <a:pPr marL="0" indent="0">
                  <a:buNone/>
                </a:pPr>
                <a:r>
                  <a:rPr lang="sl-SI" b="1" dirty="0"/>
                  <a:t>Nosilec dolžine l = 3 m je obremenjen s točkovnima silama </a:t>
                </a:r>
                <a14:m>
                  <m:oMath xmlns:m="http://schemas.openxmlformats.org/officeDocument/2006/math">
                    <m:sSub>
                      <m:sSubPr>
                        <m:ctrlPr>
                          <a:rPr lang="sl-SI" b="1" i="1" smtClean="0">
                            <a:latin typeface="Cambria Math" panose="02040503050406030204" pitchFamily="18" charset="0"/>
                          </a:rPr>
                        </m:ctrlPr>
                      </m:sSubPr>
                      <m:e>
                        <m:r>
                          <a:rPr lang="sl-SI" b="1" i="1" smtClean="0">
                            <a:latin typeface="Cambria Math" panose="02040503050406030204" pitchFamily="18" charset="0"/>
                          </a:rPr>
                          <m:t>𝑭</m:t>
                        </m:r>
                      </m:e>
                      <m:sub>
                        <m:r>
                          <a:rPr lang="sl-SI" b="1" i="1" smtClean="0">
                            <a:latin typeface="Cambria Math" panose="02040503050406030204" pitchFamily="18" charset="0"/>
                          </a:rPr>
                          <m:t>𝟏</m:t>
                        </m:r>
                      </m:sub>
                    </m:sSub>
                    <m:r>
                      <a:rPr lang="sl-SI" b="1" i="1" smtClean="0">
                        <a:latin typeface="Cambria Math" panose="02040503050406030204" pitchFamily="18" charset="0"/>
                      </a:rPr>
                      <m:t>=</m:t>
                    </m:r>
                    <m:r>
                      <a:rPr lang="sl-SI" b="1" i="1" smtClean="0">
                        <a:latin typeface="Cambria Math" panose="02040503050406030204" pitchFamily="18" charset="0"/>
                      </a:rPr>
                      <m:t>𝟏𝟐</m:t>
                    </m:r>
                    <m:r>
                      <a:rPr lang="sl-SI" b="1" i="1" smtClean="0">
                        <a:latin typeface="Cambria Math" panose="02040503050406030204" pitchFamily="18" charset="0"/>
                      </a:rPr>
                      <m:t> </m:t>
                    </m:r>
                    <m:r>
                      <a:rPr lang="sl-SI" b="1" i="1" smtClean="0">
                        <a:latin typeface="Cambria Math" panose="02040503050406030204" pitchFamily="18" charset="0"/>
                      </a:rPr>
                      <m:t>𝒌𝑵</m:t>
                    </m:r>
                  </m:oMath>
                </a14:m>
                <a:r>
                  <a:rPr lang="sl-SI" b="1" dirty="0"/>
                  <a:t> in </a:t>
                </a:r>
                <a14:m>
                  <m:oMath xmlns:m="http://schemas.openxmlformats.org/officeDocument/2006/math">
                    <m:sSub>
                      <m:sSubPr>
                        <m:ctrlPr>
                          <a:rPr lang="sl-SI" b="1" i="1">
                            <a:latin typeface="Cambria Math" panose="02040503050406030204" pitchFamily="18" charset="0"/>
                          </a:rPr>
                        </m:ctrlPr>
                      </m:sSubPr>
                      <m:e>
                        <m:r>
                          <a:rPr lang="sl-SI" b="1" i="1">
                            <a:latin typeface="Cambria Math" panose="02040503050406030204" pitchFamily="18" charset="0"/>
                          </a:rPr>
                          <m:t>𝑭</m:t>
                        </m:r>
                      </m:e>
                      <m:sub>
                        <m:r>
                          <a:rPr lang="sl-SI" b="1" i="1" smtClean="0">
                            <a:latin typeface="Cambria Math" panose="02040503050406030204" pitchFamily="18" charset="0"/>
                          </a:rPr>
                          <m:t>𝟐</m:t>
                        </m:r>
                      </m:sub>
                    </m:sSub>
                    <m:r>
                      <a:rPr lang="sl-SI" b="1" i="1">
                        <a:latin typeface="Cambria Math" panose="02040503050406030204" pitchFamily="18" charset="0"/>
                      </a:rPr>
                      <m:t>=</m:t>
                    </m:r>
                    <m:r>
                      <a:rPr lang="sl-SI" b="1" i="0" smtClean="0">
                        <a:latin typeface="Cambria Math" panose="02040503050406030204" pitchFamily="18" charset="0"/>
                      </a:rPr>
                      <m:t>𝟖</m:t>
                    </m:r>
                    <m:r>
                      <a:rPr lang="sl-SI" b="1" i="0" smtClean="0">
                        <a:latin typeface="Cambria Math" panose="02040503050406030204" pitchFamily="18" charset="0"/>
                      </a:rPr>
                      <m:t> </m:t>
                    </m:r>
                    <m:r>
                      <a:rPr lang="sl-SI" b="1" i="0" smtClean="0">
                        <a:latin typeface="Cambria Math" panose="02040503050406030204" pitchFamily="18" charset="0"/>
                      </a:rPr>
                      <m:t>𝐤𝐍</m:t>
                    </m:r>
                  </m:oMath>
                </a14:m>
                <a:r>
                  <a:rPr lang="sl-SI" b="1" dirty="0"/>
                  <a:t> ter podprt v A s premično členkasto podporo in v B z nepremično členkasto podporo.</a:t>
                </a:r>
              </a:p>
              <a:p>
                <a:pPr marL="457200" indent="-457200">
                  <a:buAutoNum type="alphaLcParenR"/>
                </a:pPr>
                <a:r>
                  <a:rPr lang="sl-SI" b="1" dirty="0"/>
                  <a:t>Preveri statično določenost nosilca.</a:t>
                </a:r>
              </a:p>
              <a:p>
                <a:pPr marL="457200" indent="-457200">
                  <a:buAutoNum type="alphaLcParenR"/>
                </a:pPr>
                <a:r>
                  <a:rPr lang="sl-SI" b="1" dirty="0"/>
                  <a:t>Izračunaj reakcije in določi smer delovanja.</a:t>
                </a:r>
              </a:p>
              <a:p>
                <a:pPr marL="457200" indent="-457200">
                  <a:buAutoNum type="alphaLcParenR"/>
                </a:pPr>
                <a:r>
                  <a:rPr lang="sl-SI" b="1" dirty="0"/>
                  <a:t>Izračunaj notranje sile in upogibne momente ter jih prikaži v diagramu.</a:t>
                </a:r>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48299" y="286439"/>
                <a:ext cx="10091450" cy="6202495"/>
              </a:xfrm>
              <a:blipFill rotWithShape="0">
                <a:blip r:embed="rId2"/>
                <a:stretch>
                  <a:fillRect l="-906" t="-1082"/>
                </a:stretch>
              </a:blipFill>
            </p:spPr>
            <p:txBody>
              <a:bodyPr/>
              <a:lstStyle/>
              <a:p>
                <a:r>
                  <a:rPr lang="sl-SI">
                    <a:noFill/>
                  </a:rPr>
                  <a:t> </a:t>
                </a:r>
              </a:p>
            </p:txBody>
          </p:sp>
        </mc:Fallback>
      </mc:AlternateContent>
      <p:sp>
        <p:nvSpPr>
          <p:cNvPr id="4" name="Označba mesta številke diapozitiva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p:cNvPicPr>
            <a:picLocks noChangeAspect="1"/>
          </p:cNvPicPr>
          <p:nvPr/>
        </p:nvPicPr>
        <p:blipFill rotWithShape="1">
          <a:blip r:embed="rId3"/>
          <a:srcRect l="8284" t="14480" r="4314" b="7470"/>
          <a:stretch/>
        </p:blipFill>
        <p:spPr>
          <a:xfrm>
            <a:off x="3085348" y="3813405"/>
            <a:ext cx="5784803" cy="2952520"/>
          </a:xfrm>
          <a:prstGeom prst="rect">
            <a:avLst/>
          </a:prstGeom>
        </p:spPr>
      </p:pic>
    </p:spTree>
    <p:extLst>
      <p:ext uri="{BB962C8B-B14F-4D97-AF65-F5344CB8AC3E}">
        <p14:creationId xmlns:p14="http://schemas.microsoft.com/office/powerpoint/2010/main" val="320815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b="1" dirty="0">
                    <a:ea typeface="Cambria Math" panose="02040503050406030204" pitchFamily="18" charset="0"/>
                  </a:rPr>
                  <a:t>Ravnotežne enačbe:</a:t>
                </a:r>
              </a:p>
              <a:p>
                <a:pPr marL="0" indent="0">
                  <a:buNone/>
                </a:pPr>
                <a:r>
                  <a:rPr lang="sl-SI" sz="1800" b="1" dirty="0">
                    <a:ea typeface="Cambria Math" panose="02040503050406030204" pitchFamily="18" charset="0"/>
                  </a:rPr>
                  <a:t>1) </a:t>
                </a:r>
                <a14:m>
                  <m:oMath xmlns:m="http://schemas.openxmlformats.org/officeDocument/2006/math">
                    <m:nary>
                      <m:naryPr>
                        <m:chr m:val="∑"/>
                        <m:subHide m:val="on"/>
                        <m:supHide m:val="on"/>
                        <m:ctrlPr>
                          <a:rPr lang="sl-SI" sz="1800" b="1" i="1" smtClean="0">
                            <a:latin typeface="Cambria Math" panose="02040503050406030204" pitchFamily="18" charset="0"/>
                            <a:ea typeface="Cambria Math" panose="02040503050406030204" pitchFamily="18" charset="0"/>
                          </a:rPr>
                        </m:ctrlPr>
                      </m:naryPr>
                      <m:sub/>
                      <m:sup/>
                      <m:e>
                        <m:sSub>
                          <m:sSubPr>
                            <m:ctrlPr>
                              <a:rPr lang="sl-SI" sz="1800" b="1" i="1" smtClean="0">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𝒊𝒙</m:t>
                            </m:r>
                          </m:sub>
                        </m:sSub>
                        <m:r>
                          <a:rPr lang="sl-SI" sz="1800" b="1" i="1" smtClean="0">
                            <a:latin typeface="Cambria Math" panose="02040503050406030204" pitchFamily="18" charset="0"/>
                            <a:ea typeface="Cambria Math" panose="02040503050406030204" pitchFamily="18" charset="0"/>
                          </a:rPr>
                          <m:t>+</m:t>
                        </m:r>
                        <m:sSub>
                          <m:sSubPr>
                            <m:ctrlPr>
                              <a:rPr lang="sl-SI" sz="1800" b="1" i="1" smtClean="0">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𝑵</m:t>
                            </m:r>
                          </m:sub>
                        </m:sSub>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𝟎</m:t>
                        </m:r>
                        <m:r>
                          <a:rPr lang="sl-SI" sz="1800" b="1" i="1" smtClean="0">
                            <a:latin typeface="Cambria Math" panose="02040503050406030204" pitchFamily="18" charset="0"/>
                            <a:ea typeface="Cambria Math" panose="02040503050406030204" pitchFamily="18" charset="0"/>
                          </a:rPr>
                          <m:t> → </m:t>
                        </m:r>
                        <m:sSub>
                          <m:sSubPr>
                            <m:ctrlPr>
                              <a:rPr lang="sl-SI" sz="1800" b="1" i="1" smtClean="0">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𝟏</m:t>
                            </m:r>
                            <m:r>
                              <a:rPr lang="sl-SI" sz="1800" b="1" i="1" smtClean="0">
                                <a:latin typeface="Cambria Math" panose="02040503050406030204" pitchFamily="18" charset="0"/>
                                <a:ea typeface="Cambria Math" panose="02040503050406030204" pitchFamily="18" charset="0"/>
                              </a:rPr>
                              <m:t>𝒙</m:t>
                            </m:r>
                          </m:sub>
                        </m:sSub>
                        <m:r>
                          <a:rPr lang="sl-SI" sz="1800" b="1" i="1" smtClean="0">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𝑵</m:t>
                            </m:r>
                          </m:sub>
                        </m:sSub>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𝟎</m:t>
                        </m:r>
                      </m:e>
                    </m:nary>
                    <m:r>
                      <a:rPr lang="sl-SI" sz="1800" b="1" i="1" smtClean="0">
                        <a:latin typeface="Cambria Math" panose="02040503050406030204" pitchFamily="18" charset="0"/>
                        <a:ea typeface="Cambria Math" panose="02040503050406030204" pitchFamily="18" charset="0"/>
                      </a:rPr>
                      <m:t> </m:t>
                    </m:r>
                  </m:oMath>
                </a14:m>
                <a:endParaRPr lang="sl-SI" sz="1800" b="1"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𝑵</m:t>
                          </m:r>
                        </m:sub>
                      </m:sSub>
                      <m:r>
                        <a:rPr lang="sl-SI" sz="1800" b="1" i="1">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𝟏</m:t>
                          </m:r>
                          <m:r>
                            <a:rPr lang="sl-SI" sz="1800" b="1" i="1" smtClean="0">
                              <a:latin typeface="Cambria Math" panose="02040503050406030204" pitchFamily="18" charset="0"/>
                              <a:ea typeface="Cambria Math" panose="02040503050406030204" pitchFamily="18" charset="0"/>
                            </a:rPr>
                            <m:t>𝒙</m:t>
                          </m:r>
                        </m:sub>
                      </m:sSub>
                    </m:oMath>
                  </m:oMathPara>
                </a14:m>
                <a:endParaRPr lang="sl-SI" sz="1800" b="1"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𝑵</m:t>
                          </m:r>
                        </m:sub>
                      </m:sSub>
                      <m:r>
                        <a:rPr lang="sl-SI" sz="1800" b="1" i="1">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𝟔</m:t>
                      </m:r>
                      <m:r>
                        <a:rPr lang="sl-SI" sz="1800" b="1" i="1" smtClean="0">
                          <a:latin typeface="Cambria Math" panose="02040503050406030204" pitchFamily="18" charset="0"/>
                          <a:ea typeface="Cambria Math" panose="02040503050406030204" pitchFamily="18" charset="0"/>
                        </a:rPr>
                        <m:t> </m:t>
                      </m:r>
                      <m:r>
                        <a:rPr lang="sl-SI" sz="1800" b="1" i="1" smtClean="0">
                          <a:latin typeface="Cambria Math" panose="02040503050406030204" pitchFamily="18" charset="0"/>
                          <a:ea typeface="Cambria Math" panose="02040503050406030204" pitchFamily="18" charset="0"/>
                        </a:rPr>
                        <m:t>𝒌𝑵</m:t>
                      </m:r>
                    </m:oMath>
                  </m:oMathPara>
                </a14:m>
                <a:endParaRPr lang="sl-SI" sz="1800" b="1" i="1" dirty="0">
                  <a:latin typeface="Cambria Math" panose="02040503050406030204" pitchFamily="18" charset="0"/>
                  <a:ea typeface="Cambria Math" panose="02040503050406030204" pitchFamily="18" charset="0"/>
                </a:endParaRPr>
              </a:p>
              <a:p>
                <a:pPr marL="0" indent="0">
                  <a:buNone/>
                </a:pPr>
                <a:r>
                  <a:rPr lang="sl-SI" sz="1800" b="1" dirty="0">
                    <a:ea typeface="Cambria Math" panose="02040503050406030204" pitchFamily="18" charset="0"/>
                  </a:rPr>
                  <a:t>2) </a:t>
                </a:r>
                <a14:m>
                  <m:oMath xmlns:m="http://schemas.openxmlformats.org/officeDocument/2006/math">
                    <m:nary>
                      <m:naryPr>
                        <m:chr m:val="∑"/>
                        <m:subHide m:val="on"/>
                        <m:supHide m:val="on"/>
                        <m:ctrlPr>
                          <a:rPr lang="sl-SI" sz="1800" b="1" i="1">
                            <a:latin typeface="Cambria Math" panose="02040503050406030204" pitchFamily="18" charset="0"/>
                            <a:ea typeface="Cambria Math" panose="02040503050406030204" pitchFamily="18" charset="0"/>
                          </a:rPr>
                        </m:ctrlPr>
                      </m:naryPr>
                      <m:sub/>
                      <m:sup/>
                      <m:e>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𝒊</m:t>
                            </m:r>
                            <m:r>
                              <a:rPr lang="sl-SI" sz="1800" b="1" i="1" smtClean="0">
                                <a:latin typeface="Cambria Math" panose="02040503050406030204" pitchFamily="18" charset="0"/>
                                <a:ea typeface="Cambria Math" panose="02040503050406030204" pitchFamily="18" charset="0"/>
                              </a:rPr>
                              <m:t>𝒚</m:t>
                            </m:r>
                          </m:sub>
                        </m:sSub>
                        <m:r>
                          <a:rPr lang="sl-SI" sz="1800" b="1" i="1">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𝑻</m:t>
                            </m:r>
                          </m:sub>
                        </m:s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𝟎</m:t>
                        </m:r>
                        <m:r>
                          <a:rPr lang="sl-SI" sz="1800" b="1" i="1">
                            <a:latin typeface="Cambria Math" panose="02040503050406030204" pitchFamily="18" charset="0"/>
                            <a:ea typeface="Cambria Math" panose="02040503050406030204" pitchFamily="18" charset="0"/>
                          </a:rPr>
                          <m:t> → </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𝑨𝒀</m:t>
                            </m:r>
                          </m:sub>
                        </m:sSub>
                        <m:r>
                          <a:rPr lang="sl-SI" sz="1800" b="1" i="1" smtClean="0">
                            <a:latin typeface="Cambria Math" panose="02040503050406030204" pitchFamily="18" charset="0"/>
                            <a:ea typeface="Cambria Math" panose="02040503050406030204" pitchFamily="18" charset="0"/>
                          </a:rPr>
                          <m:t>−</m:t>
                        </m:r>
                        <m:sSub>
                          <m:sSubPr>
                            <m:ctrlPr>
                              <a:rPr lang="sl-SI" sz="1800" b="1" i="1" smtClean="0">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𝟏</m:t>
                            </m:r>
                            <m:r>
                              <a:rPr lang="sl-SI" sz="1800" b="1" i="1" smtClean="0">
                                <a:latin typeface="Cambria Math" panose="02040503050406030204" pitchFamily="18" charset="0"/>
                                <a:ea typeface="Cambria Math" panose="02040503050406030204" pitchFamily="18" charset="0"/>
                              </a:rPr>
                              <m:t>𝒚</m:t>
                            </m:r>
                          </m:sub>
                        </m:sSub>
                        <m:r>
                          <a:rPr lang="sl-SI" sz="1800" b="1" i="1" smtClean="0">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𝑻</m:t>
                            </m:r>
                          </m:sub>
                        </m:s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𝟎</m:t>
                        </m:r>
                      </m:e>
                    </m:nary>
                  </m:oMath>
                </a14:m>
                <a:endParaRPr lang="sl-SI" sz="1800" b="1" dirty="0">
                  <a:ea typeface="Cambria Math" panose="02040503050406030204" pitchFamily="18" charset="0"/>
                </a:endParaRPr>
              </a:p>
              <a:p>
                <a:pPr marL="0" indent="0">
                  <a:buNone/>
                </a:pPr>
                <a14:m>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    </m:t>
                        </m:r>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𝑻</m:t>
                        </m:r>
                      </m:sub>
                    </m:sSub>
                    <m:r>
                      <a:rPr lang="sl-SI" sz="1800" b="1" i="1">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𝑨𝒀</m:t>
                        </m:r>
                      </m:sub>
                    </m:sSub>
                    <m:r>
                      <a:rPr lang="sl-SI" sz="1800" b="1" i="0" smtClean="0">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𝟏</m:t>
                        </m:r>
                        <m:r>
                          <a:rPr lang="sl-SI" sz="1800" b="1" i="1">
                            <a:latin typeface="Cambria Math" panose="02040503050406030204" pitchFamily="18" charset="0"/>
                            <a:ea typeface="Cambria Math" panose="02040503050406030204" pitchFamily="18" charset="0"/>
                          </a:rPr>
                          <m:t>𝒚</m:t>
                        </m:r>
                      </m:sub>
                    </m:sSub>
                  </m:oMath>
                </a14:m>
                <a:r>
                  <a:rPr lang="sl-SI" sz="1800" b="1" dirty="0">
                    <a:ea typeface="Cambria Math" panose="02040503050406030204" pitchFamily="18" charset="0"/>
                  </a:rPr>
                  <a:t> </a:t>
                </a:r>
              </a:p>
              <a:p>
                <a:pPr marL="0" indent="0">
                  <a:buNone/>
                </a:pPr>
                <a14:m>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    </m:t>
                        </m:r>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𝑻</m:t>
                        </m:r>
                      </m:sub>
                    </m:sSub>
                    <m:r>
                      <a:rPr lang="sl-SI" sz="1800" b="1" i="1">
                        <a:latin typeface="Cambria Math" panose="02040503050406030204" pitchFamily="18" charset="0"/>
                        <a:ea typeface="Cambria Math" panose="02040503050406030204" pitchFamily="18" charset="0"/>
                      </a:rPr>
                      <m:t>=</m:t>
                    </m:r>
                    <m:r>
                      <a:rPr lang="sl-SI" sz="1800" b="1" i="0" smtClean="0">
                        <a:latin typeface="Cambria Math" panose="02040503050406030204" pitchFamily="18" charset="0"/>
                        <a:ea typeface="Cambria Math" panose="02040503050406030204" pitchFamily="18" charset="0"/>
                      </a:rPr>
                      <m:t>𝟑</m:t>
                    </m:r>
                    <m:r>
                      <a:rPr lang="sl-SI" sz="1800" b="1" i="0" smtClean="0">
                        <a:latin typeface="Cambria Math" panose="02040503050406030204" pitchFamily="18" charset="0"/>
                        <a:ea typeface="Cambria Math" panose="02040503050406030204" pitchFamily="18" charset="0"/>
                      </a:rPr>
                      <m:t>,</m:t>
                    </m:r>
                    <m:r>
                      <a:rPr lang="sl-SI" sz="1800" b="1" i="0" smtClean="0">
                        <a:latin typeface="Cambria Math" panose="02040503050406030204" pitchFamily="18" charset="0"/>
                        <a:ea typeface="Cambria Math" panose="02040503050406030204" pitchFamily="18" charset="0"/>
                      </a:rPr>
                      <m:t>𝟓𝟔𝟗</m:t>
                    </m:r>
                    <m:r>
                      <a:rPr lang="sl-SI" sz="1800" b="1" i="0" smtClean="0">
                        <a:latin typeface="Cambria Math" panose="02040503050406030204" pitchFamily="18" charset="0"/>
                        <a:ea typeface="Cambria Math" panose="02040503050406030204" pitchFamily="18" charset="0"/>
                      </a:rPr>
                      <m:t> −</m:t>
                    </m:r>
                    <m:r>
                      <a:rPr lang="sl-SI" sz="1800" b="1" i="0" smtClean="0">
                        <a:latin typeface="Cambria Math" panose="02040503050406030204" pitchFamily="18" charset="0"/>
                        <a:ea typeface="Cambria Math" panose="02040503050406030204" pitchFamily="18" charset="0"/>
                      </a:rPr>
                      <m:t>𝟏𝟎</m:t>
                    </m:r>
                    <m:r>
                      <a:rPr lang="sl-SI" sz="1800" b="1" i="0" smtClean="0">
                        <a:latin typeface="Cambria Math" panose="02040503050406030204" pitchFamily="18" charset="0"/>
                        <a:ea typeface="Cambria Math" panose="02040503050406030204" pitchFamily="18" charset="0"/>
                      </a:rPr>
                      <m:t>,</m:t>
                    </m:r>
                    <m:r>
                      <a:rPr lang="sl-SI" sz="1800" b="1" i="0" smtClean="0">
                        <a:latin typeface="Cambria Math" panose="02040503050406030204" pitchFamily="18" charset="0"/>
                        <a:ea typeface="Cambria Math" panose="02040503050406030204" pitchFamily="18" charset="0"/>
                      </a:rPr>
                      <m:t>𝟑𝟗𝟐</m:t>
                    </m:r>
                  </m:oMath>
                </a14:m>
                <a:r>
                  <a:rPr lang="sl-SI" sz="1800" b="1" dirty="0">
                    <a:ea typeface="Cambria Math" panose="02040503050406030204" pitchFamily="18" charset="0"/>
                  </a:rPr>
                  <a:t> </a:t>
                </a:r>
              </a:p>
              <a:p>
                <a:pPr marL="0" indent="0">
                  <a:buNone/>
                </a:pPr>
                <a14:m>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    </m:t>
                        </m:r>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𝑻</m:t>
                        </m:r>
                      </m:sub>
                    </m:sSub>
                    <m:r>
                      <a:rPr lang="sl-SI" sz="1800" b="1" i="1">
                        <a:latin typeface="Cambria Math" panose="02040503050406030204" pitchFamily="18" charset="0"/>
                        <a:ea typeface="Cambria Math" panose="02040503050406030204" pitchFamily="18" charset="0"/>
                      </a:rPr>
                      <m:t>=</m:t>
                    </m:r>
                  </m:oMath>
                </a14:m>
                <a:r>
                  <a:rPr lang="sl-SI" sz="1800" b="1" dirty="0">
                    <a:ea typeface="Cambria Math" panose="02040503050406030204" pitchFamily="18" charset="0"/>
                  </a:rPr>
                  <a:t> -6,823 kN</a:t>
                </a:r>
              </a:p>
              <a:p>
                <a:pPr marL="0" indent="0">
                  <a:buNone/>
                </a:pPr>
                <a:r>
                  <a:rPr lang="sl-SI" sz="1800" b="1" dirty="0">
                    <a:ea typeface="Cambria Math" panose="02040503050406030204" pitchFamily="18" charset="0"/>
                  </a:rPr>
                  <a:t>3) </a:t>
                </a:r>
                <a14:m>
                  <m:oMath xmlns:m="http://schemas.openxmlformats.org/officeDocument/2006/math">
                    <m:nary>
                      <m:naryPr>
                        <m:chr m:val="∑"/>
                        <m:subHide m:val="on"/>
                        <m:supHide m:val="on"/>
                        <m:ctrlPr>
                          <a:rPr lang="sl-SI" sz="1800" b="1" i="1">
                            <a:latin typeface="Cambria Math" panose="02040503050406030204" pitchFamily="18" charset="0"/>
                            <a:ea typeface="Cambria Math" panose="02040503050406030204" pitchFamily="18" charset="0"/>
                          </a:rPr>
                        </m:ctrlPr>
                      </m:naryPr>
                      <m:sub/>
                      <m:sup/>
                      <m:e>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𝑴</m:t>
                            </m:r>
                          </m:e>
                          <m:sub>
                            <m:r>
                              <a:rPr lang="sl-SI" sz="1800" b="1" i="1">
                                <a:latin typeface="Cambria Math" panose="02040503050406030204" pitchFamily="18" charset="0"/>
                                <a:ea typeface="Cambria Math" panose="02040503050406030204" pitchFamily="18" charset="0"/>
                              </a:rPr>
                              <m:t>𝒊</m:t>
                            </m:r>
                            <m:r>
                              <a:rPr lang="sl-SI" sz="1800" b="1" i="1" smtClean="0">
                                <a:latin typeface="Cambria Math" panose="02040503050406030204" pitchFamily="18" charset="0"/>
                                <a:ea typeface="Cambria Math" panose="02040503050406030204" pitchFamily="18" charset="0"/>
                              </a:rPr>
                              <m:t>𝒙</m:t>
                            </m:r>
                          </m:sub>
                        </m:sSub>
                        <m:r>
                          <a:rPr lang="sl-SI" sz="1800" b="1" i="1">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𝑴</m:t>
                            </m:r>
                          </m:e>
                          <m:sub>
                            <m:d>
                              <m:dPr>
                                <m:ctrlPr>
                                  <a:rPr lang="sl-SI" sz="1800" b="1" i="1" smtClean="0">
                                    <a:latin typeface="Cambria Math" panose="02040503050406030204" pitchFamily="18" charset="0"/>
                                    <a:ea typeface="Cambria Math" panose="02040503050406030204" pitchFamily="18" charset="0"/>
                                  </a:rPr>
                                </m:ctrlPr>
                              </m:dPr>
                              <m:e>
                                <m:r>
                                  <a:rPr lang="sl-SI" sz="1800" b="1" i="1" smtClean="0">
                                    <a:latin typeface="Cambria Math" panose="02040503050406030204" pitchFamily="18" charset="0"/>
                                    <a:ea typeface="Cambria Math" panose="02040503050406030204" pitchFamily="18" charset="0"/>
                                  </a:rPr>
                                  <m:t>𝒙</m:t>
                                </m:r>
                              </m:e>
                            </m:d>
                          </m:sub>
                        </m:s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𝟎</m:t>
                        </m:r>
                        <m:r>
                          <a:rPr lang="sl-SI" sz="1800" b="1" i="1">
                            <a:latin typeface="Cambria Math" panose="02040503050406030204" pitchFamily="18" charset="0"/>
                            <a:ea typeface="Cambria Math" panose="02040503050406030204" pitchFamily="18" charset="0"/>
                          </a:rPr>
                          <m:t> →</m:t>
                        </m:r>
                      </m:e>
                    </m:nary>
                  </m:oMath>
                </a14:m>
                <a:endParaRPr lang="sl-SI" sz="1800" b="1" dirty="0">
                  <a:ea typeface="Cambria Math" panose="02040503050406030204" pitchFamily="18" charset="0"/>
                </a:endParaRPr>
              </a:p>
              <a:p>
                <a:pPr marL="0" indent="0">
                  <a:buNone/>
                </a:pPr>
                <a14:m>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𝑨𝒀</m:t>
                        </m:r>
                      </m:sub>
                    </m:sSub>
                    <m:r>
                      <a:rPr lang="sl-SI" sz="1800" b="1" i="1">
                        <a:latin typeface="Cambria Math" panose="02040503050406030204" pitchFamily="18" charset="0"/>
                        <a:ea typeface="Cambria Math" panose="02040503050406030204" pitchFamily="18" charset="0"/>
                      </a:rPr>
                      <m:t>∙</m:t>
                    </m:r>
                    <m:d>
                      <m:dPr>
                        <m:ctrlPr>
                          <a:rPr lang="sl-SI" sz="1800" b="1" i="1" smtClean="0">
                            <a:latin typeface="Cambria Math" panose="02040503050406030204" pitchFamily="18" charset="0"/>
                            <a:ea typeface="Cambria Math" panose="02040503050406030204" pitchFamily="18" charset="0"/>
                          </a:rPr>
                        </m:ctrlPr>
                      </m:dPr>
                      <m:e>
                        <m:r>
                          <a:rPr lang="sl-SI" sz="1800" b="1" i="1" smtClean="0">
                            <a:latin typeface="Cambria Math" panose="02040503050406030204" pitchFamily="18" charset="0"/>
                            <a:ea typeface="Cambria Math" panose="02040503050406030204" pitchFamily="18" charset="0"/>
                          </a:rPr>
                          <m:t>𝟏</m:t>
                        </m:r>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𝟐</m:t>
                        </m:r>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𝒙</m:t>
                        </m:r>
                      </m:e>
                    </m:d>
                    <m:r>
                      <a:rPr lang="sl-SI" sz="1800" b="1" i="1" smtClean="0">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𝟏</m:t>
                        </m:r>
                        <m:r>
                          <a:rPr lang="sl-SI" sz="1800" b="1" i="1">
                            <a:latin typeface="Cambria Math" panose="02040503050406030204" pitchFamily="18" charset="0"/>
                            <a:ea typeface="Cambria Math" panose="02040503050406030204" pitchFamily="18" charset="0"/>
                          </a:rPr>
                          <m:t>𝒚</m:t>
                        </m:r>
                      </m:sub>
                    </m:sSub>
                    <m:r>
                      <a:rPr lang="sl-SI" sz="1800" b="1" dirty="0">
                        <a:latin typeface="Cambria Math" panose="02040503050406030204" pitchFamily="18" charset="0"/>
                        <a:ea typeface="Cambria Math" panose="02040503050406030204" pitchFamily="18" charset="0"/>
                      </a:rPr>
                      <m:t>∙</m:t>
                    </m:r>
                    <m:r>
                      <a:rPr lang="sl-SI" sz="1800" b="1" i="0" dirty="0" smtClean="0">
                        <a:latin typeface="Cambria Math" panose="02040503050406030204" pitchFamily="18" charset="0"/>
                        <a:ea typeface="Cambria Math" panose="02040503050406030204" pitchFamily="18" charset="0"/>
                      </a:rPr>
                      <m:t>𝐱</m:t>
                    </m:r>
                    <m:r>
                      <a:rPr lang="sl-SI" sz="1800" b="1" i="0" dirty="0" smtClean="0">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𝑴</m:t>
                        </m:r>
                      </m:e>
                      <m:sub>
                        <m:d>
                          <m:dPr>
                            <m:ctrlPr>
                              <a:rPr lang="sl-SI" sz="1800" b="1" i="1">
                                <a:latin typeface="Cambria Math" panose="02040503050406030204" pitchFamily="18" charset="0"/>
                                <a:ea typeface="Cambria Math" panose="02040503050406030204" pitchFamily="18" charset="0"/>
                              </a:rPr>
                            </m:ctrlPr>
                          </m:dPr>
                          <m:e>
                            <m:r>
                              <a:rPr lang="sl-SI" sz="1800" b="1" i="1">
                                <a:latin typeface="Cambria Math" panose="02040503050406030204" pitchFamily="18" charset="0"/>
                                <a:ea typeface="Cambria Math" panose="02040503050406030204" pitchFamily="18" charset="0"/>
                              </a:rPr>
                              <m:t>𝒙</m:t>
                            </m:r>
                          </m:e>
                        </m:d>
                      </m:sub>
                    </m:s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𝟎</m:t>
                    </m:r>
                  </m:oMath>
                </a14:m>
                <a:r>
                  <a:rPr lang="sl-SI" sz="1800" b="1" dirty="0">
                    <a:ea typeface="Cambria Math" panose="02040503050406030204" pitchFamily="18" charset="0"/>
                  </a:rPr>
                  <a:t> </a:t>
                </a:r>
              </a:p>
              <a:p>
                <a:pPr marL="0" indent="0">
                  <a:buNone/>
                </a:pPr>
                <a14:m>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𝑴</m:t>
                        </m:r>
                      </m:e>
                      <m:sub>
                        <m:d>
                          <m:dPr>
                            <m:ctrlPr>
                              <a:rPr lang="sl-SI" sz="1800" b="1" i="1">
                                <a:latin typeface="Cambria Math" panose="02040503050406030204" pitchFamily="18" charset="0"/>
                                <a:ea typeface="Cambria Math" panose="02040503050406030204" pitchFamily="18" charset="0"/>
                              </a:rPr>
                            </m:ctrlPr>
                          </m:dPr>
                          <m:e>
                            <m:r>
                              <a:rPr lang="sl-SI" sz="1800" b="1" i="1">
                                <a:latin typeface="Cambria Math" panose="02040503050406030204" pitchFamily="18" charset="0"/>
                                <a:ea typeface="Cambria Math" panose="02040503050406030204" pitchFamily="18" charset="0"/>
                              </a:rPr>
                              <m:t>𝒙</m:t>
                            </m:r>
                          </m:e>
                        </m:d>
                      </m:sub>
                    </m:sSub>
                    <m:r>
                      <a:rPr lang="sl-SI" sz="1800" b="1" i="1">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𝑨𝒀</m:t>
                        </m:r>
                      </m:sub>
                    </m:sSub>
                    <m:r>
                      <a:rPr lang="sl-SI" sz="1800" b="1" i="1">
                        <a:latin typeface="Cambria Math" panose="02040503050406030204" pitchFamily="18" charset="0"/>
                        <a:ea typeface="Cambria Math" panose="02040503050406030204" pitchFamily="18" charset="0"/>
                      </a:rPr>
                      <m:t>∙</m:t>
                    </m:r>
                    <m:d>
                      <m:dPr>
                        <m:ctrlPr>
                          <a:rPr lang="sl-SI" sz="1800" b="1" i="1">
                            <a:latin typeface="Cambria Math" panose="02040503050406030204" pitchFamily="18" charset="0"/>
                            <a:ea typeface="Cambria Math" panose="02040503050406030204" pitchFamily="18" charset="0"/>
                          </a:rPr>
                        </m:ctrlPr>
                      </m:dPr>
                      <m:e>
                        <m:r>
                          <a:rPr lang="sl-SI" sz="1800" b="1" i="1">
                            <a:latin typeface="Cambria Math" panose="02040503050406030204" pitchFamily="18" charset="0"/>
                            <a:ea typeface="Cambria Math" panose="02040503050406030204" pitchFamily="18" charset="0"/>
                          </a:rPr>
                          <m:t>𝟏</m:t>
                        </m:r>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𝟐</m:t>
                        </m:r>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𝒙</m:t>
                        </m:r>
                      </m:e>
                    </m:d>
                    <m:r>
                      <a:rPr lang="sl-SI" sz="1800" b="1" i="0" smtClean="0">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𝟏</m:t>
                        </m:r>
                        <m:r>
                          <a:rPr lang="sl-SI" sz="1800" b="1" i="1">
                            <a:latin typeface="Cambria Math" panose="02040503050406030204" pitchFamily="18" charset="0"/>
                            <a:ea typeface="Cambria Math" panose="02040503050406030204" pitchFamily="18" charset="0"/>
                          </a:rPr>
                          <m:t>𝒚</m:t>
                        </m:r>
                      </m:sub>
                    </m:sSub>
                    <m:r>
                      <a:rPr lang="sl-SI" sz="1800" b="1" dirty="0">
                        <a:latin typeface="Cambria Math" panose="02040503050406030204" pitchFamily="18" charset="0"/>
                        <a:ea typeface="Cambria Math" panose="02040503050406030204" pitchFamily="18" charset="0"/>
                      </a:rPr>
                      <m:t>∙</m:t>
                    </m:r>
                    <m:r>
                      <a:rPr lang="sl-SI" sz="1800" b="1" dirty="0">
                        <a:latin typeface="Cambria Math" panose="02040503050406030204" pitchFamily="18" charset="0"/>
                        <a:ea typeface="Cambria Math" panose="02040503050406030204" pitchFamily="18" charset="0"/>
                      </a:rPr>
                      <m:t>𝐱</m:t>
                    </m:r>
                  </m:oMath>
                </a14:m>
                <a:r>
                  <a:rPr lang="sl-SI" sz="1800" b="1" dirty="0">
                    <a:ea typeface="Cambria Math" panose="02040503050406030204" pitchFamily="18" charset="0"/>
                  </a:rPr>
                  <a:t> </a:t>
                </a:r>
              </a:p>
              <a:p>
                <a:pPr marL="0" indent="0">
                  <a:buNone/>
                </a:pPr>
                <a:r>
                  <a:rPr lang="sl-SI" sz="1800" b="1" dirty="0">
                    <a:ea typeface="Cambria Math" panose="02040503050406030204" pitchFamily="18" charset="0"/>
                  </a:rPr>
                  <a:t>M(x = 0) = </a:t>
                </a:r>
                <a14:m>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𝑨𝒀</m:t>
                        </m:r>
                      </m:sub>
                    </m:sSub>
                    <m:r>
                      <a:rPr lang="sl-SI" sz="1800" b="1" i="1">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𝟏</m:t>
                    </m:r>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𝟐</m:t>
                    </m:r>
                  </m:oMath>
                </a14:m>
                <a:endParaRPr lang="sl-SI" sz="1800" b="1" dirty="0">
                  <a:ea typeface="Cambria Math" panose="02040503050406030204" pitchFamily="18" charset="0"/>
                </a:endParaRPr>
              </a:p>
              <a:p>
                <a:pPr marL="0" indent="0">
                  <a:buNone/>
                </a:pPr>
                <a:r>
                  <a:rPr lang="sl-SI" sz="1800" b="1" dirty="0">
                    <a:ea typeface="Cambria Math" panose="02040503050406030204" pitchFamily="18" charset="0"/>
                  </a:rPr>
                  <a:t>M(x = 0) = 3,569 </a:t>
                </a:r>
                <a14:m>
                  <m:oMath xmlns:m="http://schemas.openxmlformats.org/officeDocument/2006/math">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𝟏</m:t>
                    </m:r>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𝟐</m:t>
                    </m:r>
                  </m:oMath>
                </a14:m>
                <a:endParaRPr lang="sl-SI" sz="1800" b="1" dirty="0">
                  <a:ea typeface="Cambria Math" panose="02040503050406030204" pitchFamily="18" charset="0"/>
                </a:endParaRPr>
              </a:p>
              <a:p>
                <a:pPr marL="0" indent="0">
                  <a:buNone/>
                </a:pPr>
                <a:r>
                  <a:rPr lang="sl-SI" sz="1800" b="1" dirty="0">
                    <a:ea typeface="Cambria Math" panose="02040503050406030204" pitchFamily="18" charset="0"/>
                  </a:rPr>
                  <a:t>M(x = 0) = 4,283 kN</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308472"/>
                <a:ext cx="10080434" cy="6367750"/>
              </a:xfrm>
              <a:blipFill rotWithShape="0">
                <a:blip r:embed="rId2"/>
                <a:stretch>
                  <a:fillRect l="-665" t="-862"/>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p:cNvPicPr>
            <a:picLocks noChangeAspect="1"/>
          </p:cNvPicPr>
          <p:nvPr/>
        </p:nvPicPr>
        <p:blipFill>
          <a:blip r:embed="rId3"/>
          <a:stretch>
            <a:fillRect/>
          </a:stretch>
        </p:blipFill>
        <p:spPr>
          <a:xfrm>
            <a:off x="6190433" y="308472"/>
            <a:ext cx="5102407" cy="2644048"/>
          </a:xfrm>
          <a:prstGeom prst="rect">
            <a:avLst/>
          </a:prstGeom>
        </p:spPr>
      </p:pic>
    </p:spTree>
    <p:extLst>
      <p:ext uri="{BB962C8B-B14F-4D97-AF65-F5344CB8AC3E}">
        <p14:creationId xmlns:p14="http://schemas.microsoft.com/office/powerpoint/2010/main" val="151663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sz="1800" b="1" dirty="0">
                    <a:ea typeface="Cambria Math" panose="02040503050406030204" pitchFamily="18" charset="0"/>
                  </a:rPr>
                  <a:t>M(x = 0,8) = </a:t>
                </a:r>
                <a14:m>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𝑨𝒀</m:t>
                        </m:r>
                      </m:sub>
                    </m:sSub>
                    <m:r>
                      <a:rPr lang="sl-SI" sz="1800" b="1" i="1">
                        <a:latin typeface="Cambria Math" panose="02040503050406030204" pitchFamily="18" charset="0"/>
                        <a:ea typeface="Cambria Math" panose="02040503050406030204" pitchFamily="18" charset="0"/>
                      </a:rPr>
                      <m:t>∙</m:t>
                    </m:r>
                    <m:d>
                      <m:dPr>
                        <m:ctrlPr>
                          <a:rPr lang="sl-SI" sz="1800" b="1" i="1" smtClean="0">
                            <a:latin typeface="Cambria Math" panose="02040503050406030204" pitchFamily="18" charset="0"/>
                            <a:ea typeface="Cambria Math" panose="02040503050406030204" pitchFamily="18" charset="0"/>
                          </a:rPr>
                        </m:ctrlPr>
                      </m:dPr>
                      <m:e>
                        <m:r>
                          <a:rPr lang="sl-SI" sz="1800" b="1" i="1" smtClean="0">
                            <a:latin typeface="Cambria Math" panose="02040503050406030204" pitchFamily="18" charset="0"/>
                            <a:ea typeface="Cambria Math" panose="02040503050406030204" pitchFamily="18" charset="0"/>
                          </a:rPr>
                          <m:t>𝟏</m:t>
                        </m:r>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𝟐</m:t>
                        </m:r>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𝟎</m:t>
                        </m:r>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𝟖</m:t>
                        </m:r>
                      </m:e>
                    </m:d>
                    <m:r>
                      <a:rPr lang="sl-SI" sz="1800" b="1" i="1" smtClean="0">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𝟏</m:t>
                        </m:r>
                        <m:r>
                          <a:rPr lang="sl-SI" sz="1800" b="1" i="1" smtClean="0">
                            <a:latin typeface="Cambria Math" panose="02040503050406030204" pitchFamily="18" charset="0"/>
                            <a:ea typeface="Cambria Math" panose="02040503050406030204" pitchFamily="18" charset="0"/>
                          </a:rPr>
                          <m:t>𝒚</m:t>
                        </m:r>
                      </m:sub>
                    </m:sSub>
                    <m:r>
                      <a:rPr lang="sl-SI" sz="1800" b="1" i="1">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𝟎</m:t>
                    </m:r>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𝟖</m:t>
                    </m:r>
                  </m:oMath>
                </a14:m>
                <a:endParaRPr lang="sl-SI" sz="1800" b="1" dirty="0">
                  <a:ea typeface="Cambria Math" panose="02040503050406030204" pitchFamily="18" charset="0"/>
                </a:endParaRPr>
              </a:p>
              <a:p>
                <a:pPr marL="0" indent="0">
                  <a:buNone/>
                </a:pPr>
                <a:r>
                  <a:rPr lang="sl-SI" sz="1800" b="1" dirty="0">
                    <a:ea typeface="Cambria Math" panose="02040503050406030204" pitchFamily="18" charset="0"/>
                  </a:rPr>
                  <a:t>M(x = 0,8) = 3,569 </a:t>
                </a:r>
                <a14:m>
                  <m:oMath xmlns:m="http://schemas.openxmlformats.org/officeDocument/2006/math">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𝟐</m:t>
                    </m:r>
                    <m:r>
                      <a:rPr lang="sl-SI" sz="1800" b="1" i="0" smtClean="0">
                        <a:latin typeface="Cambria Math" panose="02040503050406030204" pitchFamily="18" charset="0"/>
                        <a:ea typeface="Cambria Math" panose="02040503050406030204" pitchFamily="18" charset="0"/>
                      </a:rPr>
                      <m:t>−</m:t>
                    </m:r>
                    <m:r>
                      <a:rPr lang="sl-SI" sz="1800" b="1" i="0" smtClean="0">
                        <a:latin typeface="Cambria Math" panose="02040503050406030204" pitchFamily="18" charset="0"/>
                        <a:ea typeface="Cambria Math" panose="02040503050406030204" pitchFamily="18" charset="0"/>
                      </a:rPr>
                      <m:t>𝟏𝟎</m:t>
                    </m:r>
                    <m:r>
                      <a:rPr lang="sl-SI" sz="1800" b="1" i="0" smtClean="0">
                        <a:latin typeface="Cambria Math" panose="02040503050406030204" pitchFamily="18" charset="0"/>
                        <a:ea typeface="Cambria Math" panose="02040503050406030204" pitchFamily="18" charset="0"/>
                      </a:rPr>
                      <m:t>,</m:t>
                    </m:r>
                    <m:r>
                      <a:rPr lang="sl-SI" sz="1800" b="1" i="0" smtClean="0">
                        <a:latin typeface="Cambria Math" panose="02040503050406030204" pitchFamily="18" charset="0"/>
                        <a:ea typeface="Cambria Math" panose="02040503050406030204" pitchFamily="18" charset="0"/>
                      </a:rPr>
                      <m:t>𝟑𝟗𝟐</m:t>
                    </m:r>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𝟎</m:t>
                    </m:r>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𝟖</m:t>
                    </m:r>
                  </m:oMath>
                </a14:m>
                <a:endParaRPr lang="sl-SI" sz="1800" b="1" dirty="0">
                  <a:ea typeface="Cambria Math" panose="02040503050406030204" pitchFamily="18" charset="0"/>
                </a:endParaRPr>
              </a:p>
              <a:p>
                <a:pPr marL="0" indent="0">
                  <a:buNone/>
                </a:pPr>
                <a:r>
                  <a:rPr lang="sl-SI" sz="1800" b="1" dirty="0">
                    <a:ea typeface="Cambria Math" panose="02040503050406030204" pitchFamily="18" charset="0"/>
                  </a:rPr>
                  <a:t>M(x = 0,8) = -1,176 </a:t>
                </a:r>
                <a:r>
                  <a:rPr lang="sl-SI" sz="1800" b="1" dirty="0" err="1">
                    <a:ea typeface="Cambria Math" panose="02040503050406030204" pitchFamily="18" charset="0"/>
                  </a:rPr>
                  <a:t>kNm</a:t>
                </a:r>
                <a:endParaRPr lang="sl-SI" sz="1800" b="1" dirty="0">
                  <a:ea typeface="Cambria Math" panose="02040503050406030204" pitchFamily="18" charset="0"/>
                </a:endParaRPr>
              </a:p>
              <a:p>
                <a:pPr marL="0" indent="0">
                  <a:buNone/>
                </a:pPr>
                <a:r>
                  <a:rPr lang="sl-SI" b="1" dirty="0">
                    <a:ea typeface="Cambria Math" panose="02040503050406030204" pitchFamily="18" charset="0"/>
                  </a:rPr>
                  <a:t>Osna sila </a:t>
                </a:r>
                <a14:m>
                  <m:oMath xmlns:m="http://schemas.openxmlformats.org/officeDocument/2006/math">
                    <m:sSub>
                      <m:sSubPr>
                        <m:ctrlPr>
                          <a:rPr lang="sl-SI" b="1" i="1">
                            <a:latin typeface="Cambria Math" panose="02040503050406030204" pitchFamily="18" charset="0"/>
                            <a:ea typeface="Cambria Math" panose="02040503050406030204" pitchFamily="18" charset="0"/>
                          </a:rPr>
                        </m:ctrlPr>
                      </m:sSubPr>
                      <m:e>
                        <m:r>
                          <a:rPr lang="sl-SI" b="1" i="1">
                            <a:latin typeface="Cambria Math" panose="02040503050406030204" pitchFamily="18" charset="0"/>
                            <a:ea typeface="Cambria Math" panose="02040503050406030204" pitchFamily="18" charset="0"/>
                          </a:rPr>
                          <m:t>𝑭</m:t>
                        </m:r>
                      </m:e>
                      <m:sub>
                        <m:r>
                          <a:rPr lang="sl-SI" b="1" i="1">
                            <a:latin typeface="Cambria Math" panose="02040503050406030204" pitchFamily="18" charset="0"/>
                            <a:ea typeface="Cambria Math" panose="02040503050406030204" pitchFamily="18" charset="0"/>
                          </a:rPr>
                          <m:t>𝑵</m:t>
                        </m:r>
                      </m:sub>
                    </m:sSub>
                  </m:oMath>
                </a14:m>
                <a:r>
                  <a:rPr lang="sl-SI" b="1" dirty="0">
                    <a:ea typeface="Cambria Math" panose="02040503050406030204" pitchFamily="18" charset="0"/>
                  </a:rPr>
                  <a:t> in prečna sila </a:t>
                </a:r>
                <a14:m>
                  <m:oMath xmlns:m="http://schemas.openxmlformats.org/officeDocument/2006/math">
                    <m:sSub>
                      <m:sSubPr>
                        <m:ctrlPr>
                          <a:rPr lang="sl-SI" b="1" i="1">
                            <a:latin typeface="Cambria Math" panose="02040503050406030204" pitchFamily="18" charset="0"/>
                            <a:ea typeface="Cambria Math" panose="02040503050406030204" pitchFamily="18" charset="0"/>
                          </a:rPr>
                        </m:ctrlPr>
                      </m:sSubPr>
                      <m:e>
                        <m:r>
                          <a:rPr lang="sl-SI" b="1" i="1">
                            <a:latin typeface="Cambria Math" panose="02040503050406030204" pitchFamily="18" charset="0"/>
                            <a:ea typeface="Cambria Math" panose="02040503050406030204" pitchFamily="18" charset="0"/>
                          </a:rPr>
                          <m:t>𝑭</m:t>
                        </m:r>
                      </m:e>
                      <m:sub>
                        <m:r>
                          <a:rPr lang="sl-SI" b="1" i="1">
                            <a:latin typeface="Cambria Math" panose="02040503050406030204" pitchFamily="18" charset="0"/>
                            <a:ea typeface="Cambria Math" panose="02040503050406030204" pitchFamily="18" charset="0"/>
                          </a:rPr>
                          <m:t>𝑻</m:t>
                        </m:r>
                      </m:sub>
                    </m:sSub>
                  </m:oMath>
                </a14:m>
                <a:r>
                  <a:rPr lang="sl-SI" b="1" dirty="0">
                    <a:ea typeface="Cambria Math" panose="02040503050406030204" pitchFamily="18" charset="0"/>
                  </a:rPr>
                  <a:t> imata tudi v 2.polju konstantno velikost vzdolž celotne dolžine polja. Za upogibni moment M smo ponovno dobili linearno enačbo, ki ima na začetku 2.polja enako vrednost kot na koncu 1.polja, na koncu 2.polja pa negativno vrednost. </a:t>
                </a:r>
                <a:endParaRPr lang="sl-SI" sz="1800"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308472"/>
                <a:ext cx="10080434" cy="6367750"/>
              </a:xfrm>
              <a:blipFill rotWithShape="0">
                <a:blip r:embed="rId2"/>
                <a:stretch>
                  <a:fillRect l="-665" t="-862"/>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4" name="Slika 3"/>
          <p:cNvPicPr>
            <a:picLocks noChangeAspect="1"/>
          </p:cNvPicPr>
          <p:nvPr/>
        </p:nvPicPr>
        <p:blipFill>
          <a:blip r:embed="rId3"/>
          <a:stretch>
            <a:fillRect/>
          </a:stretch>
        </p:blipFill>
        <p:spPr>
          <a:xfrm>
            <a:off x="7965654" y="2639629"/>
            <a:ext cx="2730671" cy="4218371"/>
          </a:xfrm>
          <a:prstGeom prst="rect">
            <a:avLst/>
          </a:prstGeom>
        </p:spPr>
      </p:pic>
    </p:spTree>
    <p:extLst>
      <p:ext uri="{BB962C8B-B14F-4D97-AF65-F5344CB8AC3E}">
        <p14:creationId xmlns:p14="http://schemas.microsoft.com/office/powerpoint/2010/main" val="146458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b="1" dirty="0">
                <a:ea typeface="Cambria Math" panose="02040503050406030204" pitchFamily="18" charset="0"/>
              </a:rPr>
              <a:t>3.polje</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p:cNvPicPr>
            <a:picLocks noChangeAspect="1"/>
          </p:cNvPicPr>
          <p:nvPr/>
        </p:nvPicPr>
        <p:blipFill>
          <a:blip r:embed="rId2"/>
          <a:stretch>
            <a:fillRect/>
          </a:stretch>
        </p:blipFill>
        <p:spPr>
          <a:xfrm>
            <a:off x="1885088" y="369554"/>
            <a:ext cx="4636897" cy="4259702"/>
          </a:xfrm>
          <a:prstGeom prst="rect">
            <a:avLst/>
          </a:prstGeom>
        </p:spPr>
      </p:pic>
      <p:pic>
        <p:nvPicPr>
          <p:cNvPr id="5" name="Slika 4"/>
          <p:cNvPicPr>
            <a:picLocks noChangeAspect="1"/>
          </p:cNvPicPr>
          <p:nvPr/>
        </p:nvPicPr>
        <p:blipFill>
          <a:blip r:embed="rId3"/>
          <a:stretch>
            <a:fillRect/>
          </a:stretch>
        </p:blipFill>
        <p:spPr>
          <a:xfrm>
            <a:off x="6521985" y="3922406"/>
            <a:ext cx="4666844" cy="2843519"/>
          </a:xfrm>
          <a:prstGeom prst="rect">
            <a:avLst/>
          </a:prstGeom>
        </p:spPr>
      </p:pic>
    </p:spTree>
    <p:extLst>
      <p:ext uri="{BB962C8B-B14F-4D97-AF65-F5344CB8AC3E}">
        <p14:creationId xmlns:p14="http://schemas.microsoft.com/office/powerpoint/2010/main" val="219512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b="1" dirty="0">
                    <a:ea typeface="Cambria Math" panose="02040503050406030204" pitchFamily="18" charset="0"/>
                  </a:rPr>
                  <a:t>Ravnotežne enačbe:</a:t>
                </a:r>
              </a:p>
              <a:p>
                <a:pPr marL="0" indent="0">
                  <a:buNone/>
                </a:pPr>
                <a:r>
                  <a:rPr lang="sl-SI" sz="1800" b="1" dirty="0">
                    <a:ea typeface="Cambria Math" panose="02040503050406030204" pitchFamily="18" charset="0"/>
                  </a:rPr>
                  <a:t>1) </a:t>
                </a:r>
                <a14:m>
                  <m:oMath xmlns:m="http://schemas.openxmlformats.org/officeDocument/2006/math">
                    <m:nary>
                      <m:naryPr>
                        <m:chr m:val="∑"/>
                        <m:subHide m:val="on"/>
                        <m:supHide m:val="on"/>
                        <m:ctrlPr>
                          <a:rPr lang="sl-SI" sz="1800" b="1" i="1" smtClean="0">
                            <a:latin typeface="Cambria Math" panose="02040503050406030204" pitchFamily="18" charset="0"/>
                            <a:ea typeface="Cambria Math" panose="02040503050406030204" pitchFamily="18" charset="0"/>
                          </a:rPr>
                        </m:ctrlPr>
                      </m:naryPr>
                      <m:sub/>
                      <m:sup/>
                      <m:e>
                        <m:sSub>
                          <m:sSubPr>
                            <m:ctrlPr>
                              <a:rPr lang="sl-SI" sz="1800" b="1" i="1" smtClean="0">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𝒊𝒙</m:t>
                            </m:r>
                          </m:sub>
                        </m:sSub>
                        <m:r>
                          <a:rPr lang="sl-SI" sz="1800" b="1" i="1" smtClean="0">
                            <a:latin typeface="Cambria Math" panose="02040503050406030204" pitchFamily="18" charset="0"/>
                            <a:ea typeface="Cambria Math" panose="02040503050406030204" pitchFamily="18" charset="0"/>
                          </a:rPr>
                          <m:t>+</m:t>
                        </m:r>
                        <m:sSub>
                          <m:sSubPr>
                            <m:ctrlPr>
                              <a:rPr lang="sl-SI" sz="1800" b="1" i="1" smtClean="0">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𝑵</m:t>
                            </m:r>
                          </m:sub>
                        </m:sSub>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𝟎</m:t>
                        </m:r>
                        <m:r>
                          <a:rPr lang="sl-SI" sz="1800" b="1" i="1" smtClean="0">
                            <a:latin typeface="Cambria Math" panose="02040503050406030204" pitchFamily="18" charset="0"/>
                            <a:ea typeface="Cambria Math" panose="02040503050406030204" pitchFamily="18" charset="0"/>
                          </a:rPr>
                          <m:t> → </m:t>
                        </m:r>
                        <m:sSub>
                          <m:sSubPr>
                            <m:ctrlPr>
                              <a:rPr lang="sl-SI" sz="1800" b="1" i="1" smtClean="0">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𝑩𝑿</m:t>
                            </m:r>
                          </m:sub>
                        </m:sSub>
                        <m:r>
                          <a:rPr lang="sl-SI" sz="1800" b="1" i="1" smtClean="0">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𝑵</m:t>
                            </m:r>
                          </m:sub>
                        </m:sSub>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𝟎</m:t>
                        </m:r>
                      </m:e>
                    </m:nary>
                    <m:r>
                      <a:rPr lang="sl-SI" sz="1800" b="1" i="1" smtClean="0">
                        <a:latin typeface="Cambria Math" panose="02040503050406030204" pitchFamily="18" charset="0"/>
                        <a:ea typeface="Cambria Math" panose="02040503050406030204" pitchFamily="18" charset="0"/>
                      </a:rPr>
                      <m:t> </m:t>
                    </m:r>
                  </m:oMath>
                </a14:m>
                <a:endParaRPr lang="sl-SI" sz="1800" b="1"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𝑵</m:t>
                          </m:r>
                        </m:sub>
                      </m:sSub>
                      <m:r>
                        <a:rPr lang="sl-SI" sz="1800" b="1" i="1">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𝑩𝑿</m:t>
                          </m:r>
                        </m:sub>
                      </m:sSub>
                    </m:oMath>
                  </m:oMathPara>
                </a14:m>
                <a:endParaRPr lang="sl-SI" sz="1800" b="1"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𝑵</m:t>
                          </m:r>
                        </m:sub>
                      </m:sSub>
                      <m:r>
                        <a:rPr lang="sl-SI" sz="1800" b="1" i="1">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𝟔</m:t>
                      </m:r>
                      <m:r>
                        <a:rPr lang="sl-SI" sz="1800" b="1" i="1" smtClean="0">
                          <a:latin typeface="Cambria Math" panose="02040503050406030204" pitchFamily="18" charset="0"/>
                          <a:ea typeface="Cambria Math" panose="02040503050406030204" pitchFamily="18" charset="0"/>
                        </a:rPr>
                        <m:t> </m:t>
                      </m:r>
                      <m:r>
                        <a:rPr lang="sl-SI" sz="1800" b="1" i="1" smtClean="0">
                          <a:latin typeface="Cambria Math" panose="02040503050406030204" pitchFamily="18" charset="0"/>
                          <a:ea typeface="Cambria Math" panose="02040503050406030204" pitchFamily="18" charset="0"/>
                        </a:rPr>
                        <m:t>𝒌𝑵</m:t>
                      </m:r>
                    </m:oMath>
                  </m:oMathPara>
                </a14:m>
                <a:endParaRPr lang="sl-SI" sz="1800" b="1" i="1" dirty="0">
                  <a:latin typeface="Cambria Math" panose="02040503050406030204" pitchFamily="18" charset="0"/>
                  <a:ea typeface="Cambria Math" panose="02040503050406030204" pitchFamily="18" charset="0"/>
                </a:endParaRPr>
              </a:p>
              <a:p>
                <a:pPr marL="0" indent="0">
                  <a:buNone/>
                </a:pPr>
                <a:r>
                  <a:rPr lang="sl-SI" sz="1800" b="1" dirty="0">
                    <a:ea typeface="Cambria Math" panose="02040503050406030204" pitchFamily="18" charset="0"/>
                  </a:rPr>
                  <a:t>2) </a:t>
                </a:r>
                <a14:m>
                  <m:oMath xmlns:m="http://schemas.openxmlformats.org/officeDocument/2006/math">
                    <m:nary>
                      <m:naryPr>
                        <m:chr m:val="∑"/>
                        <m:subHide m:val="on"/>
                        <m:supHide m:val="on"/>
                        <m:ctrlPr>
                          <a:rPr lang="sl-SI" sz="1800" b="1" i="1">
                            <a:latin typeface="Cambria Math" panose="02040503050406030204" pitchFamily="18" charset="0"/>
                            <a:ea typeface="Cambria Math" panose="02040503050406030204" pitchFamily="18" charset="0"/>
                          </a:rPr>
                        </m:ctrlPr>
                      </m:naryPr>
                      <m:sub/>
                      <m:sup/>
                      <m:e>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𝒊</m:t>
                            </m:r>
                            <m:r>
                              <a:rPr lang="sl-SI" sz="1800" b="1" i="1" smtClean="0">
                                <a:latin typeface="Cambria Math" panose="02040503050406030204" pitchFamily="18" charset="0"/>
                                <a:ea typeface="Cambria Math" panose="02040503050406030204" pitchFamily="18" charset="0"/>
                              </a:rPr>
                              <m:t>𝒚</m:t>
                            </m:r>
                          </m:sub>
                        </m:sSub>
                        <m:r>
                          <a:rPr lang="sl-SI" sz="1800" b="1" i="1">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𝑻</m:t>
                            </m:r>
                          </m:sub>
                        </m:s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𝟎</m:t>
                        </m:r>
                        <m:r>
                          <a:rPr lang="sl-SI" sz="1800" b="1" i="1">
                            <a:latin typeface="Cambria Math" panose="02040503050406030204" pitchFamily="18" charset="0"/>
                            <a:ea typeface="Cambria Math" panose="02040503050406030204" pitchFamily="18" charset="0"/>
                          </a:rPr>
                          <m:t> → </m:t>
                        </m:r>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𝑩𝒀</m:t>
                            </m:r>
                          </m:sub>
                        </m:sSub>
                        <m:r>
                          <a:rPr lang="sl-SI" sz="1800" b="1" i="1" smtClean="0">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𝑻</m:t>
                            </m:r>
                          </m:sub>
                        </m:s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𝟎</m:t>
                        </m:r>
                      </m:e>
                    </m:nary>
                  </m:oMath>
                </a14:m>
                <a:endParaRPr lang="sl-SI" sz="1800" b="1" dirty="0">
                  <a:ea typeface="Cambria Math" panose="02040503050406030204" pitchFamily="18" charset="0"/>
                </a:endParaRPr>
              </a:p>
              <a:p>
                <a:pPr marL="0" indent="0">
                  <a:buNone/>
                </a:pPr>
                <a14:m>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    </m:t>
                        </m:r>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𝑻</m:t>
                        </m:r>
                      </m:sub>
                    </m:sSub>
                    <m:r>
                      <a:rPr lang="sl-SI" sz="1800" b="1" i="1">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𝑩𝒀</m:t>
                        </m:r>
                      </m:sub>
                    </m:sSub>
                  </m:oMath>
                </a14:m>
                <a:r>
                  <a:rPr lang="sl-SI" sz="1800" b="1" dirty="0">
                    <a:ea typeface="Cambria Math" panose="02040503050406030204" pitchFamily="18" charset="0"/>
                  </a:rPr>
                  <a:t> </a:t>
                </a:r>
              </a:p>
              <a:p>
                <a:pPr marL="0" indent="0">
                  <a:buNone/>
                </a:pPr>
                <a14:m>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    </m:t>
                        </m:r>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𝑻</m:t>
                        </m:r>
                      </m:sub>
                    </m:sSub>
                    <m:r>
                      <a:rPr lang="sl-SI" sz="1800" b="1" i="1">
                        <a:latin typeface="Cambria Math" panose="02040503050406030204" pitchFamily="18" charset="0"/>
                        <a:ea typeface="Cambria Math" panose="02040503050406030204" pitchFamily="18" charset="0"/>
                      </a:rPr>
                      <m:t>=</m:t>
                    </m:r>
                  </m:oMath>
                </a14:m>
                <a:r>
                  <a:rPr lang="sl-SI" sz="1800" b="1" dirty="0">
                    <a:ea typeface="Cambria Math" panose="02040503050406030204" pitchFamily="18" charset="0"/>
                  </a:rPr>
                  <a:t> 1,177 kN</a:t>
                </a:r>
              </a:p>
              <a:p>
                <a:pPr marL="0" indent="0">
                  <a:buNone/>
                </a:pPr>
                <a:r>
                  <a:rPr lang="sl-SI" sz="1800" b="1" dirty="0">
                    <a:ea typeface="Cambria Math" panose="02040503050406030204" pitchFamily="18" charset="0"/>
                  </a:rPr>
                  <a:t>3) </a:t>
                </a:r>
                <a14:m>
                  <m:oMath xmlns:m="http://schemas.openxmlformats.org/officeDocument/2006/math">
                    <m:nary>
                      <m:naryPr>
                        <m:chr m:val="∑"/>
                        <m:subHide m:val="on"/>
                        <m:supHide m:val="on"/>
                        <m:ctrlPr>
                          <a:rPr lang="sl-SI" sz="1800" b="1" i="1">
                            <a:latin typeface="Cambria Math" panose="02040503050406030204" pitchFamily="18" charset="0"/>
                            <a:ea typeface="Cambria Math" panose="02040503050406030204" pitchFamily="18" charset="0"/>
                          </a:rPr>
                        </m:ctrlPr>
                      </m:naryPr>
                      <m:sub/>
                      <m:sup/>
                      <m:e>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𝑴</m:t>
                            </m:r>
                          </m:e>
                          <m:sub>
                            <m:r>
                              <a:rPr lang="sl-SI" sz="1800" b="1" i="1">
                                <a:latin typeface="Cambria Math" panose="02040503050406030204" pitchFamily="18" charset="0"/>
                                <a:ea typeface="Cambria Math" panose="02040503050406030204" pitchFamily="18" charset="0"/>
                              </a:rPr>
                              <m:t>𝒊</m:t>
                            </m:r>
                            <m:r>
                              <a:rPr lang="sl-SI" sz="1800" b="1" i="1" smtClean="0">
                                <a:latin typeface="Cambria Math" panose="02040503050406030204" pitchFamily="18" charset="0"/>
                                <a:ea typeface="Cambria Math" panose="02040503050406030204" pitchFamily="18" charset="0"/>
                              </a:rPr>
                              <m:t>𝒙</m:t>
                            </m:r>
                          </m:sub>
                        </m:sSub>
                        <m:r>
                          <a:rPr lang="sl-SI" sz="1800" b="1" i="1">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𝑴</m:t>
                            </m:r>
                          </m:e>
                          <m:sub>
                            <m:d>
                              <m:dPr>
                                <m:ctrlPr>
                                  <a:rPr lang="sl-SI" sz="1800" b="1" i="1" smtClean="0">
                                    <a:latin typeface="Cambria Math" panose="02040503050406030204" pitchFamily="18" charset="0"/>
                                    <a:ea typeface="Cambria Math" panose="02040503050406030204" pitchFamily="18" charset="0"/>
                                  </a:rPr>
                                </m:ctrlPr>
                              </m:dPr>
                              <m:e>
                                <m:r>
                                  <a:rPr lang="sl-SI" sz="1800" b="1" i="1" smtClean="0">
                                    <a:latin typeface="Cambria Math" panose="02040503050406030204" pitchFamily="18" charset="0"/>
                                    <a:ea typeface="Cambria Math" panose="02040503050406030204" pitchFamily="18" charset="0"/>
                                  </a:rPr>
                                  <m:t>𝒙</m:t>
                                </m:r>
                              </m:e>
                            </m:d>
                          </m:sub>
                        </m:s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𝟎</m:t>
                        </m:r>
                        <m:r>
                          <a:rPr lang="sl-SI" sz="1800" b="1" i="1">
                            <a:latin typeface="Cambria Math" panose="02040503050406030204" pitchFamily="18" charset="0"/>
                            <a:ea typeface="Cambria Math" panose="02040503050406030204" pitchFamily="18" charset="0"/>
                          </a:rPr>
                          <m:t> →</m:t>
                        </m:r>
                      </m:e>
                    </m:nary>
                    <m:r>
                      <a:rPr lang="sl-SI" sz="1800" b="1" i="0" smtClean="0">
                        <a:latin typeface="Cambria Math" panose="02040503050406030204" pitchFamily="18" charset="0"/>
                        <a:ea typeface="Cambria Math" panose="02040503050406030204" pitchFamily="18" charset="0"/>
                      </a:rPr>
                      <m:t> −</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𝑩𝒀</m:t>
                        </m:r>
                      </m:sub>
                    </m:sSub>
                    <m:r>
                      <a:rPr lang="sl-SI" sz="1800" b="1" dirty="0">
                        <a:latin typeface="Cambria Math" panose="02040503050406030204" pitchFamily="18" charset="0"/>
                        <a:ea typeface="Cambria Math" panose="02040503050406030204" pitchFamily="18" charset="0"/>
                      </a:rPr>
                      <m:t>∙</m:t>
                    </m:r>
                    <m:r>
                      <a:rPr lang="sl-SI" sz="1800" b="1" dirty="0">
                        <a:latin typeface="Cambria Math" panose="02040503050406030204" pitchFamily="18" charset="0"/>
                        <a:ea typeface="Cambria Math" panose="02040503050406030204" pitchFamily="18" charset="0"/>
                      </a:rPr>
                      <m:t>𝐱</m:t>
                    </m:r>
                    <m:r>
                      <a:rPr lang="sl-SI" sz="1800" b="1" i="0" dirty="0" smtClean="0">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𝑴</m:t>
                        </m:r>
                      </m:e>
                      <m:sub>
                        <m:d>
                          <m:dPr>
                            <m:ctrlPr>
                              <a:rPr lang="sl-SI" sz="1800" b="1" i="1">
                                <a:latin typeface="Cambria Math" panose="02040503050406030204" pitchFamily="18" charset="0"/>
                                <a:ea typeface="Cambria Math" panose="02040503050406030204" pitchFamily="18" charset="0"/>
                              </a:rPr>
                            </m:ctrlPr>
                          </m:dPr>
                          <m:e>
                            <m:r>
                              <a:rPr lang="sl-SI" sz="1800" b="1" i="1">
                                <a:latin typeface="Cambria Math" panose="02040503050406030204" pitchFamily="18" charset="0"/>
                                <a:ea typeface="Cambria Math" panose="02040503050406030204" pitchFamily="18" charset="0"/>
                              </a:rPr>
                              <m:t>𝒙</m:t>
                            </m:r>
                          </m:e>
                        </m:d>
                      </m:sub>
                    </m:sSub>
                    <m:r>
                      <a:rPr lang="sl-SI" sz="1800" b="1" i="1">
                        <a:latin typeface="Cambria Math" panose="02040503050406030204" pitchFamily="18" charset="0"/>
                        <a:ea typeface="Cambria Math" panose="02040503050406030204" pitchFamily="18" charset="0"/>
                      </a:rPr>
                      <m:t>=</m:t>
                    </m:r>
                    <m:r>
                      <a:rPr lang="sl-SI" sz="1800" b="1" i="0" smtClean="0">
                        <a:latin typeface="Cambria Math" panose="02040503050406030204" pitchFamily="18" charset="0"/>
                        <a:ea typeface="Cambria Math" panose="02040503050406030204" pitchFamily="18" charset="0"/>
                      </a:rPr>
                      <m:t>𝟎</m:t>
                    </m:r>
                  </m:oMath>
                </a14:m>
                <a:endParaRPr lang="sl-SI" sz="1800" b="1" dirty="0">
                  <a:ea typeface="Cambria Math" panose="02040503050406030204" pitchFamily="18" charset="0"/>
                </a:endParaRPr>
              </a:p>
              <a:p>
                <a:pPr marL="0" indent="0">
                  <a:buNone/>
                </a:pPr>
                <a14:m>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𝑴</m:t>
                        </m:r>
                      </m:e>
                      <m:sub>
                        <m:d>
                          <m:dPr>
                            <m:ctrlPr>
                              <a:rPr lang="sl-SI" sz="1800" b="1" i="1">
                                <a:latin typeface="Cambria Math" panose="02040503050406030204" pitchFamily="18" charset="0"/>
                                <a:ea typeface="Cambria Math" panose="02040503050406030204" pitchFamily="18" charset="0"/>
                              </a:rPr>
                            </m:ctrlPr>
                          </m:dPr>
                          <m:e>
                            <m:r>
                              <a:rPr lang="sl-SI" sz="1800" b="1" i="1">
                                <a:latin typeface="Cambria Math" panose="02040503050406030204" pitchFamily="18" charset="0"/>
                                <a:ea typeface="Cambria Math" panose="02040503050406030204" pitchFamily="18" charset="0"/>
                              </a:rPr>
                              <m:t>𝒙</m:t>
                            </m:r>
                          </m:e>
                        </m:d>
                      </m:sub>
                    </m:sSub>
                    <m:r>
                      <a:rPr lang="sl-SI" sz="1800" b="1" i="1">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𝑩</m:t>
                        </m:r>
                        <m:r>
                          <a:rPr lang="sl-SI" sz="1800" b="1" i="1">
                            <a:latin typeface="Cambria Math" panose="02040503050406030204" pitchFamily="18" charset="0"/>
                            <a:ea typeface="Cambria Math" panose="02040503050406030204" pitchFamily="18" charset="0"/>
                          </a:rPr>
                          <m:t>𝒀</m:t>
                        </m:r>
                      </m:sub>
                    </m:sSub>
                    <m:r>
                      <a:rPr lang="sl-SI" sz="1800" b="1" i="1">
                        <a:latin typeface="Cambria Math" panose="02040503050406030204" pitchFamily="18" charset="0"/>
                        <a:ea typeface="Cambria Math" panose="02040503050406030204" pitchFamily="18" charset="0"/>
                      </a:rPr>
                      <m:t>∙</m:t>
                    </m:r>
                    <m:r>
                      <a:rPr lang="sl-SI" sz="1800" b="1" i="0" smtClean="0">
                        <a:latin typeface="Cambria Math" panose="02040503050406030204" pitchFamily="18" charset="0"/>
                        <a:ea typeface="Cambria Math" panose="02040503050406030204" pitchFamily="18" charset="0"/>
                      </a:rPr>
                      <m:t>𝐱</m:t>
                    </m:r>
                    <m:r>
                      <a:rPr lang="sl-SI" sz="1800" b="1" i="1" smtClean="0">
                        <a:latin typeface="Cambria Math" panose="02040503050406030204" pitchFamily="18" charset="0"/>
                        <a:ea typeface="Cambria Math" panose="02040503050406030204" pitchFamily="18" charset="0"/>
                      </a:rPr>
                      <m:t> </m:t>
                    </m:r>
                  </m:oMath>
                </a14:m>
                <a:r>
                  <a:rPr lang="sl-SI" sz="1800" b="1" dirty="0">
                    <a:ea typeface="Cambria Math" panose="02040503050406030204" pitchFamily="18" charset="0"/>
                  </a:rPr>
                  <a:t> </a:t>
                </a:r>
              </a:p>
              <a:p>
                <a:pPr marL="0" indent="0">
                  <a:buNone/>
                </a:pPr>
                <a:r>
                  <a:rPr lang="sl-SI" sz="1800" b="1" dirty="0">
                    <a:ea typeface="Cambria Math" panose="02040503050406030204" pitchFamily="18" charset="0"/>
                  </a:rPr>
                  <a:t>M(x = 0) = 0</a:t>
                </a:r>
              </a:p>
              <a:p>
                <a:pPr marL="0" indent="0">
                  <a:buNone/>
                </a:pPr>
                <a:r>
                  <a:rPr lang="sl-SI" sz="1800" b="1" dirty="0">
                    <a:ea typeface="Cambria Math" panose="02040503050406030204" pitchFamily="18" charset="0"/>
                  </a:rPr>
                  <a:t>M(x = 1) = -1,177 </a:t>
                </a:r>
                <a14:m>
                  <m:oMath xmlns:m="http://schemas.openxmlformats.org/officeDocument/2006/math">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𝟏</m:t>
                    </m:r>
                  </m:oMath>
                </a14:m>
                <a:endParaRPr lang="sl-SI" sz="1800" b="1" dirty="0">
                  <a:ea typeface="Cambria Math" panose="02040503050406030204" pitchFamily="18" charset="0"/>
                </a:endParaRPr>
              </a:p>
              <a:p>
                <a:pPr marL="0" indent="0">
                  <a:buNone/>
                </a:pPr>
                <a:r>
                  <a:rPr lang="sl-SI" sz="1800" b="1" dirty="0">
                    <a:ea typeface="Cambria Math" panose="02040503050406030204" pitchFamily="18" charset="0"/>
                  </a:rPr>
                  <a:t>M(x = 1) = -1,177 </a:t>
                </a:r>
                <a:r>
                  <a:rPr lang="sl-SI" sz="1800" b="1" dirty="0" err="1">
                    <a:ea typeface="Cambria Math" panose="02040503050406030204" pitchFamily="18" charset="0"/>
                  </a:rPr>
                  <a:t>kNm</a:t>
                </a:r>
                <a:endParaRPr lang="sl-SI" sz="1800"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308472"/>
                <a:ext cx="10080434" cy="6367750"/>
              </a:xfrm>
              <a:blipFill rotWithShape="0">
                <a:blip r:embed="rId2"/>
                <a:stretch>
                  <a:fillRect l="-665" t="-862"/>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5674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b="1" dirty="0">
                    <a:ea typeface="Cambria Math" panose="02040503050406030204" pitchFamily="18" charset="0"/>
                  </a:rPr>
                  <a:t>Osna sila </a:t>
                </a:r>
                <a14:m>
                  <m:oMath xmlns:m="http://schemas.openxmlformats.org/officeDocument/2006/math">
                    <m:sSub>
                      <m:sSubPr>
                        <m:ctrlPr>
                          <a:rPr lang="sl-SI" b="1" i="1">
                            <a:latin typeface="Cambria Math" panose="02040503050406030204" pitchFamily="18" charset="0"/>
                            <a:ea typeface="Cambria Math" panose="02040503050406030204" pitchFamily="18" charset="0"/>
                          </a:rPr>
                        </m:ctrlPr>
                      </m:sSubPr>
                      <m:e>
                        <m:r>
                          <a:rPr lang="sl-SI" b="1" i="1">
                            <a:latin typeface="Cambria Math" panose="02040503050406030204" pitchFamily="18" charset="0"/>
                            <a:ea typeface="Cambria Math" panose="02040503050406030204" pitchFamily="18" charset="0"/>
                          </a:rPr>
                          <m:t>𝑭</m:t>
                        </m:r>
                      </m:e>
                      <m:sub>
                        <m:r>
                          <a:rPr lang="sl-SI" b="1" i="1">
                            <a:latin typeface="Cambria Math" panose="02040503050406030204" pitchFamily="18" charset="0"/>
                            <a:ea typeface="Cambria Math" panose="02040503050406030204" pitchFamily="18" charset="0"/>
                          </a:rPr>
                          <m:t>𝑵</m:t>
                        </m:r>
                      </m:sub>
                    </m:sSub>
                  </m:oMath>
                </a14:m>
                <a:r>
                  <a:rPr lang="sl-SI" b="1" dirty="0">
                    <a:ea typeface="Cambria Math" panose="02040503050406030204" pitchFamily="18" charset="0"/>
                  </a:rPr>
                  <a:t> in prečna sila </a:t>
                </a:r>
                <a14:m>
                  <m:oMath xmlns:m="http://schemas.openxmlformats.org/officeDocument/2006/math">
                    <m:sSub>
                      <m:sSubPr>
                        <m:ctrlPr>
                          <a:rPr lang="sl-SI" b="1" i="1">
                            <a:latin typeface="Cambria Math" panose="02040503050406030204" pitchFamily="18" charset="0"/>
                            <a:ea typeface="Cambria Math" panose="02040503050406030204" pitchFamily="18" charset="0"/>
                          </a:rPr>
                        </m:ctrlPr>
                      </m:sSubPr>
                      <m:e>
                        <m:r>
                          <a:rPr lang="sl-SI" b="1" i="1">
                            <a:latin typeface="Cambria Math" panose="02040503050406030204" pitchFamily="18" charset="0"/>
                            <a:ea typeface="Cambria Math" panose="02040503050406030204" pitchFamily="18" charset="0"/>
                          </a:rPr>
                          <m:t>𝑭</m:t>
                        </m:r>
                      </m:e>
                      <m:sub>
                        <m:r>
                          <a:rPr lang="sl-SI" b="1" i="1">
                            <a:latin typeface="Cambria Math" panose="02040503050406030204" pitchFamily="18" charset="0"/>
                            <a:ea typeface="Cambria Math" panose="02040503050406030204" pitchFamily="18" charset="0"/>
                          </a:rPr>
                          <m:t>𝑻</m:t>
                        </m:r>
                      </m:sub>
                    </m:sSub>
                  </m:oMath>
                </a14:m>
                <a:r>
                  <a:rPr lang="sl-SI" b="1" dirty="0">
                    <a:ea typeface="Cambria Math" panose="02040503050406030204" pitchFamily="18" charset="0"/>
                  </a:rPr>
                  <a:t> imata konstantno velikost vzdolž celotne dolžine polja. Upogibni moment M ima linearno enačbo, ki ima na začetku 3.polja vrednost 0 in na koncu 3.polja enako vrednost kot na koncu 2.polja.</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308472"/>
                <a:ext cx="10080434" cy="6367750"/>
              </a:xfrm>
              <a:blipFill rotWithShape="0">
                <a:blip r:embed="rId2"/>
                <a:stretch>
                  <a:fillRect l="-665" t="-862" r="-1089"/>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p:cNvPicPr>
            <a:picLocks noChangeAspect="1"/>
          </p:cNvPicPr>
          <p:nvPr/>
        </p:nvPicPr>
        <p:blipFill>
          <a:blip r:embed="rId3"/>
          <a:stretch>
            <a:fillRect/>
          </a:stretch>
        </p:blipFill>
        <p:spPr>
          <a:xfrm>
            <a:off x="4316861" y="1273906"/>
            <a:ext cx="3130541" cy="5587205"/>
          </a:xfrm>
          <a:prstGeom prst="rect">
            <a:avLst/>
          </a:prstGeom>
        </p:spPr>
      </p:pic>
    </p:spTree>
    <p:extLst>
      <p:ext uri="{BB962C8B-B14F-4D97-AF65-F5344CB8AC3E}">
        <p14:creationId xmlns:p14="http://schemas.microsoft.com/office/powerpoint/2010/main" val="153378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235670"/>
                <a:ext cx="10270674" cy="6440552"/>
              </a:xfrm>
            </p:spPr>
            <p:txBody>
              <a:bodyPr>
                <a:normAutofit/>
              </a:bodyPr>
              <a:lstStyle/>
              <a:p>
                <a:pPr marL="0" indent="0">
                  <a:buNone/>
                </a:pPr>
                <a:r>
                  <a:rPr lang="sl-SI" b="1" dirty="0">
                    <a:ea typeface="Cambria Math" panose="02040503050406030204" pitchFamily="18" charset="0"/>
                  </a:rPr>
                  <a:t>Rešitev:</a:t>
                </a:r>
              </a:p>
              <a:p>
                <a:r>
                  <a:rPr lang="sl-SI" b="1" dirty="0">
                    <a:ea typeface="Cambria Math" panose="02040503050406030204" pitchFamily="18" charset="0"/>
                  </a:rPr>
                  <a:t>Preverimo, ali je izpolnjen pogoj zunanje statične določenosti nosilca E=N. v premični členkasti podpori je ena neznanka, </a:t>
                </a:r>
                <a14:m>
                  <m:oMath xmlns:m="http://schemas.openxmlformats.org/officeDocument/2006/math">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rPr>
                          <m:t>𝑭</m:t>
                        </m:r>
                      </m:e>
                      <m:sub>
                        <m:r>
                          <a:rPr lang="sl-SI" b="1" i="1">
                            <a:solidFill>
                              <a:schemeClr val="tx2"/>
                            </a:solidFill>
                            <a:latin typeface="Cambria Math" panose="02040503050406030204" pitchFamily="18" charset="0"/>
                          </a:rPr>
                          <m:t>𝑨𝒀</m:t>
                        </m:r>
                      </m:sub>
                    </m:sSub>
                  </m:oMath>
                </a14:m>
                <a:r>
                  <a:rPr lang="sl-SI" b="1" dirty="0">
                    <a:ea typeface="Cambria Math" panose="02040503050406030204" pitchFamily="18" charset="0"/>
                  </a:rPr>
                  <a:t>, in v nepomični členkasti podpori dve, </a:t>
                </a:r>
                <a14:m>
                  <m:oMath xmlns:m="http://schemas.openxmlformats.org/officeDocument/2006/math">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rPr>
                          <m:t>𝑭</m:t>
                        </m:r>
                      </m:e>
                      <m:sub>
                        <m:r>
                          <a:rPr lang="sl-SI" b="1" i="1">
                            <a:solidFill>
                              <a:schemeClr val="tx2"/>
                            </a:solidFill>
                            <a:latin typeface="Cambria Math" panose="02040503050406030204" pitchFamily="18" charset="0"/>
                          </a:rPr>
                          <m:t>𝑩</m:t>
                        </m:r>
                        <m:r>
                          <a:rPr lang="sl-SI" b="1" i="1" smtClean="0">
                            <a:solidFill>
                              <a:schemeClr val="tx2"/>
                            </a:solidFill>
                            <a:latin typeface="Cambria Math" panose="02040503050406030204" pitchFamily="18" charset="0"/>
                          </a:rPr>
                          <m:t>𝑿</m:t>
                        </m:r>
                      </m:sub>
                    </m:sSub>
                  </m:oMath>
                </a14:m>
                <a:r>
                  <a:rPr lang="sl-SI" b="1" dirty="0">
                    <a:ea typeface="Cambria Math" panose="02040503050406030204" pitchFamily="18" charset="0"/>
                  </a:rPr>
                  <a:t> in </a:t>
                </a:r>
                <a14:m>
                  <m:oMath xmlns:m="http://schemas.openxmlformats.org/officeDocument/2006/math">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rPr>
                          <m:t>𝑭</m:t>
                        </m:r>
                      </m:e>
                      <m:sub>
                        <m:r>
                          <a:rPr lang="sl-SI" b="1" i="1">
                            <a:solidFill>
                              <a:schemeClr val="tx2"/>
                            </a:solidFill>
                            <a:latin typeface="Cambria Math" panose="02040503050406030204" pitchFamily="18" charset="0"/>
                          </a:rPr>
                          <m:t>𝑩𝒀</m:t>
                        </m:r>
                      </m:sub>
                    </m:sSub>
                  </m:oMath>
                </a14:m>
                <a:r>
                  <a:rPr lang="sl-SI" b="1" dirty="0">
                    <a:ea typeface="Cambria Math" panose="02040503050406030204" pitchFamily="18" charset="0"/>
                  </a:rPr>
                  <a:t>. Razpoložljive ravnotežne enačbe so 3, in tako je število enačb enako številu neznank, zato je nosilec zunanje statično določen. </a:t>
                </a:r>
              </a:p>
              <a:p>
                <a:r>
                  <a:rPr lang="sl-SI" b="1" dirty="0">
                    <a:ea typeface="Cambria Math" panose="02040503050406030204" pitchFamily="18" charset="0"/>
                  </a:rPr>
                  <a:t>Predpostavimo smer delovanja sil v podporah in jih vrišemo v model. Silo </a:t>
                </a:r>
                <a14:m>
                  <m:oMath xmlns:m="http://schemas.openxmlformats.org/officeDocument/2006/math">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rPr>
                          <m:t>𝑭</m:t>
                        </m:r>
                      </m:e>
                      <m:sub>
                        <m:r>
                          <a:rPr lang="sl-SI" b="1" i="1" smtClean="0">
                            <a:solidFill>
                              <a:schemeClr val="tx2"/>
                            </a:solidFill>
                            <a:latin typeface="Cambria Math" panose="02040503050406030204" pitchFamily="18" charset="0"/>
                          </a:rPr>
                          <m:t>𝟏</m:t>
                        </m:r>
                      </m:sub>
                    </m:sSub>
                  </m:oMath>
                </a14:m>
                <a:r>
                  <a:rPr lang="sl-SI" b="1" dirty="0">
                    <a:ea typeface="Cambria Math" panose="02040503050406030204" pitchFamily="18" charset="0"/>
                  </a:rPr>
                  <a:t> nadomestimo s komponentama </a:t>
                </a:r>
                <a14:m>
                  <m:oMath xmlns:m="http://schemas.openxmlformats.org/officeDocument/2006/math">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rPr>
                          <m:t>𝑭</m:t>
                        </m:r>
                      </m:e>
                      <m:sub>
                        <m:r>
                          <a:rPr lang="sl-SI" b="1" i="1" smtClean="0">
                            <a:solidFill>
                              <a:schemeClr val="tx2"/>
                            </a:solidFill>
                            <a:latin typeface="Cambria Math" panose="02040503050406030204" pitchFamily="18" charset="0"/>
                          </a:rPr>
                          <m:t>𝟏</m:t>
                        </m:r>
                        <m:r>
                          <a:rPr lang="sl-SI" b="1" i="1" smtClean="0">
                            <a:solidFill>
                              <a:schemeClr val="tx2"/>
                            </a:solidFill>
                            <a:latin typeface="Cambria Math" panose="02040503050406030204" pitchFamily="18" charset="0"/>
                          </a:rPr>
                          <m:t>𝒙</m:t>
                        </m:r>
                      </m:sub>
                    </m:sSub>
                  </m:oMath>
                </a14:m>
                <a:r>
                  <a:rPr lang="sl-SI" b="1" dirty="0">
                    <a:ea typeface="Cambria Math" panose="02040503050406030204" pitchFamily="18" charset="0"/>
                  </a:rPr>
                  <a:t> in </a:t>
                </a:r>
                <a14:m>
                  <m:oMath xmlns:m="http://schemas.openxmlformats.org/officeDocument/2006/math">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rPr>
                          <m:t>𝑭</m:t>
                        </m:r>
                      </m:e>
                      <m:sub>
                        <m:r>
                          <a:rPr lang="sl-SI" b="1" i="1" smtClean="0">
                            <a:solidFill>
                              <a:schemeClr val="tx2"/>
                            </a:solidFill>
                            <a:latin typeface="Cambria Math" panose="02040503050406030204" pitchFamily="18" charset="0"/>
                          </a:rPr>
                          <m:t>𝟏</m:t>
                        </m:r>
                        <m:r>
                          <a:rPr lang="sl-SI" b="1" i="1" smtClean="0">
                            <a:solidFill>
                              <a:schemeClr val="tx2"/>
                            </a:solidFill>
                            <a:latin typeface="Cambria Math" panose="02040503050406030204" pitchFamily="18" charset="0"/>
                          </a:rPr>
                          <m:t>𝒚</m:t>
                        </m:r>
                      </m:sub>
                    </m:sSub>
                  </m:oMath>
                </a14:m>
                <a:r>
                  <a:rPr lang="sl-SI" b="1" dirty="0">
                    <a:ea typeface="Cambria Math" panose="02040503050406030204" pitchFamily="18" charset="0"/>
                  </a:rPr>
                  <a:t>.</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235670"/>
                <a:ext cx="10270674" cy="6440552"/>
              </a:xfrm>
              <a:blipFill>
                <a:blip r:embed="rId2"/>
                <a:stretch>
                  <a:fillRect l="-653" t="-852" r="-712"/>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p:cNvPicPr>
            <a:picLocks noChangeAspect="1"/>
          </p:cNvPicPr>
          <p:nvPr/>
        </p:nvPicPr>
        <p:blipFill>
          <a:blip r:embed="rId3"/>
          <a:stretch>
            <a:fillRect/>
          </a:stretch>
        </p:blipFill>
        <p:spPr>
          <a:xfrm>
            <a:off x="409895" y="3034070"/>
            <a:ext cx="6653844" cy="3326922"/>
          </a:xfrm>
          <a:prstGeom prst="rect">
            <a:avLst/>
          </a:prstGeom>
        </p:spPr>
      </p:pic>
      <mc:AlternateContent xmlns:mc="http://schemas.openxmlformats.org/markup-compatibility/2006" xmlns:a14="http://schemas.microsoft.com/office/drawing/2010/main">
        <mc:Choice Requires="a14">
          <p:sp>
            <p:nvSpPr>
              <p:cNvPr id="8" name="PoljeZBesedilom 7">
                <a:extLst>
                  <a:ext uri="{FF2B5EF4-FFF2-40B4-BE49-F238E27FC236}">
                    <a16:creationId xmlns:a16="http://schemas.microsoft.com/office/drawing/2014/main" id="{DE810EC8-570E-439C-86C8-1FF72D72E7C2}"/>
                  </a:ext>
                </a:extLst>
              </p:cNvPr>
              <p:cNvSpPr txBox="1"/>
              <p:nvPr/>
            </p:nvSpPr>
            <p:spPr>
              <a:xfrm>
                <a:off x="6965007" y="5964609"/>
                <a:ext cx="44117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𝐅</m:t>
                          </m:r>
                        </m:e>
                        <m:sub>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𝟏𝐗</m:t>
                          </m:r>
                        </m:sub>
                      </m:sSub>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sSub>
                        <m:sSubPr>
                          <m:ctrlPr>
                            <a:rPr kumimoji="0" lang="sl-SI"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𝐅</m:t>
                          </m:r>
                        </m:e>
                        <m:sub>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m:t>
                          </m:r>
                        </m:sub>
                      </m:sSub>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func>
                        <m:funcPr>
                          <m:ctrlPr>
                            <a:rPr kumimoji="0" lang="sl-SI"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funcPr>
                        <m:fName>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𝐜𝐨𝐬</m:t>
                          </m:r>
                        </m:fName>
                        <m:e>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𝟔𝟎</m:t>
                          </m:r>
                        </m:e>
                      </m:func>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𝟏𝟐</m:t>
                      </m:r>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func>
                        <m:funcPr>
                          <m:ctrlPr>
                            <a:rPr kumimoji="0" lang="sl-SI"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funcPr>
                        <m:fName>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𝐜𝐨𝐬</m:t>
                          </m:r>
                        </m:fName>
                        <m:e>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𝟔𝟎</m:t>
                          </m:r>
                        </m:e>
                      </m:func>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𝟔</m:t>
                      </m:r>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𝐤𝐍</m:t>
                      </m:r>
                    </m:oMath>
                  </m:oMathPara>
                </a14:m>
                <a:endParaRPr kumimoji="0" lang="sl-SI" sz="1800" b="1" i="0" u="none" strike="noStrike" kern="1200" cap="none" spc="0" normalizeH="0" baseline="0" noProof="0" dirty="0">
                  <a:ln>
                    <a:noFill/>
                  </a:ln>
                  <a:solidFill>
                    <a:srgbClr val="FF0000"/>
                  </a:solidFill>
                  <a:effectLst/>
                  <a:uLnTx/>
                  <a:uFillTx/>
                  <a:latin typeface="Century Schoolbook" panose="02040604050505020304"/>
                  <a:ea typeface="+mn-ea"/>
                  <a:cs typeface="+mn-cs"/>
                </a:endParaRPr>
              </a:p>
            </p:txBody>
          </p:sp>
        </mc:Choice>
        <mc:Fallback xmlns="">
          <p:sp>
            <p:nvSpPr>
              <p:cNvPr id="8" name="PoljeZBesedilom 7">
                <a:extLst>
                  <a:ext uri="{FF2B5EF4-FFF2-40B4-BE49-F238E27FC236}">
                    <a16:creationId xmlns:a16="http://schemas.microsoft.com/office/drawing/2014/main" id="{DE810EC8-570E-439C-86C8-1FF72D72E7C2}"/>
                  </a:ext>
                </a:extLst>
              </p:cNvPr>
              <p:cNvSpPr txBox="1">
                <a:spLocks noRot="1" noChangeAspect="1" noMove="1" noResize="1" noEditPoints="1" noAdjustHandles="1" noChangeArrowheads="1" noChangeShapeType="1" noTextEdit="1"/>
              </p:cNvSpPr>
              <p:nvPr/>
            </p:nvSpPr>
            <p:spPr>
              <a:xfrm>
                <a:off x="6965007" y="5964609"/>
                <a:ext cx="4411745" cy="369332"/>
              </a:xfrm>
              <a:prstGeom prst="rect">
                <a:avLst/>
              </a:prstGeom>
              <a:blipFill>
                <a:blip r:embed="rId4"/>
                <a:stretch>
                  <a:fillRect b="-3279"/>
                </a:stretch>
              </a:blipFill>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9" name="PoljeZBesedilom 8">
                <a:extLst>
                  <a:ext uri="{FF2B5EF4-FFF2-40B4-BE49-F238E27FC236}">
                    <a16:creationId xmlns:a16="http://schemas.microsoft.com/office/drawing/2014/main" id="{C30FD8D2-C16D-4AF1-84F4-A6A47E40FB79}"/>
                  </a:ext>
                </a:extLst>
              </p:cNvPr>
              <p:cNvSpPr txBox="1"/>
              <p:nvPr/>
            </p:nvSpPr>
            <p:spPr>
              <a:xfrm>
                <a:off x="6504495" y="6360992"/>
                <a:ext cx="49867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𝐅</m:t>
                          </m:r>
                        </m:e>
                        <m:sub>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𝟏𝐘</m:t>
                          </m:r>
                        </m:sub>
                      </m:sSub>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sSub>
                        <m:sSubPr>
                          <m:ctrlPr>
                            <a:rPr kumimoji="0" lang="sl-SI"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𝐅</m:t>
                          </m:r>
                        </m:e>
                        <m:sub>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m:t>
                          </m:r>
                        </m:sub>
                      </m:sSub>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func>
                        <m:funcPr>
                          <m:ctrlPr>
                            <a:rPr kumimoji="0" lang="sl-SI"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funcPr>
                        <m:fName>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𝐬𝐢𝐧</m:t>
                          </m:r>
                        </m:fName>
                        <m:e>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𝟔𝟎</m:t>
                          </m:r>
                        </m:e>
                      </m:func>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𝟏𝟐</m:t>
                      </m:r>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func>
                        <m:funcPr>
                          <m:ctrlPr>
                            <a:rPr kumimoji="0" lang="sl-SI"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funcPr>
                        <m:fName>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𝐬𝐢𝐧</m:t>
                          </m:r>
                        </m:fName>
                        <m:e>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𝟔𝟎</m:t>
                          </m:r>
                        </m:e>
                      </m:func>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𝟏𝟎</m:t>
                      </m:r>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𝟑𝟗𝟐</m:t>
                      </m:r>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r>
                        <a:rPr kumimoji="0" lang="sl-SI" sz="18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𝐤𝐍</m:t>
                      </m:r>
                    </m:oMath>
                  </m:oMathPara>
                </a14:m>
                <a:endParaRPr kumimoji="0" lang="sl-SI" sz="1800" b="1" i="0" u="none" strike="noStrike" kern="1200" cap="none" spc="0" normalizeH="0" baseline="0" noProof="0" dirty="0">
                  <a:ln>
                    <a:noFill/>
                  </a:ln>
                  <a:solidFill>
                    <a:srgbClr val="FF0000"/>
                  </a:solidFill>
                  <a:effectLst/>
                  <a:uLnTx/>
                  <a:uFillTx/>
                  <a:latin typeface="Century Schoolbook" panose="02040604050505020304"/>
                  <a:ea typeface="+mn-ea"/>
                  <a:cs typeface="+mn-cs"/>
                </a:endParaRPr>
              </a:p>
            </p:txBody>
          </p:sp>
        </mc:Choice>
        <mc:Fallback xmlns="">
          <p:sp>
            <p:nvSpPr>
              <p:cNvPr id="9" name="PoljeZBesedilom 8">
                <a:extLst>
                  <a:ext uri="{FF2B5EF4-FFF2-40B4-BE49-F238E27FC236}">
                    <a16:creationId xmlns:a16="http://schemas.microsoft.com/office/drawing/2014/main" id="{C30FD8D2-C16D-4AF1-84F4-A6A47E40FB79}"/>
                  </a:ext>
                </a:extLst>
              </p:cNvPr>
              <p:cNvSpPr txBox="1">
                <a:spLocks noRot="1" noChangeAspect="1" noMove="1" noResize="1" noEditPoints="1" noAdjustHandles="1" noChangeArrowheads="1" noChangeShapeType="1" noTextEdit="1"/>
              </p:cNvSpPr>
              <p:nvPr/>
            </p:nvSpPr>
            <p:spPr>
              <a:xfrm>
                <a:off x="6504495" y="6360992"/>
                <a:ext cx="4986780" cy="369332"/>
              </a:xfrm>
              <a:prstGeom prst="rect">
                <a:avLst/>
              </a:prstGeom>
              <a:blipFill>
                <a:blip r:embed="rId5"/>
                <a:stretch>
                  <a:fillRect b="-3279"/>
                </a:stretch>
              </a:blipFill>
            </p:spPr>
            <p:txBody>
              <a:bodyPr/>
              <a:lstStyle/>
              <a:p>
                <a:r>
                  <a:rPr lang="sl-SI">
                    <a:noFill/>
                  </a:rPr>
                  <a:t> </a:t>
                </a:r>
              </a:p>
            </p:txBody>
          </p:sp>
        </mc:Fallback>
      </mc:AlternateContent>
    </p:spTree>
    <p:extLst>
      <p:ext uri="{BB962C8B-B14F-4D97-AF65-F5344CB8AC3E}">
        <p14:creationId xmlns:p14="http://schemas.microsoft.com/office/powerpoint/2010/main" val="350726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b="1" dirty="0">
                    <a:ea typeface="Cambria Math" panose="02040503050406030204" pitchFamily="18" charset="0"/>
                  </a:rPr>
                  <a:t>Za obravnavani nosilec zapišemo ravnotežne enačbe in izračunamo reakcije:</a:t>
                </a:r>
              </a:p>
              <a:p>
                <a:pPr marL="0" indent="0">
                  <a:buNone/>
                </a:pPr>
                <a:r>
                  <a:rPr lang="sl-SI" sz="1800" b="1" dirty="0">
                    <a:ea typeface="Cambria Math" panose="02040503050406030204" pitchFamily="18" charset="0"/>
                  </a:rPr>
                  <a:t>1) </a:t>
                </a:r>
                <a14:m>
                  <m:oMath xmlns:m="http://schemas.openxmlformats.org/officeDocument/2006/math">
                    <m:nary>
                      <m:naryPr>
                        <m:chr m:val="∑"/>
                        <m:subHide m:val="on"/>
                        <m:supHide m:val="on"/>
                        <m:ctrlPr>
                          <a:rPr lang="sl-SI" sz="1800" b="1" i="1" smtClean="0">
                            <a:latin typeface="Cambria Math" panose="02040503050406030204" pitchFamily="18" charset="0"/>
                            <a:ea typeface="Cambria Math" panose="02040503050406030204" pitchFamily="18" charset="0"/>
                          </a:rPr>
                        </m:ctrlPr>
                      </m:naryPr>
                      <m:sub/>
                      <m:sup/>
                      <m:e>
                        <m:sSub>
                          <m:sSubPr>
                            <m:ctrlPr>
                              <a:rPr lang="sl-SI" sz="1800" b="1" i="1" smtClean="0">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𝒊𝒙</m:t>
                            </m:r>
                          </m:sub>
                        </m:sSub>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𝟎</m:t>
                        </m:r>
                        <m:r>
                          <a:rPr lang="sl-SI" sz="1800" b="1" i="1" smtClean="0">
                            <a:latin typeface="Cambria Math" panose="02040503050406030204" pitchFamily="18" charset="0"/>
                            <a:ea typeface="Cambria Math" panose="02040503050406030204" pitchFamily="18" charset="0"/>
                          </a:rPr>
                          <m:t> → </m:t>
                        </m:r>
                      </m:e>
                    </m:nary>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a:solidFill>
                              <a:schemeClr val="tx2"/>
                            </a:solidFill>
                            <a:latin typeface="Cambria Math" panose="02040503050406030204" pitchFamily="18" charset="0"/>
                          </a:rPr>
                          <m:t>𝟏</m:t>
                        </m:r>
                        <m:r>
                          <a:rPr lang="sl-SI" sz="1800" b="1" i="1">
                            <a:solidFill>
                              <a:schemeClr val="tx2"/>
                            </a:solidFill>
                            <a:latin typeface="Cambria Math" panose="02040503050406030204" pitchFamily="18" charset="0"/>
                          </a:rPr>
                          <m:t>𝒙</m:t>
                        </m:r>
                      </m:sub>
                    </m:sSub>
                    <m:r>
                      <a:rPr lang="sl-SI" sz="1800" b="1" i="0" smtClean="0">
                        <a:solidFill>
                          <a:schemeClr val="tx2"/>
                        </a:solidFill>
                        <a:latin typeface="Cambria Math" panose="02040503050406030204" pitchFamily="18" charset="0"/>
                      </a:rPr>
                      <m:t>−</m:t>
                    </m:r>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smtClean="0">
                            <a:solidFill>
                              <a:schemeClr val="tx2"/>
                            </a:solidFill>
                            <a:latin typeface="Cambria Math" panose="02040503050406030204" pitchFamily="18" charset="0"/>
                          </a:rPr>
                          <m:t>𝑩𝑿</m:t>
                        </m:r>
                      </m:sub>
                    </m:sSub>
                    <m:r>
                      <a:rPr lang="sl-SI" sz="1800" b="1" i="0" smtClean="0">
                        <a:solidFill>
                          <a:schemeClr val="tx2"/>
                        </a:solidFill>
                        <a:latin typeface="Cambria Math" panose="02040503050406030204" pitchFamily="18" charset="0"/>
                      </a:rPr>
                      <m:t>=</m:t>
                    </m:r>
                    <m:r>
                      <a:rPr lang="sl-SI" sz="1800" b="1" i="0" smtClean="0">
                        <a:solidFill>
                          <a:schemeClr val="tx2"/>
                        </a:solidFill>
                        <a:latin typeface="Cambria Math" panose="02040503050406030204" pitchFamily="18" charset="0"/>
                      </a:rPr>
                      <m:t>𝟎</m:t>
                    </m:r>
                    <m:r>
                      <a:rPr lang="sl-SI" sz="1800" b="1" i="0" smtClean="0">
                        <a:solidFill>
                          <a:schemeClr val="tx2"/>
                        </a:solidFill>
                        <a:latin typeface="Cambria Math" panose="02040503050406030204" pitchFamily="18" charset="0"/>
                      </a:rPr>
                      <m:t> </m:t>
                    </m:r>
                    <m:r>
                      <a:rPr lang="sl-SI" sz="1800" b="1" i="1" smtClean="0">
                        <a:solidFill>
                          <a:schemeClr val="tx2"/>
                        </a:solidFill>
                        <a:latin typeface="Cambria Math" panose="02040503050406030204" pitchFamily="18" charset="0"/>
                        <a:ea typeface="Cambria Math" panose="02040503050406030204" pitchFamily="18" charset="0"/>
                      </a:rPr>
                      <m:t>→</m:t>
                    </m:r>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smtClean="0">
                            <a:solidFill>
                              <a:schemeClr val="tx2"/>
                            </a:solidFill>
                            <a:latin typeface="Cambria Math" panose="02040503050406030204" pitchFamily="18" charset="0"/>
                          </a:rPr>
                          <m:t>𝑩𝑿</m:t>
                        </m:r>
                      </m:sub>
                    </m:sSub>
                  </m:oMath>
                </a14:m>
                <a:endParaRPr lang="sl-SI" sz="1800" b="1" dirty="0">
                  <a:ea typeface="Cambria Math" panose="02040503050406030204" pitchFamily="18" charset="0"/>
                </a:endParaRPr>
              </a:p>
              <a:p>
                <a:pPr marL="0" indent="0">
                  <a:buNone/>
                </a:pPr>
                <a14:m>
                  <m:oMath xmlns:m="http://schemas.openxmlformats.org/officeDocument/2006/math">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a:solidFill>
                              <a:schemeClr val="tx2"/>
                            </a:solidFill>
                            <a:latin typeface="Cambria Math" panose="02040503050406030204" pitchFamily="18" charset="0"/>
                          </a:rPr>
                          <m:t>𝑩𝑿</m:t>
                        </m:r>
                      </m:sub>
                    </m:sSub>
                    <m:r>
                      <a:rPr lang="sl-SI" sz="1800" b="1">
                        <a:solidFill>
                          <a:schemeClr val="tx2"/>
                        </a:solidFill>
                        <a:latin typeface="Cambria Math" panose="02040503050406030204" pitchFamily="18" charset="0"/>
                      </a:rPr>
                      <m:t>=</m:t>
                    </m:r>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smtClean="0">
                            <a:solidFill>
                              <a:schemeClr val="tx2"/>
                            </a:solidFill>
                            <a:latin typeface="Cambria Math" panose="02040503050406030204" pitchFamily="18" charset="0"/>
                          </a:rPr>
                          <m:t>𝟏</m:t>
                        </m:r>
                        <m:r>
                          <a:rPr lang="sl-SI" sz="1800" b="1" i="1" smtClean="0">
                            <a:solidFill>
                              <a:schemeClr val="tx2"/>
                            </a:solidFill>
                            <a:latin typeface="Cambria Math" panose="02040503050406030204" pitchFamily="18" charset="0"/>
                          </a:rPr>
                          <m:t>𝒙</m:t>
                        </m:r>
                      </m:sub>
                    </m:sSub>
                    <m:r>
                      <a:rPr lang="sl-SI" sz="1800" b="1">
                        <a:solidFill>
                          <a:schemeClr val="tx2"/>
                        </a:solidFill>
                        <a:latin typeface="Cambria Math" panose="02040503050406030204" pitchFamily="18" charset="0"/>
                      </a:rPr>
                      <m:t>=</m:t>
                    </m:r>
                    <m:r>
                      <a:rPr lang="sl-SI" sz="1800" b="1" i="0" smtClean="0">
                        <a:solidFill>
                          <a:schemeClr val="tx2"/>
                        </a:solidFill>
                        <a:latin typeface="Cambria Math" panose="02040503050406030204" pitchFamily="18" charset="0"/>
                      </a:rPr>
                      <m:t>𝟔</m:t>
                    </m:r>
                    <m:r>
                      <a:rPr lang="sl-SI" sz="1800" b="1" i="0" smtClean="0">
                        <a:solidFill>
                          <a:schemeClr val="tx2"/>
                        </a:solidFill>
                        <a:latin typeface="Cambria Math" panose="02040503050406030204" pitchFamily="18" charset="0"/>
                      </a:rPr>
                      <m:t> </m:t>
                    </m:r>
                    <m:r>
                      <a:rPr lang="sl-SI" sz="1800" b="1" i="0" smtClean="0">
                        <a:solidFill>
                          <a:schemeClr val="tx2"/>
                        </a:solidFill>
                        <a:latin typeface="Cambria Math" panose="02040503050406030204" pitchFamily="18" charset="0"/>
                      </a:rPr>
                      <m:t>𝐤𝐍</m:t>
                    </m:r>
                    <m:r>
                      <a:rPr lang="sl-SI" sz="1800" b="1" i="0" smtClean="0">
                        <a:solidFill>
                          <a:schemeClr val="tx2"/>
                        </a:solidFill>
                        <a:latin typeface="Cambria Math" panose="02040503050406030204" pitchFamily="18" charset="0"/>
                      </a:rPr>
                      <m:t> </m:t>
                    </m:r>
                  </m:oMath>
                </a14:m>
                <a:r>
                  <a:rPr lang="sl-SI" sz="1800" b="1" dirty="0">
                    <a:ea typeface="Cambria Math" panose="02040503050406030204" pitchFamily="18" charset="0"/>
                  </a:rPr>
                  <a:t> </a:t>
                </a:r>
              </a:p>
              <a:p>
                <a:pPr marL="0" indent="0">
                  <a:buNone/>
                </a:pPr>
                <a:r>
                  <a:rPr lang="sl-SI" sz="1800" b="1" dirty="0">
                    <a:ea typeface="Cambria Math" panose="02040503050406030204" pitchFamily="18" charset="0"/>
                  </a:rPr>
                  <a:t>2) </a:t>
                </a:r>
                <a14:m>
                  <m:oMath xmlns:m="http://schemas.openxmlformats.org/officeDocument/2006/math">
                    <m:nary>
                      <m:naryPr>
                        <m:chr m:val="∑"/>
                        <m:subHide m:val="on"/>
                        <m:supHide m:val="on"/>
                        <m:ctrlPr>
                          <a:rPr lang="sl-SI" sz="1800" b="1" i="1">
                            <a:latin typeface="Cambria Math" panose="02040503050406030204" pitchFamily="18" charset="0"/>
                            <a:ea typeface="Cambria Math" panose="02040503050406030204" pitchFamily="18" charset="0"/>
                          </a:rPr>
                        </m:ctrlPr>
                      </m:naryPr>
                      <m:sub/>
                      <m:sup/>
                      <m:e>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𝒊</m:t>
                            </m:r>
                            <m:r>
                              <a:rPr lang="sl-SI" sz="1800" b="1" i="1" smtClean="0">
                                <a:latin typeface="Cambria Math" panose="02040503050406030204" pitchFamily="18" charset="0"/>
                                <a:ea typeface="Cambria Math" panose="02040503050406030204" pitchFamily="18" charset="0"/>
                              </a:rPr>
                              <m:t>𝒚</m:t>
                            </m:r>
                          </m:sub>
                        </m:s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𝟎</m:t>
                        </m:r>
                        <m:r>
                          <a:rPr lang="sl-SI" sz="1800" b="1" i="1">
                            <a:latin typeface="Cambria Math" panose="02040503050406030204" pitchFamily="18" charset="0"/>
                            <a:ea typeface="Cambria Math" panose="02040503050406030204" pitchFamily="18" charset="0"/>
                          </a:rPr>
                          <m:t> → </m:t>
                        </m:r>
                      </m:e>
                    </m:nary>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smtClean="0">
                            <a:solidFill>
                              <a:schemeClr val="tx2"/>
                            </a:solidFill>
                            <a:latin typeface="Cambria Math" panose="02040503050406030204" pitchFamily="18" charset="0"/>
                          </a:rPr>
                          <m:t>𝑨𝒀</m:t>
                        </m:r>
                      </m:sub>
                    </m:sSub>
                    <m:r>
                      <a:rPr lang="sl-SI" sz="1800" b="1">
                        <a:solidFill>
                          <a:schemeClr val="tx2"/>
                        </a:solidFill>
                        <a:latin typeface="Cambria Math" panose="02040503050406030204" pitchFamily="18" charset="0"/>
                      </a:rPr>
                      <m:t>−</m:t>
                    </m:r>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smtClean="0">
                            <a:solidFill>
                              <a:schemeClr val="tx2"/>
                            </a:solidFill>
                            <a:latin typeface="Cambria Math" panose="02040503050406030204" pitchFamily="18" charset="0"/>
                          </a:rPr>
                          <m:t>𝟏</m:t>
                        </m:r>
                        <m:r>
                          <a:rPr lang="sl-SI" sz="1800" b="1" i="1" smtClean="0">
                            <a:solidFill>
                              <a:schemeClr val="tx2"/>
                            </a:solidFill>
                            <a:latin typeface="Cambria Math" panose="02040503050406030204" pitchFamily="18" charset="0"/>
                          </a:rPr>
                          <m:t>𝒚</m:t>
                        </m:r>
                      </m:sub>
                    </m:sSub>
                    <m:r>
                      <a:rPr lang="sl-SI" sz="1800" b="1" i="0" smtClean="0">
                        <a:solidFill>
                          <a:schemeClr val="tx2"/>
                        </a:solidFill>
                        <a:latin typeface="Cambria Math" panose="02040503050406030204" pitchFamily="18" charset="0"/>
                      </a:rPr>
                      <m:t>+</m:t>
                    </m:r>
                    <m:sSub>
                      <m:sSubPr>
                        <m:ctrlPr>
                          <a:rPr lang="sl-SI" sz="1800" b="1" i="1" smtClean="0">
                            <a:solidFill>
                              <a:schemeClr val="tx2"/>
                            </a:solidFill>
                            <a:latin typeface="Cambria Math" panose="02040503050406030204" pitchFamily="18" charset="0"/>
                          </a:rPr>
                        </m:ctrlPr>
                      </m:sSubPr>
                      <m:e>
                        <m:r>
                          <a:rPr lang="sl-SI" sz="1800" b="1" i="1" smtClean="0">
                            <a:solidFill>
                              <a:schemeClr val="tx2"/>
                            </a:solidFill>
                            <a:latin typeface="Cambria Math" panose="02040503050406030204" pitchFamily="18" charset="0"/>
                          </a:rPr>
                          <m:t>𝑭</m:t>
                        </m:r>
                      </m:e>
                      <m:sub>
                        <m:r>
                          <a:rPr lang="sl-SI" sz="1800" b="1" i="1" smtClean="0">
                            <a:solidFill>
                              <a:schemeClr val="tx2"/>
                            </a:solidFill>
                            <a:latin typeface="Cambria Math" panose="02040503050406030204" pitchFamily="18" charset="0"/>
                          </a:rPr>
                          <m:t>𝟐</m:t>
                        </m:r>
                      </m:sub>
                    </m:sSub>
                    <m:r>
                      <a:rPr lang="sl-SI" sz="1800" b="1" i="1" smtClean="0">
                        <a:solidFill>
                          <a:schemeClr val="tx2"/>
                        </a:solidFill>
                        <a:latin typeface="Cambria Math" panose="02040503050406030204" pitchFamily="18" charset="0"/>
                      </a:rPr>
                      <m:t>−</m:t>
                    </m:r>
                    <m:sSub>
                      <m:sSubPr>
                        <m:ctrlPr>
                          <a:rPr lang="sl-SI" sz="1800" b="1" i="1" smtClean="0">
                            <a:solidFill>
                              <a:schemeClr val="tx2"/>
                            </a:solidFill>
                            <a:latin typeface="Cambria Math" panose="02040503050406030204" pitchFamily="18" charset="0"/>
                          </a:rPr>
                        </m:ctrlPr>
                      </m:sSubPr>
                      <m:e>
                        <m:r>
                          <a:rPr lang="sl-SI" sz="1800" b="1" i="1" smtClean="0">
                            <a:solidFill>
                              <a:schemeClr val="tx2"/>
                            </a:solidFill>
                            <a:latin typeface="Cambria Math" panose="02040503050406030204" pitchFamily="18" charset="0"/>
                          </a:rPr>
                          <m:t>𝑭</m:t>
                        </m:r>
                      </m:e>
                      <m:sub>
                        <m:r>
                          <a:rPr lang="sl-SI" sz="1800" b="1" i="1" smtClean="0">
                            <a:solidFill>
                              <a:schemeClr val="tx2"/>
                            </a:solidFill>
                            <a:latin typeface="Cambria Math" panose="02040503050406030204" pitchFamily="18" charset="0"/>
                          </a:rPr>
                          <m:t>𝑩𝒀</m:t>
                        </m:r>
                      </m:sub>
                    </m:sSub>
                    <m:r>
                      <a:rPr lang="sl-SI" sz="1800" b="1">
                        <a:solidFill>
                          <a:schemeClr val="tx2"/>
                        </a:solidFill>
                        <a:latin typeface="Cambria Math" panose="02040503050406030204" pitchFamily="18" charset="0"/>
                      </a:rPr>
                      <m:t>=</m:t>
                    </m:r>
                    <m:r>
                      <a:rPr lang="sl-SI" sz="1800" b="1">
                        <a:solidFill>
                          <a:schemeClr val="tx2"/>
                        </a:solidFill>
                        <a:latin typeface="Cambria Math" panose="02040503050406030204" pitchFamily="18" charset="0"/>
                      </a:rPr>
                      <m:t>𝟎</m:t>
                    </m:r>
                    <m:r>
                      <a:rPr lang="sl-SI" sz="1800" b="1">
                        <a:solidFill>
                          <a:schemeClr val="tx2"/>
                        </a:solidFill>
                        <a:latin typeface="Cambria Math" panose="02040503050406030204" pitchFamily="18" charset="0"/>
                      </a:rPr>
                      <m:t> </m:t>
                    </m:r>
                    <m:r>
                      <a:rPr lang="sl-SI" sz="1800" b="1" i="1">
                        <a:solidFill>
                          <a:schemeClr val="tx2"/>
                        </a:solidFill>
                        <a:latin typeface="Cambria Math" panose="02040503050406030204" pitchFamily="18" charset="0"/>
                        <a:ea typeface="Cambria Math" panose="02040503050406030204" pitchFamily="18" charset="0"/>
                      </a:rPr>
                      <m:t>→</m:t>
                    </m:r>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a:solidFill>
                              <a:schemeClr val="tx2"/>
                            </a:solidFill>
                            <a:latin typeface="Cambria Math" panose="02040503050406030204" pitchFamily="18" charset="0"/>
                          </a:rPr>
                          <m:t>𝑩</m:t>
                        </m:r>
                        <m:r>
                          <a:rPr lang="sl-SI" sz="1800" b="1" i="1" smtClean="0">
                            <a:solidFill>
                              <a:schemeClr val="tx2"/>
                            </a:solidFill>
                            <a:latin typeface="Cambria Math" panose="02040503050406030204" pitchFamily="18" charset="0"/>
                          </a:rPr>
                          <m:t>𝒀</m:t>
                        </m:r>
                      </m:sub>
                    </m:sSub>
                  </m:oMath>
                </a14:m>
                <a:endParaRPr lang="sl-SI" sz="1800" b="1" dirty="0">
                  <a:ea typeface="Cambria Math" panose="02040503050406030204" pitchFamily="18" charset="0"/>
                </a:endParaRPr>
              </a:p>
              <a:p>
                <a:pPr marL="0" indent="0">
                  <a:buNone/>
                </a:pPr>
                <a:r>
                  <a:rPr lang="sl-SI" sz="1800" b="1" dirty="0">
                    <a:ea typeface="Cambria Math" panose="02040503050406030204" pitchFamily="18" charset="0"/>
                  </a:rPr>
                  <a:t>3) </a:t>
                </a:r>
                <a14:m>
                  <m:oMath xmlns:m="http://schemas.openxmlformats.org/officeDocument/2006/math">
                    <m:nary>
                      <m:naryPr>
                        <m:chr m:val="∑"/>
                        <m:subHide m:val="on"/>
                        <m:supHide m:val="on"/>
                        <m:ctrlPr>
                          <a:rPr lang="sl-SI" sz="1800" b="1" i="1">
                            <a:latin typeface="Cambria Math" panose="02040503050406030204" pitchFamily="18" charset="0"/>
                            <a:ea typeface="Cambria Math" panose="02040503050406030204" pitchFamily="18" charset="0"/>
                          </a:rPr>
                        </m:ctrlPr>
                      </m:naryPr>
                      <m:sub/>
                      <m:sup/>
                      <m:e>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𝑴</m:t>
                            </m:r>
                          </m:e>
                          <m:sub>
                            <m:r>
                              <a:rPr lang="sl-SI" sz="1800" b="1" i="1">
                                <a:latin typeface="Cambria Math" panose="02040503050406030204" pitchFamily="18" charset="0"/>
                                <a:ea typeface="Cambria Math" panose="02040503050406030204" pitchFamily="18" charset="0"/>
                              </a:rPr>
                              <m:t>𝒊</m:t>
                            </m:r>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𝑩</m:t>
                            </m:r>
                            <m:r>
                              <a:rPr lang="sl-SI" sz="1800" b="1" i="1" smtClean="0">
                                <a:latin typeface="Cambria Math" panose="02040503050406030204" pitchFamily="18" charset="0"/>
                                <a:ea typeface="Cambria Math" panose="02040503050406030204" pitchFamily="18" charset="0"/>
                              </a:rPr>
                              <m:t>)</m:t>
                            </m:r>
                          </m:sub>
                        </m:s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𝟎</m:t>
                        </m:r>
                        <m:r>
                          <a:rPr lang="sl-SI" sz="1800" b="1" i="1">
                            <a:latin typeface="Cambria Math" panose="02040503050406030204" pitchFamily="18" charset="0"/>
                            <a:ea typeface="Cambria Math" panose="02040503050406030204" pitchFamily="18" charset="0"/>
                          </a:rPr>
                          <m:t> → </m:t>
                        </m:r>
                      </m:e>
                    </m:nary>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smtClean="0">
                            <a:solidFill>
                              <a:schemeClr val="tx2"/>
                            </a:solidFill>
                            <a:latin typeface="Cambria Math" panose="02040503050406030204" pitchFamily="18" charset="0"/>
                          </a:rPr>
                          <m:t>𝟐</m:t>
                        </m:r>
                      </m:sub>
                    </m:sSub>
                    <m:r>
                      <a:rPr lang="sl-SI" sz="1800" b="1" i="1" smtClean="0">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𝟏</m:t>
                    </m:r>
                    <m:r>
                      <a:rPr lang="sl-SI" sz="1800" b="1">
                        <a:solidFill>
                          <a:schemeClr val="tx2"/>
                        </a:solidFill>
                        <a:latin typeface="Cambria Math" panose="02040503050406030204" pitchFamily="18" charset="0"/>
                      </a:rPr>
                      <m:t>−</m:t>
                    </m:r>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smtClean="0">
                            <a:solidFill>
                              <a:schemeClr val="tx2"/>
                            </a:solidFill>
                            <a:latin typeface="Cambria Math" panose="02040503050406030204" pitchFamily="18" charset="0"/>
                          </a:rPr>
                          <m:t>𝟏</m:t>
                        </m:r>
                        <m:r>
                          <a:rPr lang="sl-SI" sz="1800" b="1" i="1" smtClean="0">
                            <a:solidFill>
                              <a:schemeClr val="tx2"/>
                            </a:solidFill>
                            <a:latin typeface="Cambria Math" panose="02040503050406030204" pitchFamily="18" charset="0"/>
                          </a:rPr>
                          <m:t>𝒚</m:t>
                        </m:r>
                      </m:sub>
                    </m:sSub>
                    <m:r>
                      <a:rPr lang="sl-SI" sz="1800" b="1" i="1" smtClean="0">
                        <a:solidFill>
                          <a:schemeClr val="tx2"/>
                        </a:solidFill>
                        <a:latin typeface="Cambria Math" panose="02040503050406030204" pitchFamily="18" charset="0"/>
                        <a:ea typeface="Cambria Math" panose="02040503050406030204" pitchFamily="18" charset="0"/>
                      </a:rPr>
                      <m:t>∙</m:t>
                    </m:r>
                    <m:d>
                      <m:dPr>
                        <m:ctrlPr>
                          <a:rPr lang="sl-SI" sz="1800" b="1" i="1" smtClean="0">
                            <a:solidFill>
                              <a:schemeClr val="tx2"/>
                            </a:solidFill>
                            <a:latin typeface="Cambria Math" panose="02040503050406030204" pitchFamily="18" charset="0"/>
                            <a:ea typeface="Cambria Math" panose="02040503050406030204" pitchFamily="18" charset="0"/>
                          </a:rPr>
                        </m:ctrlPr>
                      </m:dPr>
                      <m:e>
                        <m:r>
                          <a:rPr lang="sl-SI" sz="1800" b="1" i="1" smtClean="0">
                            <a:solidFill>
                              <a:schemeClr val="tx2"/>
                            </a:solidFill>
                            <a:latin typeface="Cambria Math" panose="02040503050406030204" pitchFamily="18" charset="0"/>
                            <a:ea typeface="Cambria Math" panose="02040503050406030204" pitchFamily="18" charset="0"/>
                          </a:rPr>
                          <m:t>𝟑</m:t>
                        </m:r>
                        <m:r>
                          <a:rPr lang="sl-SI" sz="1800" b="1" i="1" smtClean="0">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𝟏</m:t>
                        </m:r>
                        <m:r>
                          <a:rPr lang="sl-SI" sz="1800" b="1" i="1" smtClean="0">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𝟐</m:t>
                        </m:r>
                      </m:e>
                    </m:d>
                    <m:r>
                      <a:rPr lang="sl-SI" sz="1800" b="1" i="1" smtClean="0">
                        <a:solidFill>
                          <a:schemeClr val="tx2"/>
                        </a:solidFill>
                        <a:latin typeface="Cambria Math" panose="02040503050406030204" pitchFamily="18" charset="0"/>
                        <a:ea typeface="Cambria Math" panose="02040503050406030204" pitchFamily="18" charset="0"/>
                      </a:rPr>
                      <m:t>+</m:t>
                    </m:r>
                    <m:sSub>
                      <m:sSubPr>
                        <m:ctrlPr>
                          <a:rPr lang="sl-SI" sz="1800" b="1" i="1" smtClean="0">
                            <a:solidFill>
                              <a:schemeClr val="tx2"/>
                            </a:solidFill>
                            <a:latin typeface="Cambria Math" panose="02040503050406030204" pitchFamily="18" charset="0"/>
                            <a:ea typeface="Cambria Math" panose="02040503050406030204" pitchFamily="18" charset="0"/>
                          </a:rPr>
                        </m:ctrlPr>
                      </m:sSubPr>
                      <m:e>
                        <m:r>
                          <a:rPr lang="sl-SI" sz="1800" b="1" i="1" smtClean="0">
                            <a:solidFill>
                              <a:schemeClr val="tx2"/>
                            </a:solidFill>
                            <a:latin typeface="Cambria Math" panose="02040503050406030204" pitchFamily="18" charset="0"/>
                            <a:ea typeface="Cambria Math" panose="02040503050406030204" pitchFamily="18" charset="0"/>
                          </a:rPr>
                          <m:t>𝑭</m:t>
                        </m:r>
                      </m:e>
                      <m:sub>
                        <m:r>
                          <a:rPr lang="sl-SI" sz="1800" b="1" i="1" smtClean="0">
                            <a:solidFill>
                              <a:schemeClr val="tx2"/>
                            </a:solidFill>
                            <a:latin typeface="Cambria Math" panose="02040503050406030204" pitchFamily="18" charset="0"/>
                            <a:ea typeface="Cambria Math" panose="02040503050406030204" pitchFamily="18" charset="0"/>
                          </a:rPr>
                          <m:t>𝑨𝒀</m:t>
                        </m:r>
                      </m:sub>
                    </m:sSub>
                    <m:r>
                      <a:rPr lang="sl-SI" sz="1800" b="1" i="1" smtClean="0">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𝟑</m:t>
                    </m:r>
                    <m:r>
                      <a:rPr lang="sl-SI" sz="1800" b="1">
                        <a:solidFill>
                          <a:schemeClr val="tx2"/>
                        </a:solidFill>
                        <a:latin typeface="Cambria Math" panose="02040503050406030204" pitchFamily="18" charset="0"/>
                      </a:rPr>
                      <m:t>=</m:t>
                    </m:r>
                    <m:r>
                      <a:rPr lang="sl-SI" sz="1800" b="1">
                        <a:solidFill>
                          <a:schemeClr val="tx2"/>
                        </a:solidFill>
                        <a:latin typeface="Cambria Math" panose="02040503050406030204" pitchFamily="18" charset="0"/>
                      </a:rPr>
                      <m:t>𝟎</m:t>
                    </m:r>
                  </m:oMath>
                </a14:m>
                <a:endParaRPr lang="sl-SI" sz="1800" b="1"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a:solidFill>
                                <a:schemeClr val="tx2"/>
                              </a:solidFill>
                              <a:latin typeface="Cambria Math" panose="02040503050406030204" pitchFamily="18" charset="0"/>
                              <a:ea typeface="Cambria Math" panose="02040503050406030204" pitchFamily="18" charset="0"/>
                            </a:rPr>
                            <m:t>𝑨𝒀</m:t>
                          </m:r>
                        </m:sub>
                      </m:sSub>
                      <m:r>
                        <a:rPr lang="sl-SI" sz="1800" b="1" i="0" smtClean="0">
                          <a:solidFill>
                            <a:schemeClr val="tx2"/>
                          </a:solidFill>
                          <a:latin typeface="Cambria Math" panose="02040503050406030204" pitchFamily="18" charset="0"/>
                          <a:ea typeface="Cambria Math" panose="02040503050406030204" pitchFamily="18" charset="0"/>
                        </a:rPr>
                        <m:t>=</m:t>
                      </m:r>
                      <m:f>
                        <m:fPr>
                          <m:ctrlPr>
                            <a:rPr lang="sl-SI" sz="1800" b="1" i="1" smtClean="0">
                              <a:solidFill>
                                <a:schemeClr val="tx2"/>
                              </a:solidFill>
                              <a:latin typeface="Cambria Math" panose="02040503050406030204" pitchFamily="18" charset="0"/>
                              <a:ea typeface="Cambria Math" panose="02040503050406030204" pitchFamily="18" charset="0"/>
                            </a:rPr>
                          </m:ctrlPr>
                        </m:fPr>
                        <m:num>
                          <m:r>
                            <a:rPr lang="sl-SI" sz="1800" b="1" i="1" smtClean="0">
                              <a:solidFill>
                                <a:schemeClr val="tx2"/>
                              </a:solidFill>
                              <a:latin typeface="Cambria Math" panose="02040503050406030204" pitchFamily="18" charset="0"/>
                              <a:ea typeface="Cambria Math" panose="02040503050406030204" pitchFamily="18" charset="0"/>
                            </a:rPr>
                            <m:t>−</m:t>
                          </m:r>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a:solidFill>
                                    <a:schemeClr val="tx2"/>
                                  </a:solidFill>
                                  <a:latin typeface="Cambria Math" panose="02040503050406030204" pitchFamily="18" charset="0"/>
                                </a:rPr>
                                <m:t>𝟐</m:t>
                              </m:r>
                            </m:sub>
                          </m:sSub>
                          <m:r>
                            <a:rPr lang="sl-SI" sz="1800" b="1" i="1">
                              <a:solidFill>
                                <a:schemeClr val="tx2"/>
                              </a:solidFill>
                              <a:latin typeface="Cambria Math" panose="02040503050406030204" pitchFamily="18" charset="0"/>
                              <a:ea typeface="Cambria Math" panose="02040503050406030204" pitchFamily="18" charset="0"/>
                            </a:rPr>
                            <m:t>∙</m:t>
                          </m:r>
                          <m:r>
                            <a:rPr lang="sl-SI" sz="1800" b="1" i="1">
                              <a:solidFill>
                                <a:schemeClr val="tx2"/>
                              </a:solidFill>
                              <a:latin typeface="Cambria Math" panose="02040503050406030204" pitchFamily="18" charset="0"/>
                              <a:ea typeface="Cambria Math" panose="02040503050406030204" pitchFamily="18" charset="0"/>
                            </a:rPr>
                            <m:t>𝟏</m:t>
                          </m:r>
                          <m:r>
                            <a:rPr lang="sl-SI" sz="1800" b="1" i="0" smtClean="0">
                              <a:solidFill>
                                <a:schemeClr val="tx2"/>
                              </a:solidFill>
                              <a:latin typeface="Cambria Math" panose="02040503050406030204" pitchFamily="18" charset="0"/>
                              <a:ea typeface="Cambria Math" panose="02040503050406030204" pitchFamily="18" charset="0"/>
                            </a:rPr>
                            <m:t>+</m:t>
                          </m:r>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a:solidFill>
                                    <a:schemeClr val="tx2"/>
                                  </a:solidFill>
                                  <a:latin typeface="Cambria Math" panose="02040503050406030204" pitchFamily="18" charset="0"/>
                                </a:rPr>
                                <m:t>𝟏</m:t>
                              </m:r>
                              <m:r>
                                <a:rPr lang="sl-SI" sz="1800" b="1" i="1">
                                  <a:solidFill>
                                    <a:schemeClr val="tx2"/>
                                  </a:solidFill>
                                  <a:latin typeface="Cambria Math" panose="02040503050406030204" pitchFamily="18" charset="0"/>
                                </a:rPr>
                                <m:t>𝒚</m:t>
                              </m:r>
                            </m:sub>
                          </m:sSub>
                          <m:r>
                            <a:rPr lang="sl-SI" sz="1800" b="1" i="1">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𝟏</m:t>
                          </m:r>
                          <m:r>
                            <a:rPr lang="sl-SI" sz="1800" b="1" i="1" smtClean="0">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𝟖</m:t>
                          </m:r>
                        </m:num>
                        <m:den>
                          <m:r>
                            <a:rPr lang="sl-SI" sz="1800" b="1" i="1" smtClean="0">
                              <a:solidFill>
                                <a:schemeClr val="tx2"/>
                              </a:solidFill>
                              <a:latin typeface="Cambria Math" panose="02040503050406030204" pitchFamily="18" charset="0"/>
                              <a:ea typeface="Cambria Math" panose="02040503050406030204" pitchFamily="18" charset="0"/>
                            </a:rPr>
                            <m:t>𝟑</m:t>
                          </m:r>
                        </m:den>
                      </m:f>
                    </m:oMath>
                  </m:oMathPara>
                </a14:m>
                <a:endParaRPr lang="sl-SI" sz="1800" b="1"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a:solidFill>
                                <a:schemeClr val="tx2"/>
                              </a:solidFill>
                              <a:latin typeface="Cambria Math" panose="02040503050406030204" pitchFamily="18" charset="0"/>
                              <a:ea typeface="Cambria Math" panose="02040503050406030204" pitchFamily="18" charset="0"/>
                            </a:rPr>
                            <m:t>𝑨𝒀</m:t>
                          </m:r>
                        </m:sub>
                      </m:sSub>
                      <m:r>
                        <a:rPr lang="sl-SI" sz="1800" b="1">
                          <a:solidFill>
                            <a:schemeClr val="tx2"/>
                          </a:solidFill>
                          <a:latin typeface="Cambria Math" panose="02040503050406030204" pitchFamily="18" charset="0"/>
                          <a:ea typeface="Cambria Math" panose="02040503050406030204" pitchFamily="18" charset="0"/>
                        </a:rPr>
                        <m:t>=</m:t>
                      </m:r>
                      <m:f>
                        <m:fPr>
                          <m:ctrlPr>
                            <a:rPr lang="sl-SI" sz="1800" b="1" i="1">
                              <a:solidFill>
                                <a:schemeClr val="tx2"/>
                              </a:solidFill>
                              <a:latin typeface="Cambria Math" panose="02040503050406030204" pitchFamily="18" charset="0"/>
                              <a:ea typeface="Cambria Math" panose="02040503050406030204" pitchFamily="18" charset="0"/>
                            </a:rPr>
                          </m:ctrlPr>
                        </m:fPr>
                        <m:num>
                          <m:r>
                            <a:rPr lang="sl-SI" sz="1800" b="1" i="1">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ea typeface="Cambria Math" panose="02040503050406030204" pitchFamily="18" charset="0"/>
                            </a:rPr>
                            <m:t>𝟖</m:t>
                          </m:r>
                          <m:r>
                            <a:rPr lang="sl-SI" sz="1800" b="1" i="1">
                              <a:solidFill>
                                <a:schemeClr val="tx2"/>
                              </a:solidFill>
                              <a:latin typeface="Cambria Math" panose="02040503050406030204" pitchFamily="18" charset="0"/>
                              <a:ea typeface="Cambria Math" panose="02040503050406030204" pitchFamily="18" charset="0"/>
                            </a:rPr>
                            <m:t>∙</m:t>
                          </m:r>
                          <m:r>
                            <a:rPr lang="sl-SI" sz="1800" b="1" i="1">
                              <a:solidFill>
                                <a:schemeClr val="tx2"/>
                              </a:solidFill>
                              <a:latin typeface="Cambria Math" panose="02040503050406030204" pitchFamily="18" charset="0"/>
                              <a:ea typeface="Cambria Math" panose="02040503050406030204" pitchFamily="18" charset="0"/>
                            </a:rPr>
                            <m:t>𝟏</m:t>
                          </m:r>
                          <m:r>
                            <a:rPr lang="sl-SI" sz="1800" b="1" i="0" smtClean="0">
                              <a:solidFill>
                                <a:schemeClr val="tx2"/>
                              </a:solidFill>
                              <a:latin typeface="Cambria Math" panose="02040503050406030204" pitchFamily="18" charset="0"/>
                              <a:ea typeface="Cambria Math" panose="02040503050406030204" pitchFamily="18" charset="0"/>
                            </a:rPr>
                            <m:t>+</m:t>
                          </m:r>
                          <m:r>
                            <a:rPr lang="sl-SI" sz="1800" b="1" i="1" smtClean="0">
                              <a:solidFill>
                                <a:schemeClr val="tx2"/>
                              </a:solidFill>
                              <a:latin typeface="Cambria Math" panose="02040503050406030204" pitchFamily="18" charset="0"/>
                            </a:rPr>
                            <m:t>𝟏𝟎</m:t>
                          </m:r>
                          <m:r>
                            <a:rPr lang="sl-SI" sz="1800" b="1" i="1" smtClean="0">
                              <a:solidFill>
                                <a:schemeClr val="tx2"/>
                              </a:solidFill>
                              <a:latin typeface="Cambria Math" panose="02040503050406030204" pitchFamily="18" charset="0"/>
                            </a:rPr>
                            <m:t>,</m:t>
                          </m:r>
                          <m:r>
                            <a:rPr lang="sl-SI" sz="1800" b="1" i="1" smtClean="0">
                              <a:solidFill>
                                <a:schemeClr val="tx2"/>
                              </a:solidFill>
                              <a:latin typeface="Cambria Math" panose="02040503050406030204" pitchFamily="18" charset="0"/>
                            </a:rPr>
                            <m:t>𝟑𝟗𝟐</m:t>
                          </m:r>
                          <m:r>
                            <a:rPr lang="sl-SI" sz="1800" b="1" i="1">
                              <a:solidFill>
                                <a:schemeClr val="tx2"/>
                              </a:solidFill>
                              <a:latin typeface="Cambria Math" panose="02040503050406030204" pitchFamily="18" charset="0"/>
                              <a:ea typeface="Cambria Math" panose="02040503050406030204" pitchFamily="18" charset="0"/>
                            </a:rPr>
                            <m:t>∙</m:t>
                          </m:r>
                          <m:r>
                            <a:rPr lang="sl-SI" sz="1800" b="1" i="1">
                              <a:solidFill>
                                <a:schemeClr val="tx2"/>
                              </a:solidFill>
                              <a:latin typeface="Cambria Math" panose="02040503050406030204" pitchFamily="18" charset="0"/>
                              <a:ea typeface="Cambria Math" panose="02040503050406030204" pitchFamily="18" charset="0"/>
                            </a:rPr>
                            <m:t>𝟏</m:t>
                          </m:r>
                          <m:r>
                            <a:rPr lang="sl-SI" sz="1800" b="1" i="1">
                              <a:solidFill>
                                <a:schemeClr val="tx2"/>
                              </a:solidFill>
                              <a:latin typeface="Cambria Math" panose="02040503050406030204" pitchFamily="18" charset="0"/>
                              <a:ea typeface="Cambria Math" panose="02040503050406030204" pitchFamily="18" charset="0"/>
                            </a:rPr>
                            <m:t>,</m:t>
                          </m:r>
                          <m:r>
                            <a:rPr lang="sl-SI" sz="1800" b="1" i="1">
                              <a:solidFill>
                                <a:schemeClr val="tx2"/>
                              </a:solidFill>
                              <a:latin typeface="Cambria Math" panose="02040503050406030204" pitchFamily="18" charset="0"/>
                              <a:ea typeface="Cambria Math" panose="02040503050406030204" pitchFamily="18" charset="0"/>
                            </a:rPr>
                            <m:t>𝟖</m:t>
                          </m:r>
                        </m:num>
                        <m:den>
                          <m:r>
                            <a:rPr lang="sl-SI" sz="1800" b="1" i="1">
                              <a:solidFill>
                                <a:schemeClr val="tx2"/>
                              </a:solidFill>
                              <a:latin typeface="Cambria Math" panose="02040503050406030204" pitchFamily="18" charset="0"/>
                              <a:ea typeface="Cambria Math" panose="02040503050406030204" pitchFamily="18" charset="0"/>
                            </a:rPr>
                            <m:t>𝟑</m:t>
                          </m:r>
                        </m:den>
                      </m:f>
                    </m:oMath>
                  </m:oMathPara>
                </a14:m>
                <a:endParaRPr lang="sl-SI" sz="1800" b="1"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sz="1800" b="1" i="1">
                              <a:solidFill>
                                <a:schemeClr val="tx2"/>
                              </a:solidFill>
                              <a:latin typeface="Cambria Math" panose="02040503050406030204" pitchFamily="18" charset="0"/>
                              <a:ea typeface="Cambria Math" panose="02040503050406030204" pitchFamily="18" charset="0"/>
                            </a:rPr>
                          </m:ctrlPr>
                        </m:sSubPr>
                        <m:e>
                          <m:r>
                            <a:rPr lang="sl-SI" sz="1800" b="1" i="1">
                              <a:solidFill>
                                <a:schemeClr val="tx2"/>
                              </a:solidFill>
                              <a:latin typeface="Cambria Math" panose="02040503050406030204" pitchFamily="18" charset="0"/>
                              <a:ea typeface="Cambria Math" panose="02040503050406030204" pitchFamily="18" charset="0"/>
                            </a:rPr>
                            <m:t>𝑭</m:t>
                          </m:r>
                        </m:e>
                        <m:sub>
                          <m:r>
                            <a:rPr lang="sl-SI" sz="1800" b="1" i="1">
                              <a:solidFill>
                                <a:schemeClr val="tx2"/>
                              </a:solidFill>
                              <a:latin typeface="Cambria Math" panose="02040503050406030204" pitchFamily="18" charset="0"/>
                              <a:ea typeface="Cambria Math" panose="02040503050406030204" pitchFamily="18" charset="0"/>
                            </a:rPr>
                            <m:t>𝑨𝒀</m:t>
                          </m:r>
                        </m:sub>
                      </m:sSub>
                      <m:r>
                        <a:rPr lang="sl-SI" sz="1800" b="1">
                          <a:solidFill>
                            <a:schemeClr val="tx2"/>
                          </a:solidFill>
                          <a:latin typeface="Cambria Math" panose="02040503050406030204" pitchFamily="18" charset="0"/>
                          <a:ea typeface="Cambria Math" panose="02040503050406030204" pitchFamily="18" charset="0"/>
                        </a:rPr>
                        <m:t>=</m:t>
                      </m:r>
                      <m:r>
                        <a:rPr lang="sl-SI" sz="1800" b="1" i="0" smtClean="0">
                          <a:solidFill>
                            <a:schemeClr val="tx2"/>
                          </a:solidFill>
                          <a:latin typeface="Cambria Math" panose="02040503050406030204" pitchFamily="18" charset="0"/>
                          <a:ea typeface="Cambria Math" panose="02040503050406030204" pitchFamily="18" charset="0"/>
                        </a:rPr>
                        <m:t>𝟑</m:t>
                      </m:r>
                      <m:r>
                        <a:rPr lang="sl-SI" sz="1800" b="1" i="0" smtClean="0">
                          <a:solidFill>
                            <a:schemeClr val="tx2"/>
                          </a:solidFill>
                          <a:latin typeface="Cambria Math" panose="02040503050406030204" pitchFamily="18" charset="0"/>
                          <a:ea typeface="Cambria Math" panose="02040503050406030204" pitchFamily="18" charset="0"/>
                        </a:rPr>
                        <m:t>,</m:t>
                      </m:r>
                      <m:r>
                        <a:rPr lang="sl-SI" sz="1800" b="1" i="0" smtClean="0">
                          <a:solidFill>
                            <a:schemeClr val="tx2"/>
                          </a:solidFill>
                          <a:latin typeface="Cambria Math" panose="02040503050406030204" pitchFamily="18" charset="0"/>
                          <a:ea typeface="Cambria Math" panose="02040503050406030204" pitchFamily="18" charset="0"/>
                        </a:rPr>
                        <m:t>𝟓𝟔𝟗</m:t>
                      </m:r>
                      <m:r>
                        <a:rPr lang="sl-SI" sz="1800" b="1" i="0" smtClean="0">
                          <a:solidFill>
                            <a:schemeClr val="tx2"/>
                          </a:solidFill>
                          <a:latin typeface="Cambria Math" panose="02040503050406030204" pitchFamily="18" charset="0"/>
                          <a:ea typeface="Cambria Math" panose="02040503050406030204" pitchFamily="18" charset="0"/>
                        </a:rPr>
                        <m:t> </m:t>
                      </m:r>
                      <m:r>
                        <a:rPr lang="sl-SI" sz="1800" b="1" i="0" smtClean="0">
                          <a:solidFill>
                            <a:schemeClr val="tx2"/>
                          </a:solidFill>
                          <a:latin typeface="Cambria Math" panose="02040503050406030204" pitchFamily="18" charset="0"/>
                          <a:ea typeface="Cambria Math" panose="02040503050406030204" pitchFamily="18" charset="0"/>
                        </a:rPr>
                        <m:t>𝐤𝐍</m:t>
                      </m:r>
                    </m:oMath>
                  </m:oMathPara>
                </a14:m>
                <a:endParaRPr lang="sl-SI" sz="1800" b="1" dirty="0">
                  <a:solidFill>
                    <a:schemeClr val="tx2"/>
                  </a:solidFill>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r>
                  <a:rPr lang="sl-SI" b="1" dirty="0">
                    <a:ea typeface="Cambria Math" panose="02040503050406030204" pitchFamily="18" charset="0"/>
                  </a:rPr>
                  <a:t>Iz 2.enačbe izrazimo silo </a:t>
                </a:r>
                <a14:m>
                  <m:oMath xmlns:m="http://schemas.openxmlformats.org/officeDocument/2006/math">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rPr>
                          <m:t>𝑭</m:t>
                        </m:r>
                      </m:e>
                      <m:sub>
                        <m:r>
                          <a:rPr lang="sl-SI" b="1" i="1">
                            <a:solidFill>
                              <a:schemeClr val="tx2"/>
                            </a:solidFill>
                            <a:latin typeface="Cambria Math" panose="02040503050406030204" pitchFamily="18" charset="0"/>
                          </a:rPr>
                          <m:t>𝑩𝒀</m:t>
                        </m:r>
                      </m:sub>
                    </m:sSub>
                  </m:oMath>
                </a14:m>
                <a:r>
                  <a:rPr lang="sl-SI" b="1" dirty="0">
                    <a:ea typeface="Cambria Math" panose="02040503050406030204" pitchFamily="18" charset="0"/>
                  </a:rPr>
                  <a:t> in jo izračunamo:</a:t>
                </a:r>
              </a:p>
              <a:p>
                <a:pPr marL="0" indent="0">
                  <a:buNone/>
                </a:pPr>
                <a14:m>
                  <m:oMathPara xmlns:m="http://schemas.openxmlformats.org/officeDocument/2006/math">
                    <m:oMathParaPr>
                      <m:jc m:val="centerGroup"/>
                    </m:oMathParaPr>
                    <m:oMath xmlns:m="http://schemas.openxmlformats.org/officeDocument/2006/math">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a:solidFill>
                                <a:schemeClr val="tx2"/>
                              </a:solidFill>
                              <a:latin typeface="Cambria Math" panose="02040503050406030204" pitchFamily="18" charset="0"/>
                            </a:rPr>
                            <m:t>𝑩𝒀</m:t>
                          </m:r>
                        </m:sub>
                      </m:sSub>
                      <m:r>
                        <a:rPr lang="sl-SI" sz="1800" b="1">
                          <a:solidFill>
                            <a:schemeClr val="tx2"/>
                          </a:solidFill>
                          <a:latin typeface="Cambria Math" panose="02040503050406030204" pitchFamily="18" charset="0"/>
                        </a:rPr>
                        <m:t>=</m:t>
                      </m:r>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a:solidFill>
                                <a:schemeClr val="tx2"/>
                              </a:solidFill>
                              <a:latin typeface="Cambria Math" panose="02040503050406030204" pitchFamily="18" charset="0"/>
                            </a:rPr>
                            <m:t>𝑨𝒀</m:t>
                          </m:r>
                        </m:sub>
                      </m:sSub>
                      <m:r>
                        <a:rPr lang="sl-SI" sz="1800" b="1">
                          <a:solidFill>
                            <a:schemeClr val="tx2"/>
                          </a:solidFill>
                          <a:latin typeface="Cambria Math" panose="02040503050406030204" pitchFamily="18" charset="0"/>
                        </a:rPr>
                        <m:t>−</m:t>
                      </m:r>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a:solidFill>
                                <a:schemeClr val="tx2"/>
                              </a:solidFill>
                              <a:latin typeface="Cambria Math" panose="02040503050406030204" pitchFamily="18" charset="0"/>
                            </a:rPr>
                            <m:t>𝟏</m:t>
                          </m:r>
                          <m:r>
                            <a:rPr lang="sl-SI" sz="1800" b="1" i="1">
                              <a:solidFill>
                                <a:schemeClr val="tx2"/>
                              </a:solidFill>
                              <a:latin typeface="Cambria Math" panose="02040503050406030204" pitchFamily="18" charset="0"/>
                            </a:rPr>
                            <m:t>𝒚</m:t>
                          </m:r>
                        </m:sub>
                      </m:sSub>
                      <m:r>
                        <a:rPr lang="sl-SI" sz="1800" b="1">
                          <a:solidFill>
                            <a:schemeClr val="tx2"/>
                          </a:solidFill>
                          <a:latin typeface="Cambria Math" panose="02040503050406030204" pitchFamily="18" charset="0"/>
                        </a:rPr>
                        <m:t>+</m:t>
                      </m:r>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a:solidFill>
                                <a:schemeClr val="tx2"/>
                              </a:solidFill>
                              <a:latin typeface="Cambria Math" panose="02040503050406030204" pitchFamily="18" charset="0"/>
                            </a:rPr>
                            <m:t>𝟐</m:t>
                          </m:r>
                        </m:sub>
                      </m:sSub>
                    </m:oMath>
                  </m:oMathPara>
                </a14:m>
                <a:endParaRPr lang="sl-SI" sz="1800" b="1"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a:solidFill>
                                <a:schemeClr val="tx2"/>
                              </a:solidFill>
                              <a:latin typeface="Cambria Math" panose="02040503050406030204" pitchFamily="18" charset="0"/>
                            </a:rPr>
                            <m:t>𝑩𝒀</m:t>
                          </m:r>
                        </m:sub>
                      </m:sSub>
                      <m:r>
                        <a:rPr lang="sl-SI" sz="1800" b="1">
                          <a:solidFill>
                            <a:schemeClr val="tx2"/>
                          </a:solidFill>
                          <a:latin typeface="Cambria Math" panose="02040503050406030204" pitchFamily="18" charset="0"/>
                        </a:rPr>
                        <m:t>=</m:t>
                      </m:r>
                      <m:r>
                        <a:rPr lang="sl-SI" sz="1800" b="1">
                          <a:solidFill>
                            <a:schemeClr val="tx2"/>
                          </a:solidFill>
                          <a:latin typeface="Cambria Math" panose="02040503050406030204" pitchFamily="18" charset="0"/>
                        </a:rPr>
                        <m:t>𝟑</m:t>
                      </m:r>
                      <m:r>
                        <a:rPr lang="sl-SI" sz="1800" b="1">
                          <a:solidFill>
                            <a:schemeClr val="tx2"/>
                          </a:solidFill>
                          <a:latin typeface="Cambria Math" panose="02040503050406030204" pitchFamily="18" charset="0"/>
                        </a:rPr>
                        <m:t>,</m:t>
                      </m:r>
                      <m:r>
                        <a:rPr lang="sl-SI" sz="1800" b="1">
                          <a:solidFill>
                            <a:schemeClr val="tx2"/>
                          </a:solidFill>
                          <a:latin typeface="Cambria Math" panose="02040503050406030204" pitchFamily="18" charset="0"/>
                        </a:rPr>
                        <m:t>𝟓𝟔𝟗</m:t>
                      </m:r>
                      <m:r>
                        <a:rPr lang="sl-SI" sz="1800" b="1">
                          <a:solidFill>
                            <a:schemeClr val="tx2"/>
                          </a:solidFill>
                          <a:latin typeface="Cambria Math" panose="02040503050406030204" pitchFamily="18" charset="0"/>
                        </a:rPr>
                        <m:t>−</m:t>
                      </m:r>
                      <m:r>
                        <a:rPr lang="sl-SI" sz="1800" b="1">
                          <a:solidFill>
                            <a:schemeClr val="tx2"/>
                          </a:solidFill>
                          <a:latin typeface="Cambria Math" panose="02040503050406030204" pitchFamily="18" charset="0"/>
                        </a:rPr>
                        <m:t>𝟏𝟎</m:t>
                      </m:r>
                      <m:r>
                        <a:rPr lang="sl-SI" sz="1800" b="1">
                          <a:solidFill>
                            <a:schemeClr val="tx2"/>
                          </a:solidFill>
                          <a:latin typeface="Cambria Math" panose="02040503050406030204" pitchFamily="18" charset="0"/>
                        </a:rPr>
                        <m:t>,</m:t>
                      </m:r>
                      <m:r>
                        <a:rPr lang="sl-SI" sz="1800" b="1">
                          <a:solidFill>
                            <a:schemeClr val="tx2"/>
                          </a:solidFill>
                          <a:latin typeface="Cambria Math" panose="02040503050406030204" pitchFamily="18" charset="0"/>
                        </a:rPr>
                        <m:t>𝟑𝟗𝟐</m:t>
                      </m:r>
                      <m:r>
                        <a:rPr lang="sl-SI" sz="1800" b="1">
                          <a:solidFill>
                            <a:schemeClr val="tx2"/>
                          </a:solidFill>
                          <a:latin typeface="Cambria Math" panose="02040503050406030204" pitchFamily="18" charset="0"/>
                        </a:rPr>
                        <m:t>+</m:t>
                      </m:r>
                      <m:r>
                        <a:rPr lang="sl-SI" sz="1800" b="1">
                          <a:solidFill>
                            <a:schemeClr val="tx2"/>
                          </a:solidFill>
                          <a:latin typeface="Cambria Math" panose="02040503050406030204" pitchFamily="18" charset="0"/>
                        </a:rPr>
                        <m:t>𝟖</m:t>
                      </m:r>
                    </m:oMath>
                  </m:oMathPara>
                </a14:m>
                <a:endParaRPr lang="sl-SI" sz="1800" b="1"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a:solidFill>
                                <a:schemeClr val="tx2"/>
                              </a:solidFill>
                              <a:latin typeface="Cambria Math" panose="02040503050406030204" pitchFamily="18" charset="0"/>
                            </a:rPr>
                            <m:t>𝑩𝒀</m:t>
                          </m:r>
                        </m:sub>
                      </m:sSub>
                      <m:r>
                        <a:rPr lang="sl-SI" sz="1800" b="1">
                          <a:solidFill>
                            <a:schemeClr val="tx2"/>
                          </a:solidFill>
                          <a:latin typeface="Cambria Math" panose="02040503050406030204" pitchFamily="18" charset="0"/>
                        </a:rPr>
                        <m:t>=</m:t>
                      </m:r>
                      <m:r>
                        <a:rPr lang="sl-SI" sz="1800" b="1">
                          <a:solidFill>
                            <a:schemeClr val="tx2"/>
                          </a:solidFill>
                          <a:latin typeface="Cambria Math" panose="02040503050406030204" pitchFamily="18" charset="0"/>
                        </a:rPr>
                        <m:t>𝟏</m:t>
                      </m:r>
                      <m:r>
                        <a:rPr lang="sl-SI" sz="1800" b="1">
                          <a:solidFill>
                            <a:schemeClr val="tx2"/>
                          </a:solidFill>
                          <a:latin typeface="Cambria Math" panose="02040503050406030204" pitchFamily="18" charset="0"/>
                        </a:rPr>
                        <m:t>,</m:t>
                      </m:r>
                      <m:r>
                        <a:rPr lang="sl-SI" sz="1800" b="1">
                          <a:solidFill>
                            <a:schemeClr val="tx2"/>
                          </a:solidFill>
                          <a:latin typeface="Cambria Math" panose="02040503050406030204" pitchFamily="18" charset="0"/>
                        </a:rPr>
                        <m:t>𝟏𝟕𝟕</m:t>
                      </m:r>
                      <m:r>
                        <a:rPr lang="sl-SI" sz="1800" b="1">
                          <a:solidFill>
                            <a:schemeClr val="tx2"/>
                          </a:solidFill>
                          <a:latin typeface="Cambria Math" panose="02040503050406030204" pitchFamily="18" charset="0"/>
                        </a:rPr>
                        <m:t> </m:t>
                      </m:r>
                      <m:r>
                        <a:rPr lang="sl-SI" sz="1800" b="1">
                          <a:solidFill>
                            <a:schemeClr val="tx2"/>
                          </a:solidFill>
                          <a:latin typeface="Cambria Math" panose="02040503050406030204" pitchFamily="18" charset="0"/>
                        </a:rPr>
                        <m:t>𝐤𝐍</m:t>
                      </m:r>
                    </m:oMath>
                  </m:oMathPara>
                </a14:m>
                <a:endParaRPr lang="sl-SI" sz="1800" b="1" dirty="0">
                  <a:solidFill>
                    <a:schemeClr val="tx2"/>
                  </a:solidFill>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308472"/>
                <a:ext cx="10080434" cy="6367750"/>
              </a:xfrm>
              <a:blipFill>
                <a:blip r:embed="rId2"/>
                <a:stretch>
                  <a:fillRect l="-665" t="-862"/>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6472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b="1" dirty="0">
                    <a:ea typeface="Cambria Math" panose="02040503050406030204" pitchFamily="18" charset="0"/>
                  </a:rPr>
                  <a:t>Vse reakcije imajo pozitivne vrednosti:</a:t>
                </a:r>
              </a:p>
              <a:p>
                <a:pPr marL="0" indent="0">
                  <a:buNone/>
                </a:pPr>
                <a14:m>
                  <m:oMathPara xmlns:m="http://schemas.openxmlformats.org/officeDocument/2006/math">
                    <m:oMathParaPr>
                      <m:jc m:val="centerGroup"/>
                    </m:oMathParaPr>
                    <m:oMath xmlns:m="http://schemas.openxmlformats.org/officeDocument/2006/math">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smtClean="0">
                              <a:solidFill>
                                <a:schemeClr val="tx2"/>
                              </a:solidFill>
                              <a:latin typeface="Cambria Math" panose="02040503050406030204" pitchFamily="18" charset="0"/>
                            </a:rPr>
                            <m:t>𝑨</m:t>
                          </m:r>
                          <m:r>
                            <a:rPr lang="sl-SI" sz="1800" b="1" i="1">
                              <a:solidFill>
                                <a:schemeClr val="tx2"/>
                              </a:solidFill>
                              <a:latin typeface="Cambria Math" panose="02040503050406030204" pitchFamily="18" charset="0"/>
                            </a:rPr>
                            <m:t>𝒀</m:t>
                          </m:r>
                        </m:sub>
                      </m:sSub>
                      <m:r>
                        <a:rPr lang="sl-SI" sz="1800" b="1">
                          <a:solidFill>
                            <a:schemeClr val="tx2"/>
                          </a:solidFill>
                          <a:latin typeface="Cambria Math" panose="02040503050406030204" pitchFamily="18" charset="0"/>
                        </a:rPr>
                        <m:t>=</m:t>
                      </m:r>
                      <m:r>
                        <a:rPr lang="sl-SI" sz="1800" b="1" i="0" smtClean="0">
                          <a:solidFill>
                            <a:schemeClr val="tx2"/>
                          </a:solidFill>
                          <a:latin typeface="Cambria Math" panose="02040503050406030204" pitchFamily="18" charset="0"/>
                        </a:rPr>
                        <m:t>𝟑</m:t>
                      </m:r>
                      <m:r>
                        <a:rPr lang="sl-SI" sz="1800" b="1" i="0" smtClean="0">
                          <a:solidFill>
                            <a:schemeClr val="tx2"/>
                          </a:solidFill>
                          <a:latin typeface="Cambria Math" panose="02040503050406030204" pitchFamily="18" charset="0"/>
                        </a:rPr>
                        <m:t>,</m:t>
                      </m:r>
                      <m:r>
                        <a:rPr lang="sl-SI" sz="1800" b="1" i="0" smtClean="0">
                          <a:solidFill>
                            <a:schemeClr val="tx2"/>
                          </a:solidFill>
                          <a:latin typeface="Cambria Math" panose="02040503050406030204" pitchFamily="18" charset="0"/>
                        </a:rPr>
                        <m:t>𝟓𝟔𝟗</m:t>
                      </m:r>
                      <m:r>
                        <a:rPr lang="sl-SI" sz="1800" b="1" i="0" smtClean="0">
                          <a:solidFill>
                            <a:schemeClr val="tx2"/>
                          </a:solidFill>
                          <a:latin typeface="Cambria Math" panose="02040503050406030204" pitchFamily="18" charset="0"/>
                        </a:rPr>
                        <m:t> </m:t>
                      </m:r>
                      <m:r>
                        <a:rPr lang="sl-SI" sz="1800" b="1" i="0" smtClean="0">
                          <a:solidFill>
                            <a:schemeClr val="tx2"/>
                          </a:solidFill>
                          <a:latin typeface="Cambria Math" panose="02040503050406030204" pitchFamily="18" charset="0"/>
                        </a:rPr>
                        <m:t>𝐤𝐍</m:t>
                      </m:r>
                    </m:oMath>
                  </m:oMathPara>
                </a14:m>
                <a:endParaRPr lang="sl-SI" sz="1800" b="1"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a:solidFill>
                                <a:schemeClr val="tx2"/>
                              </a:solidFill>
                              <a:latin typeface="Cambria Math" panose="02040503050406030204" pitchFamily="18" charset="0"/>
                            </a:rPr>
                            <m:t>𝑩</m:t>
                          </m:r>
                          <m:r>
                            <a:rPr lang="sl-SI" sz="1800" b="1" i="1" smtClean="0">
                              <a:solidFill>
                                <a:schemeClr val="tx2"/>
                              </a:solidFill>
                              <a:latin typeface="Cambria Math" panose="02040503050406030204" pitchFamily="18" charset="0"/>
                            </a:rPr>
                            <m:t>𝑿</m:t>
                          </m:r>
                        </m:sub>
                      </m:sSub>
                      <m:r>
                        <a:rPr lang="sl-SI" sz="1800" b="1">
                          <a:solidFill>
                            <a:schemeClr val="tx2"/>
                          </a:solidFill>
                          <a:latin typeface="Cambria Math" panose="02040503050406030204" pitchFamily="18" charset="0"/>
                        </a:rPr>
                        <m:t>=</m:t>
                      </m:r>
                      <m:r>
                        <a:rPr lang="sl-SI" sz="1800" b="1" i="0" smtClean="0">
                          <a:solidFill>
                            <a:schemeClr val="tx2"/>
                          </a:solidFill>
                          <a:latin typeface="Cambria Math" panose="02040503050406030204" pitchFamily="18" charset="0"/>
                        </a:rPr>
                        <m:t>𝟔</m:t>
                      </m:r>
                      <m:r>
                        <a:rPr lang="sl-SI" sz="1800" b="1" i="0" smtClean="0">
                          <a:solidFill>
                            <a:schemeClr val="tx2"/>
                          </a:solidFill>
                          <a:latin typeface="Cambria Math" panose="02040503050406030204" pitchFamily="18" charset="0"/>
                        </a:rPr>
                        <m:t> </m:t>
                      </m:r>
                      <m:r>
                        <a:rPr lang="sl-SI" sz="1800" b="1" i="0" smtClean="0">
                          <a:solidFill>
                            <a:schemeClr val="tx2"/>
                          </a:solidFill>
                          <a:latin typeface="Cambria Math" panose="02040503050406030204" pitchFamily="18" charset="0"/>
                        </a:rPr>
                        <m:t>𝐤𝐍</m:t>
                      </m:r>
                    </m:oMath>
                  </m:oMathPara>
                </a14:m>
                <a:endParaRPr lang="sl-SI" sz="1800" b="1"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sl-SI" sz="1800" b="1" i="1">
                              <a:solidFill>
                                <a:schemeClr val="tx2"/>
                              </a:solidFill>
                              <a:latin typeface="Cambria Math" panose="02040503050406030204" pitchFamily="18" charset="0"/>
                            </a:rPr>
                          </m:ctrlPr>
                        </m:sSubPr>
                        <m:e>
                          <m:r>
                            <a:rPr lang="sl-SI" sz="1800" b="1" i="1">
                              <a:solidFill>
                                <a:schemeClr val="tx2"/>
                              </a:solidFill>
                              <a:latin typeface="Cambria Math" panose="02040503050406030204" pitchFamily="18" charset="0"/>
                            </a:rPr>
                            <m:t>𝑭</m:t>
                          </m:r>
                        </m:e>
                        <m:sub>
                          <m:r>
                            <a:rPr lang="sl-SI" sz="1800" b="1" i="1">
                              <a:solidFill>
                                <a:schemeClr val="tx2"/>
                              </a:solidFill>
                              <a:latin typeface="Cambria Math" panose="02040503050406030204" pitchFamily="18" charset="0"/>
                            </a:rPr>
                            <m:t>𝑩𝒀</m:t>
                          </m:r>
                        </m:sub>
                      </m:sSub>
                      <m:r>
                        <a:rPr lang="sl-SI" sz="1800" b="1">
                          <a:solidFill>
                            <a:schemeClr val="tx2"/>
                          </a:solidFill>
                          <a:latin typeface="Cambria Math" panose="02040503050406030204" pitchFamily="18" charset="0"/>
                        </a:rPr>
                        <m:t>=</m:t>
                      </m:r>
                      <m:r>
                        <a:rPr lang="sl-SI" sz="1800" b="1" i="0" smtClean="0">
                          <a:solidFill>
                            <a:schemeClr val="tx2"/>
                          </a:solidFill>
                          <a:latin typeface="Cambria Math" panose="02040503050406030204" pitchFamily="18" charset="0"/>
                        </a:rPr>
                        <m:t>𝟏</m:t>
                      </m:r>
                      <m:r>
                        <a:rPr lang="sl-SI" sz="1800" b="1" i="0" smtClean="0">
                          <a:solidFill>
                            <a:schemeClr val="tx2"/>
                          </a:solidFill>
                          <a:latin typeface="Cambria Math" panose="02040503050406030204" pitchFamily="18" charset="0"/>
                        </a:rPr>
                        <m:t>,</m:t>
                      </m:r>
                      <m:r>
                        <a:rPr lang="sl-SI" sz="1800" b="1" i="0" smtClean="0">
                          <a:solidFill>
                            <a:schemeClr val="tx2"/>
                          </a:solidFill>
                          <a:latin typeface="Cambria Math" panose="02040503050406030204" pitchFamily="18" charset="0"/>
                        </a:rPr>
                        <m:t>𝟏𝟕𝟕</m:t>
                      </m:r>
                      <m:r>
                        <a:rPr lang="sl-SI" sz="1800" b="1" i="0" smtClean="0">
                          <a:solidFill>
                            <a:schemeClr val="tx2"/>
                          </a:solidFill>
                          <a:latin typeface="Cambria Math" panose="02040503050406030204" pitchFamily="18" charset="0"/>
                        </a:rPr>
                        <m:t> </m:t>
                      </m:r>
                      <m:r>
                        <a:rPr lang="sl-SI" sz="1800" b="1" i="0" smtClean="0">
                          <a:solidFill>
                            <a:schemeClr val="tx2"/>
                          </a:solidFill>
                          <a:latin typeface="Cambria Math" panose="02040503050406030204" pitchFamily="18" charset="0"/>
                        </a:rPr>
                        <m:t>𝐤𝐍</m:t>
                      </m:r>
                    </m:oMath>
                  </m:oMathPara>
                </a14:m>
                <a:endParaRPr lang="sl-SI" sz="1800" b="1" dirty="0">
                  <a:ea typeface="Cambria Math" panose="02040503050406030204" pitchFamily="18" charset="0"/>
                </a:endParaRPr>
              </a:p>
              <a:p>
                <a:pPr marL="0" indent="0">
                  <a:buNone/>
                </a:pPr>
                <a:r>
                  <a:rPr lang="sl-SI" b="1" dirty="0">
                    <a:ea typeface="Cambria Math" panose="02040503050406030204" pitchFamily="18" charset="0"/>
                  </a:rPr>
                  <a:t>Torej smo pravilno predpostavili smer delovanja sil v podporah. Če dobimo negativne vrednosti, je treba smer sil za nadaljnje obravnavanje nosilca popraviti (zamenjamo smer delovanja sile).</a:t>
                </a:r>
              </a:p>
              <a:p>
                <a:r>
                  <a:rPr lang="sl-SI" b="1" dirty="0">
                    <a:ea typeface="Cambria Math" panose="02040503050406030204" pitchFamily="18" charset="0"/>
                  </a:rPr>
                  <a:t>Nosilec razdelimo na polja.</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308472"/>
                <a:ext cx="10080434" cy="6367750"/>
              </a:xfrm>
              <a:blipFill rotWithShape="0">
                <a:blip r:embed="rId2"/>
                <a:stretch>
                  <a:fillRect l="-665" t="-862"/>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4" name="Slika 3"/>
          <p:cNvPicPr>
            <a:picLocks noChangeAspect="1"/>
          </p:cNvPicPr>
          <p:nvPr/>
        </p:nvPicPr>
        <p:blipFill>
          <a:blip r:embed="rId3"/>
          <a:stretch>
            <a:fillRect/>
          </a:stretch>
        </p:blipFill>
        <p:spPr>
          <a:xfrm>
            <a:off x="2054874" y="3162918"/>
            <a:ext cx="7144613" cy="3513304"/>
          </a:xfrm>
          <a:prstGeom prst="rect">
            <a:avLst/>
          </a:prstGeom>
        </p:spPr>
      </p:pic>
    </p:spTree>
    <p:extLst>
      <p:ext uri="{BB962C8B-B14F-4D97-AF65-F5344CB8AC3E}">
        <p14:creationId xmlns:p14="http://schemas.microsoft.com/office/powerpoint/2010/main" val="43668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b="1" dirty="0">
                    <a:ea typeface="Cambria Math" panose="02040503050406030204" pitchFamily="18" charset="0"/>
                  </a:rPr>
                  <a:t>Obravnavani nosilec ima 3 polja:</a:t>
                </a:r>
              </a:p>
              <a:p>
                <a:pPr marL="0" indent="0">
                  <a:buNone/>
                </a:pPr>
                <a:r>
                  <a:rPr lang="sl-SI" b="1" dirty="0">
                    <a:ea typeface="Cambria Math" panose="02040503050406030204" pitchFamily="18" charset="0"/>
                  </a:rPr>
                  <a:t>1.polje od podpore A do sile </a:t>
                </a:r>
                <a14:m>
                  <m:oMath xmlns:m="http://schemas.openxmlformats.org/officeDocument/2006/math">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rPr>
                          <m:t>𝑭</m:t>
                        </m:r>
                      </m:e>
                      <m:sub>
                        <m:r>
                          <a:rPr lang="sl-SI" b="1" i="1" smtClean="0">
                            <a:solidFill>
                              <a:schemeClr val="tx2"/>
                            </a:solidFill>
                            <a:latin typeface="Cambria Math" panose="02040503050406030204" pitchFamily="18" charset="0"/>
                          </a:rPr>
                          <m:t>𝟏</m:t>
                        </m:r>
                      </m:sub>
                    </m:sSub>
                  </m:oMath>
                </a14:m>
                <a:r>
                  <a:rPr lang="sl-SI" b="1" dirty="0">
                    <a:ea typeface="Cambria Math" panose="02040503050406030204" pitchFamily="18" charset="0"/>
                  </a:rPr>
                  <a:t>,</a:t>
                </a:r>
              </a:p>
              <a:p>
                <a:pPr marL="0" indent="0">
                  <a:buNone/>
                </a:pPr>
                <a:r>
                  <a:rPr lang="sl-SI" b="1" dirty="0">
                    <a:ea typeface="Cambria Math" panose="02040503050406030204" pitchFamily="18" charset="0"/>
                  </a:rPr>
                  <a:t>2.polje od sile </a:t>
                </a:r>
                <a14:m>
                  <m:oMath xmlns:m="http://schemas.openxmlformats.org/officeDocument/2006/math">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rPr>
                          <m:t>𝑭</m:t>
                        </m:r>
                      </m:e>
                      <m:sub>
                        <m:r>
                          <a:rPr lang="sl-SI" b="1" i="1">
                            <a:solidFill>
                              <a:schemeClr val="tx2"/>
                            </a:solidFill>
                            <a:latin typeface="Cambria Math" panose="02040503050406030204" pitchFamily="18" charset="0"/>
                          </a:rPr>
                          <m:t>𝟏</m:t>
                        </m:r>
                      </m:sub>
                    </m:sSub>
                  </m:oMath>
                </a14:m>
                <a:r>
                  <a:rPr lang="sl-SI" b="1" dirty="0">
                    <a:ea typeface="Cambria Math" panose="02040503050406030204" pitchFamily="18" charset="0"/>
                  </a:rPr>
                  <a:t> do sile </a:t>
                </a:r>
                <a14:m>
                  <m:oMath xmlns:m="http://schemas.openxmlformats.org/officeDocument/2006/math">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rPr>
                          <m:t>𝑭</m:t>
                        </m:r>
                      </m:e>
                      <m:sub>
                        <m:r>
                          <a:rPr lang="sl-SI" b="1" i="1" smtClean="0">
                            <a:solidFill>
                              <a:schemeClr val="tx2"/>
                            </a:solidFill>
                            <a:latin typeface="Cambria Math" panose="02040503050406030204" pitchFamily="18" charset="0"/>
                          </a:rPr>
                          <m:t>𝟐</m:t>
                        </m:r>
                      </m:sub>
                    </m:sSub>
                  </m:oMath>
                </a14:m>
                <a:r>
                  <a:rPr lang="sl-SI" b="1" dirty="0">
                    <a:ea typeface="Cambria Math" panose="02040503050406030204" pitchFamily="18" charset="0"/>
                  </a:rPr>
                  <a:t> in</a:t>
                </a:r>
              </a:p>
              <a:p>
                <a:pPr marL="0" indent="0">
                  <a:buNone/>
                </a:pPr>
                <a:r>
                  <a:rPr lang="sl-SI" b="1" dirty="0">
                    <a:ea typeface="Cambria Math" panose="02040503050406030204" pitchFamily="18" charset="0"/>
                  </a:rPr>
                  <a:t>3.polje od sile </a:t>
                </a:r>
                <a14:m>
                  <m:oMath xmlns:m="http://schemas.openxmlformats.org/officeDocument/2006/math">
                    <m:sSub>
                      <m:sSubPr>
                        <m:ctrlPr>
                          <a:rPr lang="sl-SI" b="1" i="1">
                            <a:solidFill>
                              <a:schemeClr val="tx2"/>
                            </a:solidFill>
                            <a:latin typeface="Cambria Math" panose="02040503050406030204" pitchFamily="18" charset="0"/>
                          </a:rPr>
                        </m:ctrlPr>
                      </m:sSubPr>
                      <m:e>
                        <m:r>
                          <a:rPr lang="sl-SI" b="1" i="1">
                            <a:solidFill>
                              <a:schemeClr val="tx2"/>
                            </a:solidFill>
                            <a:latin typeface="Cambria Math" panose="02040503050406030204" pitchFamily="18" charset="0"/>
                          </a:rPr>
                          <m:t>𝑭</m:t>
                        </m:r>
                      </m:e>
                      <m:sub>
                        <m:r>
                          <a:rPr lang="sl-SI" b="1" i="1" smtClean="0">
                            <a:solidFill>
                              <a:schemeClr val="tx2"/>
                            </a:solidFill>
                            <a:latin typeface="Cambria Math" panose="02040503050406030204" pitchFamily="18" charset="0"/>
                          </a:rPr>
                          <m:t>𝟐</m:t>
                        </m:r>
                      </m:sub>
                    </m:sSub>
                  </m:oMath>
                </a14:m>
                <a:r>
                  <a:rPr lang="sl-SI" b="1" dirty="0">
                    <a:ea typeface="Cambria Math" panose="02040503050406030204" pitchFamily="18" charset="0"/>
                  </a:rPr>
                  <a:t> do podpore B.</a:t>
                </a:r>
              </a:p>
              <a:p>
                <a:pPr marL="0" indent="0">
                  <a:buNone/>
                </a:pPr>
                <a:r>
                  <a:rPr lang="sl-SI" b="1" dirty="0">
                    <a:ea typeface="Cambria Math" panose="02040503050406030204" pitchFamily="18" charset="0"/>
                  </a:rPr>
                  <a:t>Obravnavamo tisti del polja, levega ali desnega, ki je obremenitveno bolj enostaven, ker z manj dela pridemo do bolj natančnih rezultatov. Začetek polja dolžine x bomo označevali s krogcem in konec s puščico.</a:t>
                </a:r>
              </a:p>
              <a:p>
                <a:pPr marL="0" indent="0">
                  <a:buNone/>
                </a:pPr>
                <a:r>
                  <a:rPr lang="sl-SI" b="1" dirty="0">
                    <a:ea typeface="Cambria Math" panose="02040503050406030204" pitchFamily="18" charset="0"/>
                  </a:rPr>
                  <a:t>Za izračun notranjih obremenitev v posameznem polju bomo uporabili ravnotežne enačbe.</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308472"/>
                <a:ext cx="10080434" cy="6367750"/>
              </a:xfrm>
              <a:blipFill rotWithShape="0">
                <a:blip r:embed="rId2"/>
                <a:stretch>
                  <a:fillRect l="-665" t="-862" r="-363"/>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76069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b="1" dirty="0">
                    <a:ea typeface="Cambria Math" panose="02040503050406030204" pitchFamily="18" charset="0"/>
                  </a:rPr>
                  <a:t>1.polje</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r>
                  <a:rPr lang="sl-SI" b="1" dirty="0">
                    <a:ea typeface="Cambria Math" panose="02040503050406030204" pitchFamily="18" charset="0"/>
                  </a:rPr>
                  <a:t>Glede na omenjeno bomo obravnavali 1.polje z leve, ki ga najprej narišemo, opremimo z vsemi zunanjimi obremenitvami (aktivne obremenitve in reakcije) ter na mestu prereza nosilca vrišemo notranje obremenitve (osno silo </a:t>
                </a:r>
                <a14:m>
                  <m:oMath xmlns:m="http://schemas.openxmlformats.org/officeDocument/2006/math">
                    <m:sSub>
                      <m:sSubPr>
                        <m:ctrlPr>
                          <a:rPr lang="sl-SI" b="1" i="1" smtClean="0">
                            <a:latin typeface="Cambria Math" panose="02040503050406030204" pitchFamily="18" charset="0"/>
                            <a:ea typeface="Cambria Math" panose="02040503050406030204" pitchFamily="18" charset="0"/>
                          </a:rPr>
                        </m:ctrlPr>
                      </m:sSubPr>
                      <m:e>
                        <m:r>
                          <a:rPr lang="sl-SI" b="1" i="1" smtClean="0">
                            <a:latin typeface="Cambria Math" panose="02040503050406030204" pitchFamily="18" charset="0"/>
                            <a:ea typeface="Cambria Math" panose="02040503050406030204" pitchFamily="18" charset="0"/>
                          </a:rPr>
                          <m:t>𝑭</m:t>
                        </m:r>
                      </m:e>
                      <m:sub>
                        <m:r>
                          <a:rPr lang="sl-SI" b="1" i="1" smtClean="0">
                            <a:latin typeface="Cambria Math" panose="02040503050406030204" pitchFamily="18" charset="0"/>
                            <a:ea typeface="Cambria Math" panose="02040503050406030204" pitchFamily="18" charset="0"/>
                          </a:rPr>
                          <m:t>𝑵</m:t>
                        </m:r>
                      </m:sub>
                    </m:sSub>
                  </m:oMath>
                </a14:m>
                <a:r>
                  <a:rPr lang="sl-SI" b="1" dirty="0">
                    <a:ea typeface="Cambria Math" panose="02040503050406030204" pitchFamily="18" charset="0"/>
                  </a:rPr>
                  <a:t>, prečno silo </a:t>
                </a:r>
                <a14:m>
                  <m:oMath xmlns:m="http://schemas.openxmlformats.org/officeDocument/2006/math">
                    <m:sSub>
                      <m:sSubPr>
                        <m:ctrlPr>
                          <a:rPr lang="sl-SI" b="1" i="1">
                            <a:latin typeface="Cambria Math" panose="02040503050406030204" pitchFamily="18" charset="0"/>
                            <a:ea typeface="Cambria Math" panose="02040503050406030204" pitchFamily="18" charset="0"/>
                          </a:rPr>
                        </m:ctrlPr>
                      </m:sSubPr>
                      <m:e>
                        <m:r>
                          <a:rPr lang="sl-SI" b="1" i="1">
                            <a:latin typeface="Cambria Math" panose="02040503050406030204" pitchFamily="18" charset="0"/>
                            <a:ea typeface="Cambria Math" panose="02040503050406030204" pitchFamily="18" charset="0"/>
                          </a:rPr>
                          <m:t>𝑭</m:t>
                        </m:r>
                      </m:e>
                      <m:sub>
                        <m:r>
                          <a:rPr lang="sl-SI" b="1" i="1" smtClean="0">
                            <a:latin typeface="Cambria Math" panose="02040503050406030204" pitchFamily="18" charset="0"/>
                            <a:ea typeface="Cambria Math" panose="02040503050406030204" pitchFamily="18" charset="0"/>
                          </a:rPr>
                          <m:t>𝑻</m:t>
                        </m:r>
                      </m:sub>
                    </m:sSub>
                  </m:oMath>
                </a14:m>
                <a:r>
                  <a:rPr lang="sl-SI" b="1" dirty="0">
                    <a:ea typeface="Cambria Math" panose="02040503050406030204" pitchFamily="18" charset="0"/>
                  </a:rPr>
                  <a:t> in upogibni moment M).</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308472"/>
                <a:ext cx="10080434" cy="6367750"/>
              </a:xfrm>
              <a:blipFill rotWithShape="0">
                <a:blip r:embed="rId2"/>
                <a:stretch>
                  <a:fillRect l="-665" t="-862"/>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p:cNvPicPr>
            <a:picLocks noChangeAspect="1"/>
          </p:cNvPicPr>
          <p:nvPr/>
        </p:nvPicPr>
        <p:blipFill>
          <a:blip r:embed="rId3"/>
          <a:stretch>
            <a:fillRect/>
          </a:stretch>
        </p:blipFill>
        <p:spPr>
          <a:xfrm>
            <a:off x="1890253" y="761253"/>
            <a:ext cx="6647819" cy="3744043"/>
          </a:xfrm>
          <a:prstGeom prst="rect">
            <a:avLst/>
          </a:prstGeom>
        </p:spPr>
      </p:pic>
    </p:spTree>
    <p:extLst>
      <p:ext uri="{BB962C8B-B14F-4D97-AF65-F5344CB8AC3E}">
        <p14:creationId xmlns:p14="http://schemas.microsoft.com/office/powerpoint/2010/main" val="208375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b="1" dirty="0">
                    <a:ea typeface="Cambria Math" panose="02040503050406030204" pitchFamily="18" charset="0"/>
                  </a:rPr>
                  <a:t>Ravnotežne enačbe:</a:t>
                </a:r>
              </a:p>
              <a:p>
                <a:pPr marL="0" indent="0">
                  <a:buNone/>
                </a:pPr>
                <a:r>
                  <a:rPr lang="sl-SI" sz="1800" b="1" dirty="0">
                    <a:ea typeface="Cambria Math" panose="02040503050406030204" pitchFamily="18" charset="0"/>
                  </a:rPr>
                  <a:t>1) </a:t>
                </a:r>
                <a14:m>
                  <m:oMath xmlns:m="http://schemas.openxmlformats.org/officeDocument/2006/math">
                    <m:nary>
                      <m:naryPr>
                        <m:chr m:val="∑"/>
                        <m:subHide m:val="on"/>
                        <m:supHide m:val="on"/>
                        <m:ctrlPr>
                          <a:rPr lang="sl-SI" sz="1800" b="1" i="1" smtClean="0">
                            <a:latin typeface="Cambria Math" panose="02040503050406030204" pitchFamily="18" charset="0"/>
                            <a:ea typeface="Cambria Math" panose="02040503050406030204" pitchFamily="18" charset="0"/>
                          </a:rPr>
                        </m:ctrlPr>
                      </m:naryPr>
                      <m:sub/>
                      <m:sup/>
                      <m:e>
                        <m:sSub>
                          <m:sSubPr>
                            <m:ctrlPr>
                              <a:rPr lang="sl-SI" sz="1800" b="1" i="1" smtClean="0">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𝒊𝒙</m:t>
                            </m:r>
                          </m:sub>
                        </m:sSub>
                        <m:r>
                          <a:rPr lang="sl-SI" sz="1800" b="1" i="1" smtClean="0">
                            <a:latin typeface="Cambria Math" panose="02040503050406030204" pitchFamily="18" charset="0"/>
                            <a:ea typeface="Cambria Math" panose="02040503050406030204" pitchFamily="18" charset="0"/>
                          </a:rPr>
                          <m:t>+</m:t>
                        </m:r>
                        <m:sSub>
                          <m:sSubPr>
                            <m:ctrlPr>
                              <a:rPr lang="sl-SI" sz="1800" b="1" i="1" smtClean="0">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𝑵</m:t>
                            </m:r>
                          </m:sub>
                        </m:sSub>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𝟎</m:t>
                        </m:r>
                        <m:r>
                          <a:rPr lang="sl-SI" sz="1800" b="1" i="1" smtClean="0">
                            <a:latin typeface="Cambria Math" panose="02040503050406030204" pitchFamily="18" charset="0"/>
                            <a:ea typeface="Cambria Math" panose="02040503050406030204" pitchFamily="18" charset="0"/>
                          </a:rPr>
                          <m:t> → </m:t>
                        </m:r>
                        <m:sSub>
                          <m:sSubPr>
                            <m:ctrlPr>
                              <a:rPr lang="sl-SI" sz="1800" b="1" i="1" smtClean="0">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𝑵</m:t>
                            </m:r>
                          </m:sub>
                        </m:sSub>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𝟎</m:t>
                        </m:r>
                      </m:e>
                    </m:nary>
                    <m:r>
                      <a:rPr lang="sl-SI" sz="1800" b="1" i="1" smtClean="0">
                        <a:latin typeface="Cambria Math" panose="02040503050406030204" pitchFamily="18" charset="0"/>
                        <a:ea typeface="Cambria Math" panose="02040503050406030204" pitchFamily="18" charset="0"/>
                      </a:rPr>
                      <m:t> </m:t>
                    </m:r>
                  </m:oMath>
                </a14:m>
                <a:endParaRPr lang="sl-SI" sz="1800" b="1" i="1" dirty="0">
                  <a:latin typeface="Cambria Math" panose="02040503050406030204" pitchFamily="18" charset="0"/>
                  <a:ea typeface="Cambria Math" panose="02040503050406030204" pitchFamily="18" charset="0"/>
                </a:endParaRPr>
              </a:p>
              <a:p>
                <a:pPr marL="0" indent="0">
                  <a:buNone/>
                </a:pPr>
                <a:r>
                  <a:rPr lang="sl-SI" sz="1800" b="1" dirty="0">
                    <a:ea typeface="Cambria Math" panose="02040503050406030204" pitchFamily="18" charset="0"/>
                  </a:rPr>
                  <a:t>2) </a:t>
                </a:r>
                <a14:m>
                  <m:oMath xmlns:m="http://schemas.openxmlformats.org/officeDocument/2006/math">
                    <m:nary>
                      <m:naryPr>
                        <m:chr m:val="∑"/>
                        <m:subHide m:val="on"/>
                        <m:supHide m:val="on"/>
                        <m:ctrlPr>
                          <a:rPr lang="sl-SI" sz="1800" b="1" i="1">
                            <a:latin typeface="Cambria Math" panose="02040503050406030204" pitchFamily="18" charset="0"/>
                            <a:ea typeface="Cambria Math" panose="02040503050406030204" pitchFamily="18" charset="0"/>
                          </a:rPr>
                        </m:ctrlPr>
                      </m:naryPr>
                      <m:sub/>
                      <m:sup/>
                      <m:e>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𝒊</m:t>
                            </m:r>
                            <m:r>
                              <a:rPr lang="sl-SI" sz="1800" b="1" i="1" smtClean="0">
                                <a:latin typeface="Cambria Math" panose="02040503050406030204" pitchFamily="18" charset="0"/>
                                <a:ea typeface="Cambria Math" panose="02040503050406030204" pitchFamily="18" charset="0"/>
                              </a:rPr>
                              <m:t>𝒚</m:t>
                            </m:r>
                          </m:sub>
                        </m:sSub>
                        <m:r>
                          <a:rPr lang="sl-SI" sz="1800" b="1" i="1">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𝑻</m:t>
                            </m:r>
                          </m:sub>
                        </m:s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𝟎</m:t>
                        </m:r>
                        <m:r>
                          <a:rPr lang="sl-SI" sz="1800" b="1" i="1">
                            <a:latin typeface="Cambria Math" panose="02040503050406030204" pitchFamily="18" charset="0"/>
                            <a:ea typeface="Cambria Math" panose="02040503050406030204" pitchFamily="18" charset="0"/>
                          </a:rPr>
                          <m:t> → </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𝑨𝒀</m:t>
                            </m:r>
                          </m:sub>
                        </m:sSub>
                        <m:r>
                          <a:rPr lang="sl-SI" sz="1800" b="1" i="1" smtClean="0">
                            <a:latin typeface="Cambria Math" panose="02040503050406030204" pitchFamily="18" charset="0"/>
                            <a:ea typeface="Cambria Math" panose="02040503050406030204" pitchFamily="18" charset="0"/>
                          </a:rPr>
                          <m:t>−</m:t>
                        </m:r>
                        <m:sSub>
                          <m:sSubPr>
                            <m:ctrlPr>
                              <a:rPr lang="sl-SI" sz="1800" b="1" i="1" smtClean="0">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𝑻</m:t>
                            </m:r>
                          </m:sub>
                        </m:s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𝟎</m:t>
                        </m:r>
                      </m:e>
                    </m:nary>
                  </m:oMath>
                </a14:m>
                <a:endParaRPr lang="sl-SI" sz="1800" b="1" dirty="0">
                  <a:ea typeface="Cambria Math" panose="02040503050406030204" pitchFamily="18" charset="0"/>
                </a:endParaRPr>
              </a:p>
              <a:p>
                <a:pPr marL="0" indent="0">
                  <a:buNone/>
                </a:pPr>
                <a14:m>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    </m:t>
                        </m:r>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𝑻</m:t>
                        </m:r>
                      </m:sub>
                    </m:sSub>
                    <m:r>
                      <a:rPr lang="sl-SI" sz="1800" b="1" i="1">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smtClean="0">
                            <a:latin typeface="Cambria Math" panose="02040503050406030204" pitchFamily="18" charset="0"/>
                            <a:ea typeface="Cambria Math" panose="02040503050406030204" pitchFamily="18" charset="0"/>
                          </a:rPr>
                          <m:t>𝑨𝒀</m:t>
                        </m:r>
                      </m:sub>
                    </m:sSub>
                  </m:oMath>
                </a14:m>
                <a:r>
                  <a:rPr lang="sl-SI" sz="1800" b="1" dirty="0">
                    <a:ea typeface="Cambria Math" panose="02040503050406030204" pitchFamily="18" charset="0"/>
                  </a:rPr>
                  <a:t> </a:t>
                </a:r>
              </a:p>
              <a:p>
                <a:pPr marL="0" indent="0">
                  <a:buNone/>
                </a:pPr>
                <a14:m>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    </m:t>
                        </m:r>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𝑻</m:t>
                        </m:r>
                      </m:sub>
                    </m:sSub>
                    <m:r>
                      <a:rPr lang="sl-SI" sz="1800" b="1" i="1">
                        <a:latin typeface="Cambria Math" panose="02040503050406030204" pitchFamily="18" charset="0"/>
                        <a:ea typeface="Cambria Math" panose="02040503050406030204" pitchFamily="18" charset="0"/>
                      </a:rPr>
                      <m:t>=</m:t>
                    </m:r>
                    <m:r>
                      <a:rPr lang="sl-SI" sz="1800" b="1" i="0" smtClean="0">
                        <a:latin typeface="Cambria Math" panose="02040503050406030204" pitchFamily="18" charset="0"/>
                        <a:ea typeface="Cambria Math" panose="02040503050406030204" pitchFamily="18" charset="0"/>
                      </a:rPr>
                      <m:t>𝟑</m:t>
                    </m:r>
                    <m:r>
                      <a:rPr lang="sl-SI" sz="1800" b="1" i="0" smtClean="0">
                        <a:latin typeface="Cambria Math" panose="02040503050406030204" pitchFamily="18" charset="0"/>
                        <a:ea typeface="Cambria Math" panose="02040503050406030204" pitchFamily="18" charset="0"/>
                      </a:rPr>
                      <m:t>,</m:t>
                    </m:r>
                    <m:r>
                      <a:rPr lang="sl-SI" sz="1800" b="1" i="0" smtClean="0">
                        <a:latin typeface="Cambria Math" panose="02040503050406030204" pitchFamily="18" charset="0"/>
                        <a:ea typeface="Cambria Math" panose="02040503050406030204" pitchFamily="18" charset="0"/>
                      </a:rPr>
                      <m:t>𝟓𝟔𝟗</m:t>
                    </m:r>
                    <m:r>
                      <a:rPr lang="sl-SI" sz="1800" b="1" i="0" smtClean="0">
                        <a:latin typeface="Cambria Math" panose="02040503050406030204" pitchFamily="18" charset="0"/>
                        <a:ea typeface="Cambria Math" panose="02040503050406030204" pitchFamily="18" charset="0"/>
                      </a:rPr>
                      <m:t> </m:t>
                    </m:r>
                    <m:r>
                      <a:rPr lang="sl-SI" sz="1800" b="1" i="0" smtClean="0">
                        <a:latin typeface="Cambria Math" panose="02040503050406030204" pitchFamily="18" charset="0"/>
                        <a:ea typeface="Cambria Math" panose="02040503050406030204" pitchFamily="18" charset="0"/>
                      </a:rPr>
                      <m:t>𝐤𝐍</m:t>
                    </m:r>
                  </m:oMath>
                </a14:m>
                <a:r>
                  <a:rPr lang="sl-SI" sz="1800" b="1" dirty="0">
                    <a:ea typeface="Cambria Math" panose="02040503050406030204" pitchFamily="18" charset="0"/>
                  </a:rPr>
                  <a:t> </a:t>
                </a:r>
              </a:p>
              <a:p>
                <a:pPr marL="0" indent="0">
                  <a:buNone/>
                </a:pPr>
                <a:r>
                  <a:rPr lang="sl-SI" sz="1800" b="1" dirty="0">
                    <a:ea typeface="Cambria Math" panose="02040503050406030204" pitchFamily="18" charset="0"/>
                  </a:rPr>
                  <a:t>3) </a:t>
                </a:r>
                <a14:m>
                  <m:oMath xmlns:m="http://schemas.openxmlformats.org/officeDocument/2006/math">
                    <m:nary>
                      <m:naryPr>
                        <m:chr m:val="∑"/>
                        <m:subHide m:val="on"/>
                        <m:supHide m:val="on"/>
                        <m:ctrlPr>
                          <a:rPr lang="sl-SI" sz="1800" b="1" i="1">
                            <a:latin typeface="Cambria Math" panose="02040503050406030204" pitchFamily="18" charset="0"/>
                            <a:ea typeface="Cambria Math" panose="02040503050406030204" pitchFamily="18" charset="0"/>
                          </a:rPr>
                        </m:ctrlPr>
                      </m:naryPr>
                      <m:sub/>
                      <m:sup/>
                      <m:e>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𝑴</m:t>
                            </m:r>
                          </m:e>
                          <m:sub>
                            <m:r>
                              <a:rPr lang="sl-SI" sz="1800" b="1" i="1">
                                <a:latin typeface="Cambria Math" panose="02040503050406030204" pitchFamily="18" charset="0"/>
                                <a:ea typeface="Cambria Math" panose="02040503050406030204" pitchFamily="18" charset="0"/>
                              </a:rPr>
                              <m:t>𝒊</m:t>
                            </m:r>
                            <m:r>
                              <a:rPr lang="sl-SI" sz="1800" b="1" i="1" smtClean="0">
                                <a:latin typeface="Cambria Math" panose="02040503050406030204" pitchFamily="18" charset="0"/>
                                <a:ea typeface="Cambria Math" panose="02040503050406030204" pitchFamily="18" charset="0"/>
                              </a:rPr>
                              <m:t>𝒙</m:t>
                            </m:r>
                          </m:sub>
                        </m:sSub>
                        <m:r>
                          <a:rPr lang="sl-SI" sz="1800" b="1" i="1">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𝑴</m:t>
                            </m:r>
                          </m:e>
                          <m:sub>
                            <m:d>
                              <m:dPr>
                                <m:ctrlPr>
                                  <a:rPr lang="sl-SI" sz="1800" b="1" i="1" smtClean="0">
                                    <a:latin typeface="Cambria Math" panose="02040503050406030204" pitchFamily="18" charset="0"/>
                                    <a:ea typeface="Cambria Math" panose="02040503050406030204" pitchFamily="18" charset="0"/>
                                  </a:rPr>
                                </m:ctrlPr>
                              </m:dPr>
                              <m:e>
                                <m:r>
                                  <a:rPr lang="sl-SI" sz="1800" b="1" i="1" smtClean="0">
                                    <a:latin typeface="Cambria Math" panose="02040503050406030204" pitchFamily="18" charset="0"/>
                                    <a:ea typeface="Cambria Math" panose="02040503050406030204" pitchFamily="18" charset="0"/>
                                  </a:rPr>
                                  <m:t>𝒙</m:t>
                                </m:r>
                              </m:e>
                            </m:d>
                          </m:sub>
                        </m:s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𝟎</m:t>
                        </m:r>
                        <m:r>
                          <a:rPr lang="sl-SI" sz="1800" b="1" i="1">
                            <a:latin typeface="Cambria Math" panose="02040503050406030204" pitchFamily="18" charset="0"/>
                            <a:ea typeface="Cambria Math" panose="02040503050406030204" pitchFamily="18" charset="0"/>
                          </a:rPr>
                          <m:t> →−</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𝑨𝒀</m:t>
                            </m:r>
                          </m:sub>
                        </m:sSub>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𝒙</m:t>
                        </m:r>
                        <m:r>
                          <a:rPr lang="sl-SI" sz="1800" b="1" i="1" smtClean="0">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smtClean="0">
                                <a:latin typeface="Cambria Math" panose="02040503050406030204" pitchFamily="18" charset="0"/>
                                <a:ea typeface="Cambria Math" panose="02040503050406030204" pitchFamily="18" charset="0"/>
                              </a:rPr>
                              <m:t>𝑴</m:t>
                            </m:r>
                          </m:e>
                          <m:sub>
                            <m:r>
                              <a:rPr lang="sl-SI" sz="1800" b="1" i="1" smtClean="0">
                                <a:latin typeface="Cambria Math" panose="02040503050406030204" pitchFamily="18" charset="0"/>
                                <a:ea typeface="Cambria Math" panose="02040503050406030204" pitchFamily="18" charset="0"/>
                              </a:rPr>
                              <m:t>(</m:t>
                            </m:r>
                            <m:r>
                              <a:rPr lang="sl-SI" sz="1800" b="1" i="1" smtClean="0">
                                <a:latin typeface="Cambria Math" panose="02040503050406030204" pitchFamily="18" charset="0"/>
                                <a:ea typeface="Cambria Math" panose="02040503050406030204" pitchFamily="18" charset="0"/>
                              </a:rPr>
                              <m:t>𝒙</m:t>
                            </m:r>
                            <m:r>
                              <a:rPr lang="sl-SI" sz="1800" b="1" i="1" smtClean="0">
                                <a:latin typeface="Cambria Math" panose="02040503050406030204" pitchFamily="18" charset="0"/>
                                <a:ea typeface="Cambria Math" panose="02040503050406030204" pitchFamily="18" charset="0"/>
                              </a:rPr>
                              <m:t>)</m:t>
                            </m:r>
                          </m:sub>
                        </m:s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𝟎</m:t>
                        </m:r>
                      </m:e>
                    </m:nary>
                  </m:oMath>
                </a14:m>
                <a:endParaRPr lang="sl-SI" sz="1800" b="1" dirty="0">
                  <a:ea typeface="Cambria Math" panose="02040503050406030204" pitchFamily="18" charset="0"/>
                </a:endParaRPr>
              </a:p>
              <a:p>
                <a:pPr marL="0" indent="0">
                  <a:buNone/>
                </a:pPr>
                <a:r>
                  <a:rPr lang="sl-SI" sz="1800" b="1" dirty="0">
                    <a:ea typeface="Cambria Math" panose="02040503050406030204" pitchFamily="18" charset="0"/>
                  </a:rPr>
                  <a:t>    </a:t>
                </a:r>
                <a14:m>
                  <m:oMath xmlns:m="http://schemas.openxmlformats.org/officeDocument/2006/math">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𝑴</m:t>
                        </m:r>
                      </m:e>
                      <m: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𝒙</m:t>
                        </m:r>
                        <m:r>
                          <a:rPr lang="sl-SI" sz="1800" b="1" i="1">
                            <a:latin typeface="Cambria Math" panose="02040503050406030204" pitchFamily="18" charset="0"/>
                            <a:ea typeface="Cambria Math" panose="02040503050406030204" pitchFamily="18" charset="0"/>
                          </a:rPr>
                          <m:t>)</m:t>
                        </m:r>
                      </m:sub>
                    </m:sSub>
                    <m:r>
                      <a:rPr lang="sl-SI" sz="1800" b="1" i="1">
                        <a:latin typeface="Cambria Math" panose="02040503050406030204" pitchFamily="18" charset="0"/>
                        <a:ea typeface="Cambria Math" panose="02040503050406030204" pitchFamily="18" charset="0"/>
                      </a:rPr>
                      <m:t>=</m:t>
                    </m:r>
                    <m:sSub>
                      <m:sSubPr>
                        <m:ctrlPr>
                          <a:rPr lang="sl-SI" sz="1800" b="1" i="1">
                            <a:latin typeface="Cambria Math" panose="02040503050406030204" pitchFamily="18" charset="0"/>
                            <a:ea typeface="Cambria Math" panose="02040503050406030204" pitchFamily="18" charset="0"/>
                          </a:rPr>
                        </m:ctrlPr>
                      </m:sSubPr>
                      <m:e>
                        <m:r>
                          <a:rPr lang="sl-SI" sz="1800" b="1" i="1">
                            <a:latin typeface="Cambria Math" panose="02040503050406030204" pitchFamily="18" charset="0"/>
                            <a:ea typeface="Cambria Math" panose="02040503050406030204" pitchFamily="18" charset="0"/>
                          </a:rPr>
                          <m:t>𝑭</m:t>
                        </m:r>
                      </m:e>
                      <m:sub>
                        <m:r>
                          <a:rPr lang="sl-SI" sz="1800" b="1" i="1">
                            <a:latin typeface="Cambria Math" panose="02040503050406030204" pitchFamily="18" charset="0"/>
                            <a:ea typeface="Cambria Math" panose="02040503050406030204" pitchFamily="18" charset="0"/>
                          </a:rPr>
                          <m:t>𝑨𝒀</m:t>
                        </m:r>
                      </m:sub>
                    </m:sSub>
                    <m:r>
                      <a:rPr lang="sl-SI" sz="1800" b="1" i="1">
                        <a:latin typeface="Cambria Math" panose="02040503050406030204" pitchFamily="18" charset="0"/>
                        <a:ea typeface="Cambria Math" panose="02040503050406030204" pitchFamily="18" charset="0"/>
                      </a:rPr>
                      <m:t>∙</m:t>
                    </m:r>
                    <m:r>
                      <a:rPr lang="sl-SI" sz="1800" b="1" i="1">
                        <a:latin typeface="Cambria Math" panose="02040503050406030204" pitchFamily="18" charset="0"/>
                        <a:ea typeface="Cambria Math" panose="02040503050406030204" pitchFamily="18" charset="0"/>
                      </a:rPr>
                      <m:t>𝒙</m:t>
                    </m:r>
                  </m:oMath>
                </a14:m>
                <a:r>
                  <a:rPr lang="sl-SI" sz="1800" b="1" dirty="0">
                    <a:ea typeface="Cambria Math" panose="02040503050406030204" pitchFamily="18" charset="0"/>
                  </a:rPr>
                  <a:t> </a:t>
                </a:r>
              </a:p>
              <a:p>
                <a:pPr marL="0" indent="0">
                  <a:buNone/>
                </a:pPr>
                <a:r>
                  <a:rPr lang="sl-SI" sz="1800" b="1" dirty="0">
                    <a:ea typeface="Cambria Math" panose="02040503050406030204" pitchFamily="18" charset="0"/>
                  </a:rPr>
                  <a:t>    M(x = 0) = 0</a:t>
                </a:r>
              </a:p>
              <a:p>
                <a:pPr marL="0" indent="0">
                  <a:buNone/>
                </a:pPr>
                <a:r>
                  <a:rPr lang="sl-SI" sz="1800" b="1" dirty="0">
                    <a:ea typeface="Cambria Math" panose="02040503050406030204" pitchFamily="18" charset="0"/>
                  </a:rPr>
                  <a:t>    M(x = 1,2) = 3,569 </a:t>
                </a:r>
                <a14:m>
                  <m:oMath xmlns:m="http://schemas.openxmlformats.org/officeDocument/2006/math">
                    <m:r>
                      <a:rPr lang="sl-SI" sz="1800" b="1" i="1">
                        <a:latin typeface="Cambria Math" panose="02040503050406030204" pitchFamily="18" charset="0"/>
                        <a:ea typeface="Cambria Math" panose="02040503050406030204" pitchFamily="18" charset="0"/>
                      </a:rPr>
                      <m:t>∙</m:t>
                    </m:r>
                  </m:oMath>
                </a14:m>
                <a:r>
                  <a:rPr lang="sl-SI" sz="1800" b="1" dirty="0">
                    <a:ea typeface="Cambria Math" panose="02040503050406030204" pitchFamily="18" charset="0"/>
                  </a:rPr>
                  <a:t> 1,2</a:t>
                </a:r>
              </a:p>
              <a:p>
                <a:pPr marL="0" indent="0">
                  <a:buNone/>
                </a:pPr>
                <a:r>
                  <a:rPr lang="sl-SI" sz="1800" b="1" dirty="0">
                    <a:ea typeface="Cambria Math" panose="02040503050406030204" pitchFamily="18" charset="0"/>
                  </a:rPr>
                  <a:t>    M(x = 1,2) = 4,282 kN</a:t>
                </a:r>
              </a:p>
              <a:p>
                <a:pPr marL="0" indent="0">
                  <a:buNone/>
                </a:pPr>
                <a:r>
                  <a:rPr lang="sl-SI" sz="1800" b="1" dirty="0">
                    <a:ea typeface="Cambria Math" panose="02040503050406030204" pitchFamily="18" charset="0"/>
                  </a:rPr>
                  <a:t> </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308472"/>
                <a:ext cx="10080434" cy="6367750"/>
              </a:xfrm>
              <a:blipFill rotWithShape="0">
                <a:blip r:embed="rId2"/>
                <a:stretch>
                  <a:fillRect l="-665" t="-862"/>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4" name="Slika 3"/>
          <p:cNvPicPr>
            <a:picLocks noChangeAspect="1"/>
          </p:cNvPicPr>
          <p:nvPr/>
        </p:nvPicPr>
        <p:blipFill>
          <a:blip r:embed="rId3"/>
          <a:stretch>
            <a:fillRect/>
          </a:stretch>
        </p:blipFill>
        <p:spPr>
          <a:xfrm>
            <a:off x="7155456" y="308472"/>
            <a:ext cx="3193744" cy="2410025"/>
          </a:xfrm>
          <a:prstGeom prst="rect">
            <a:avLst/>
          </a:prstGeom>
        </p:spPr>
      </p:pic>
    </p:spTree>
    <p:extLst>
      <p:ext uri="{BB962C8B-B14F-4D97-AF65-F5344CB8AC3E}">
        <p14:creationId xmlns:p14="http://schemas.microsoft.com/office/powerpoint/2010/main" val="413549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b="1" dirty="0">
                    <a:ea typeface="Cambria Math" panose="02040503050406030204" pitchFamily="18" charset="0"/>
                  </a:rPr>
                  <a:t>Osna sila </a:t>
                </a:r>
                <a14:m>
                  <m:oMath xmlns:m="http://schemas.openxmlformats.org/officeDocument/2006/math">
                    <m:sSub>
                      <m:sSubPr>
                        <m:ctrlPr>
                          <a:rPr lang="sl-SI" b="1" i="1">
                            <a:latin typeface="Cambria Math" panose="02040503050406030204" pitchFamily="18" charset="0"/>
                            <a:ea typeface="Cambria Math" panose="02040503050406030204" pitchFamily="18" charset="0"/>
                          </a:rPr>
                        </m:ctrlPr>
                      </m:sSubPr>
                      <m:e>
                        <m:r>
                          <a:rPr lang="sl-SI" b="1" i="1">
                            <a:latin typeface="Cambria Math" panose="02040503050406030204" pitchFamily="18" charset="0"/>
                            <a:ea typeface="Cambria Math" panose="02040503050406030204" pitchFamily="18" charset="0"/>
                          </a:rPr>
                          <m:t>𝑭</m:t>
                        </m:r>
                      </m:e>
                      <m:sub>
                        <m:r>
                          <a:rPr lang="sl-SI" b="1" i="1">
                            <a:latin typeface="Cambria Math" panose="02040503050406030204" pitchFamily="18" charset="0"/>
                            <a:ea typeface="Cambria Math" panose="02040503050406030204" pitchFamily="18" charset="0"/>
                          </a:rPr>
                          <m:t>𝑵</m:t>
                        </m:r>
                      </m:sub>
                    </m:sSub>
                  </m:oMath>
                </a14:m>
                <a:r>
                  <a:rPr lang="sl-SI" b="1" dirty="0">
                    <a:ea typeface="Cambria Math" panose="02040503050406030204" pitchFamily="18" charset="0"/>
                  </a:rPr>
                  <a:t> in prečna sila </a:t>
                </a:r>
                <a14:m>
                  <m:oMath xmlns:m="http://schemas.openxmlformats.org/officeDocument/2006/math">
                    <m:sSub>
                      <m:sSubPr>
                        <m:ctrlPr>
                          <a:rPr lang="sl-SI" b="1" i="1">
                            <a:latin typeface="Cambria Math" panose="02040503050406030204" pitchFamily="18" charset="0"/>
                            <a:ea typeface="Cambria Math" panose="02040503050406030204" pitchFamily="18" charset="0"/>
                          </a:rPr>
                        </m:ctrlPr>
                      </m:sSubPr>
                      <m:e>
                        <m:r>
                          <a:rPr lang="sl-SI" b="1" i="1">
                            <a:latin typeface="Cambria Math" panose="02040503050406030204" pitchFamily="18" charset="0"/>
                            <a:ea typeface="Cambria Math" panose="02040503050406030204" pitchFamily="18" charset="0"/>
                          </a:rPr>
                          <m:t>𝑭</m:t>
                        </m:r>
                      </m:e>
                      <m:sub>
                        <m:r>
                          <a:rPr lang="sl-SI" b="1" i="1">
                            <a:latin typeface="Cambria Math" panose="02040503050406030204" pitchFamily="18" charset="0"/>
                            <a:ea typeface="Cambria Math" panose="02040503050406030204" pitchFamily="18" charset="0"/>
                          </a:rPr>
                          <m:t>𝑻</m:t>
                        </m:r>
                      </m:sub>
                    </m:sSub>
                  </m:oMath>
                </a14:m>
                <a:r>
                  <a:rPr lang="sl-SI" b="1" dirty="0">
                    <a:ea typeface="Cambria Math" panose="02040503050406030204" pitchFamily="18" charset="0"/>
                  </a:rPr>
                  <a:t> imata konstantno velikost vzdolž celotne dolžine polja. Za upogibni moment M smo dobili linearno enačbo, kar pomeni, da se velikost upogibnega momenta linearno spreminja. Graf linearne funkcije je premica, ki jo dobimo tako, da povežemo vrednosti upogibnega momenta na začetku polja M(x = 0) in na koncu polja M(x = 1,2).</a:t>
                </a:r>
                <a:endParaRPr lang="sl-SI" sz="1800" b="1" dirty="0">
                  <a:ea typeface="Cambria Math" panose="02040503050406030204" pitchFamily="18" charset="0"/>
                </a:endParaRPr>
              </a:p>
              <a:p>
                <a:pPr marL="0" indent="0">
                  <a:buNone/>
                </a:pPr>
                <a:r>
                  <a:rPr lang="sl-SI" sz="1800" b="1" dirty="0">
                    <a:ea typeface="Cambria Math" panose="02040503050406030204" pitchFamily="18" charset="0"/>
                  </a:rPr>
                  <a:t> </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815248" y="308472"/>
                <a:ext cx="10080434" cy="6367750"/>
              </a:xfrm>
              <a:blipFill rotWithShape="0">
                <a:blip r:embed="rId2"/>
                <a:stretch>
                  <a:fillRect l="-665" t="-862"/>
                </a:stretch>
              </a:blipFill>
            </p:spPr>
            <p:txBody>
              <a:bodyPr/>
              <a:lstStyle/>
              <a:p>
                <a:r>
                  <a:rPr lang="sl-SI">
                    <a:noFill/>
                  </a:rPr>
                  <a:t> </a:t>
                </a:r>
              </a:p>
            </p:txBody>
          </p:sp>
        </mc:Fallback>
      </mc:AlternateContent>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2" name="Slika 1"/>
          <p:cNvPicPr>
            <a:picLocks noChangeAspect="1"/>
          </p:cNvPicPr>
          <p:nvPr/>
        </p:nvPicPr>
        <p:blipFill>
          <a:blip r:embed="rId3"/>
          <a:stretch>
            <a:fillRect/>
          </a:stretch>
        </p:blipFill>
        <p:spPr>
          <a:xfrm>
            <a:off x="3982826" y="1876711"/>
            <a:ext cx="2825597" cy="4975177"/>
          </a:xfrm>
          <a:prstGeom prst="rect">
            <a:avLst/>
          </a:prstGeom>
        </p:spPr>
      </p:pic>
    </p:spTree>
    <p:extLst>
      <p:ext uri="{BB962C8B-B14F-4D97-AF65-F5344CB8AC3E}">
        <p14:creationId xmlns:p14="http://schemas.microsoft.com/office/powerpoint/2010/main" val="31626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15248" y="308472"/>
            <a:ext cx="10080434" cy="6367750"/>
          </a:xfrm>
        </p:spPr>
        <p:txBody>
          <a:bodyPr>
            <a:normAutofit/>
          </a:bodyPr>
          <a:lstStyle/>
          <a:p>
            <a:pPr marL="0" indent="0">
              <a:buNone/>
            </a:pPr>
            <a:r>
              <a:rPr lang="sl-SI" b="1" dirty="0">
                <a:ea typeface="Cambria Math" panose="02040503050406030204" pitchFamily="18" charset="0"/>
              </a:rPr>
              <a:t>2.polje</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r>
              <a:rPr lang="sl-SI" b="1" dirty="0">
                <a:ea typeface="Cambria Math" panose="02040503050406030204" pitchFamily="18" charset="0"/>
              </a:rPr>
              <a:t>Preračun je v drugem polje enako enostaven, če ga obravnavamo z leve ali desne strani. Odločimo se za levo stran in narišemo polje.</a:t>
            </a:r>
          </a:p>
          <a:p>
            <a:pPr marL="0" indent="0">
              <a:buNone/>
            </a:pPr>
            <a:endParaRPr lang="sl-SI" b="1" dirty="0">
              <a:ea typeface="Cambria Math" panose="02040503050406030204" pitchFamily="18" charset="0"/>
            </a:endParaRPr>
          </a:p>
          <a:p>
            <a:pPr marL="0" indent="0">
              <a:buNone/>
            </a:pPr>
            <a:endParaRPr lang="sl-SI" b="1" dirty="0">
              <a:ea typeface="Cambria Math" panose="02040503050406030204" pitchFamily="18" charset="0"/>
            </a:endParaRPr>
          </a:p>
          <a:p>
            <a:pPr marL="0" indent="0">
              <a:buNone/>
            </a:pPr>
            <a:endParaRPr lang="sl-SI" b="1" dirty="0"/>
          </a:p>
          <a:p>
            <a:pPr marL="0" indent="0">
              <a:buNone/>
            </a:pPr>
            <a:endParaRPr lang="sl-SI" b="1" dirty="0"/>
          </a:p>
          <a:p>
            <a:pPr marL="0" indent="0">
              <a:buNone/>
            </a:pPr>
            <a:endParaRPr lang="sl-SI" b="1" dirty="0"/>
          </a:p>
        </p:txBody>
      </p:sp>
      <p:sp>
        <p:nvSpPr>
          <p:cNvPr id="6" name="Označba mesta številke diapozitiva 5"/>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4" name="Slika 3"/>
          <p:cNvPicPr>
            <a:picLocks noChangeAspect="1"/>
          </p:cNvPicPr>
          <p:nvPr/>
        </p:nvPicPr>
        <p:blipFill rotWithShape="1">
          <a:blip r:embed="rId2"/>
          <a:srcRect t="12167" r="4702"/>
          <a:stretch/>
        </p:blipFill>
        <p:spPr>
          <a:xfrm>
            <a:off x="1974371" y="727113"/>
            <a:ext cx="6769422" cy="3822853"/>
          </a:xfrm>
          <a:prstGeom prst="rect">
            <a:avLst/>
          </a:prstGeom>
        </p:spPr>
      </p:pic>
    </p:spTree>
    <p:extLst>
      <p:ext uri="{BB962C8B-B14F-4D97-AF65-F5344CB8AC3E}">
        <p14:creationId xmlns:p14="http://schemas.microsoft.com/office/powerpoint/2010/main" val="191800540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962</Words>
  <Application>Microsoft Office PowerPoint</Application>
  <PresentationFormat>Širokozaslonsko</PresentationFormat>
  <Paragraphs>211</Paragraphs>
  <Slides>14</Slides>
  <Notes>0</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14</vt:i4>
      </vt:variant>
    </vt:vector>
  </HeadingPairs>
  <TitlesOfParts>
    <vt:vector size="22" baseType="lpstr">
      <vt:lpstr>Arial</vt:lpstr>
      <vt:lpstr>Calibri</vt:lpstr>
      <vt:lpstr>Calibri Light</vt:lpstr>
      <vt:lpstr>Cambria Math</vt:lpstr>
      <vt:lpstr>Century Schoolbook</vt:lpstr>
      <vt:lpstr>Wingdings 2</vt:lpstr>
      <vt:lpstr>Officeova tema</vt:lpstr>
      <vt:lpstr>View</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3.2.2 Sestavljanje sil – rezultanta dveh in več vzporednih sil</dc:title>
  <dc:creator>Vouk, Gaja</dc:creator>
  <cp:lastModifiedBy>Vouk, Gaja</cp:lastModifiedBy>
  <cp:revision>8</cp:revision>
  <dcterms:created xsi:type="dcterms:W3CDTF">2022-02-07T18:07:31Z</dcterms:created>
  <dcterms:modified xsi:type="dcterms:W3CDTF">2022-02-07T18:37:46Z</dcterms:modified>
</cp:coreProperties>
</file>