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A6694-612C-4F3A-BA93-4FC7F552D76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4F581DE3-8E43-4006-853A-DD670E3E692D}">
      <dgm:prSet phldrT="[besedilo]"/>
      <dgm:spPr/>
      <dgm:t>
        <a:bodyPr/>
        <a:lstStyle/>
        <a:p>
          <a:r>
            <a:rPr lang="sl-SI" b="1" dirty="0" smtClean="0"/>
            <a:t>Besede delimo med dvema zlogoma.</a:t>
          </a:r>
          <a:endParaRPr lang="sl-SI" b="1" dirty="0"/>
        </a:p>
      </dgm:t>
    </dgm:pt>
    <dgm:pt modelId="{162F612E-373D-44EC-9C26-D865611EAE73}" type="parTrans" cxnId="{31A352C4-F5C4-4CD4-9A8A-0D1D02FDFA4E}">
      <dgm:prSet/>
      <dgm:spPr/>
      <dgm:t>
        <a:bodyPr/>
        <a:lstStyle/>
        <a:p>
          <a:endParaRPr lang="sl-SI"/>
        </a:p>
      </dgm:t>
    </dgm:pt>
    <dgm:pt modelId="{6A805E8C-704D-4964-8B64-872B1F337F8F}" type="sibTrans" cxnId="{31A352C4-F5C4-4CD4-9A8A-0D1D02FDFA4E}">
      <dgm:prSet/>
      <dgm:spPr/>
      <dgm:t>
        <a:bodyPr/>
        <a:lstStyle/>
        <a:p>
          <a:endParaRPr lang="sl-SI"/>
        </a:p>
      </dgm:t>
    </dgm:pt>
    <dgm:pt modelId="{D287DACA-9F39-4A4E-B5B1-325EA06EBF5D}">
      <dgm:prSet phldrT="[besedilo]"/>
      <dgm:spPr/>
      <dgm:t>
        <a:bodyPr/>
        <a:lstStyle/>
        <a:p>
          <a:r>
            <a:rPr lang="sl-SI" b="1" dirty="0" smtClean="0"/>
            <a:t>Enozložnih besed ne delimo</a:t>
          </a:r>
          <a:r>
            <a:rPr lang="sl-SI" dirty="0" smtClean="0"/>
            <a:t>.</a:t>
          </a:r>
          <a:endParaRPr lang="sl-SI" dirty="0"/>
        </a:p>
      </dgm:t>
    </dgm:pt>
    <dgm:pt modelId="{31E03CFD-B8A7-4717-9E34-F194F3CCF864}" type="parTrans" cxnId="{71B1CCA7-2F6F-46B3-9233-4056D562927F}">
      <dgm:prSet/>
      <dgm:spPr/>
      <dgm:t>
        <a:bodyPr/>
        <a:lstStyle/>
        <a:p>
          <a:endParaRPr lang="sl-SI"/>
        </a:p>
      </dgm:t>
    </dgm:pt>
    <dgm:pt modelId="{FEA22234-BD97-4DE1-961D-557C5CC4DBA0}" type="sibTrans" cxnId="{71B1CCA7-2F6F-46B3-9233-4056D562927F}">
      <dgm:prSet/>
      <dgm:spPr/>
      <dgm:t>
        <a:bodyPr/>
        <a:lstStyle/>
        <a:p>
          <a:endParaRPr lang="sl-SI"/>
        </a:p>
      </dgm:t>
    </dgm:pt>
    <dgm:pt modelId="{F45323F7-A8C5-4038-A776-6CC57DCC773D}">
      <dgm:prSet phldrT="[besedilo]"/>
      <dgm:spPr/>
      <dgm:t>
        <a:bodyPr/>
        <a:lstStyle/>
        <a:p>
          <a:r>
            <a:rPr lang="sl-SI" b="1" dirty="0" smtClean="0"/>
            <a:t>V vrsti ne smemo pustiti ene same črke.</a:t>
          </a:r>
          <a:endParaRPr lang="sl-SI" b="1" dirty="0"/>
        </a:p>
      </dgm:t>
    </dgm:pt>
    <dgm:pt modelId="{A33F81EF-55A1-4C68-91E2-ACB8F88833FA}" type="parTrans" cxnId="{81A1CD20-09FC-4A62-AE79-1CF571C7A6D0}">
      <dgm:prSet/>
      <dgm:spPr/>
      <dgm:t>
        <a:bodyPr/>
        <a:lstStyle/>
        <a:p>
          <a:endParaRPr lang="sl-SI"/>
        </a:p>
      </dgm:t>
    </dgm:pt>
    <dgm:pt modelId="{DDDEC2B6-5D64-4541-8B1F-FB8C4E704D73}" type="sibTrans" cxnId="{81A1CD20-09FC-4A62-AE79-1CF571C7A6D0}">
      <dgm:prSet/>
      <dgm:spPr/>
      <dgm:t>
        <a:bodyPr/>
        <a:lstStyle/>
        <a:p>
          <a:endParaRPr lang="sl-SI"/>
        </a:p>
      </dgm:t>
    </dgm:pt>
    <dgm:pt modelId="{905798AA-24E6-4BC3-BB4B-2E2E921D2228}">
      <dgm:prSet phldrT="[besedilo]"/>
      <dgm:spPr/>
      <dgm:t>
        <a:bodyPr/>
        <a:lstStyle/>
        <a:p>
          <a:r>
            <a:rPr lang="sl-SI" b="1" dirty="0" smtClean="0"/>
            <a:t>Besede z več zaporednimi soglasniki sredi besede delimo na dva načina.</a:t>
          </a:r>
          <a:endParaRPr lang="sl-SI" b="1" dirty="0"/>
        </a:p>
      </dgm:t>
    </dgm:pt>
    <dgm:pt modelId="{6ED8631B-B0D6-497C-8570-3BA3790BAC93}" type="parTrans" cxnId="{63B32A5D-72AD-49E9-85FC-731E5A46E80E}">
      <dgm:prSet/>
      <dgm:spPr/>
      <dgm:t>
        <a:bodyPr/>
        <a:lstStyle/>
        <a:p>
          <a:endParaRPr lang="sl-SI"/>
        </a:p>
      </dgm:t>
    </dgm:pt>
    <dgm:pt modelId="{9A80DE36-7ACE-47DB-A7F8-B6DFFD948F03}" type="sibTrans" cxnId="{63B32A5D-72AD-49E9-85FC-731E5A46E80E}">
      <dgm:prSet/>
      <dgm:spPr/>
      <dgm:t>
        <a:bodyPr/>
        <a:lstStyle/>
        <a:p>
          <a:endParaRPr lang="sl-SI"/>
        </a:p>
      </dgm:t>
    </dgm:pt>
    <dgm:pt modelId="{6C1F138F-58C7-4FAF-AFF4-356B78BA73F6}">
      <dgm:prSet phldrT="[besedilo]"/>
      <dgm:spPr/>
      <dgm:t>
        <a:bodyPr/>
        <a:lstStyle/>
        <a:p>
          <a:r>
            <a:rPr lang="sl-SI" b="1" dirty="0" smtClean="0"/>
            <a:t>Jih „razbijemo“.</a:t>
          </a:r>
          <a:endParaRPr lang="sl-SI" b="1" dirty="0"/>
        </a:p>
      </dgm:t>
    </dgm:pt>
    <dgm:pt modelId="{F648B2D1-B422-4A90-BAC5-98B942826DB2}" type="parTrans" cxnId="{D78BCFC8-09C7-4C9E-9F50-8633CC25DDBE}">
      <dgm:prSet/>
      <dgm:spPr/>
      <dgm:t>
        <a:bodyPr/>
        <a:lstStyle/>
        <a:p>
          <a:endParaRPr lang="sl-SI"/>
        </a:p>
      </dgm:t>
    </dgm:pt>
    <dgm:pt modelId="{BD1B33F3-596E-4219-8381-3A636C5F7582}" type="sibTrans" cxnId="{D78BCFC8-09C7-4C9E-9F50-8633CC25DDBE}">
      <dgm:prSet/>
      <dgm:spPr/>
      <dgm:t>
        <a:bodyPr/>
        <a:lstStyle/>
        <a:p>
          <a:endParaRPr lang="sl-SI"/>
        </a:p>
      </dgm:t>
    </dgm:pt>
    <dgm:pt modelId="{AFCCE764-6405-4DC9-8B2F-5F0CB69EC27C}">
      <dgm:prSet phldrT="[besedilo]"/>
      <dgm:spPr/>
      <dgm:t>
        <a:bodyPr/>
        <a:lstStyle/>
        <a:p>
          <a:r>
            <a:rPr lang="sl-SI" b="1" dirty="0" smtClean="0"/>
            <a:t>Če skupino soglasnikov prenesemo v novo vrsto, premislimo, ali se katera beseda začenja s temi soglasniki.</a:t>
          </a:r>
          <a:endParaRPr lang="sl-SI" b="1" dirty="0"/>
        </a:p>
      </dgm:t>
    </dgm:pt>
    <dgm:pt modelId="{C3616D32-F220-46A5-9B62-CF55D4F672EA}" type="parTrans" cxnId="{2C6CA807-BBC4-4D70-890A-A94DD4E0B4AA}">
      <dgm:prSet/>
      <dgm:spPr/>
      <dgm:t>
        <a:bodyPr/>
        <a:lstStyle/>
        <a:p>
          <a:endParaRPr lang="sl-SI"/>
        </a:p>
      </dgm:t>
    </dgm:pt>
    <dgm:pt modelId="{C8C33C01-A497-47F6-9D81-C7021FF74272}" type="sibTrans" cxnId="{2C6CA807-BBC4-4D70-890A-A94DD4E0B4AA}">
      <dgm:prSet/>
      <dgm:spPr/>
      <dgm:t>
        <a:bodyPr/>
        <a:lstStyle/>
        <a:p>
          <a:endParaRPr lang="sl-SI"/>
        </a:p>
      </dgm:t>
    </dgm:pt>
    <dgm:pt modelId="{E952EE7E-5D0B-4B5E-A907-994D032FF476}" type="pres">
      <dgm:prSet presAssocID="{DB0A6694-612C-4F3A-BA93-4FC7F552D7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l-SI"/>
        </a:p>
      </dgm:t>
    </dgm:pt>
    <dgm:pt modelId="{18B95F7F-5725-43AA-9538-576EA190F219}" type="pres">
      <dgm:prSet presAssocID="{DB0A6694-612C-4F3A-BA93-4FC7F552D769}" presName="Name1" presStyleCnt="0"/>
      <dgm:spPr/>
    </dgm:pt>
    <dgm:pt modelId="{7B6A8DD3-7617-46CD-AF19-37A6F4148BCD}" type="pres">
      <dgm:prSet presAssocID="{DB0A6694-612C-4F3A-BA93-4FC7F552D769}" presName="cycle" presStyleCnt="0"/>
      <dgm:spPr/>
    </dgm:pt>
    <dgm:pt modelId="{54208FC0-373F-4B5F-9218-45ACC81C4107}" type="pres">
      <dgm:prSet presAssocID="{DB0A6694-612C-4F3A-BA93-4FC7F552D769}" presName="srcNode" presStyleLbl="node1" presStyleIdx="0" presStyleCnt="4"/>
      <dgm:spPr/>
    </dgm:pt>
    <dgm:pt modelId="{34B3E909-81C9-44F7-AA66-0748F097E28A}" type="pres">
      <dgm:prSet presAssocID="{DB0A6694-612C-4F3A-BA93-4FC7F552D769}" presName="conn" presStyleLbl="parChTrans1D2" presStyleIdx="0" presStyleCnt="1"/>
      <dgm:spPr/>
      <dgm:t>
        <a:bodyPr/>
        <a:lstStyle/>
        <a:p>
          <a:endParaRPr lang="sl-SI"/>
        </a:p>
      </dgm:t>
    </dgm:pt>
    <dgm:pt modelId="{02FFBBE9-5EE5-4702-AB01-44CF989B9162}" type="pres">
      <dgm:prSet presAssocID="{DB0A6694-612C-4F3A-BA93-4FC7F552D769}" presName="extraNode" presStyleLbl="node1" presStyleIdx="0" presStyleCnt="4"/>
      <dgm:spPr/>
    </dgm:pt>
    <dgm:pt modelId="{D008CA29-DA5C-4C51-BE50-C308311AA39B}" type="pres">
      <dgm:prSet presAssocID="{DB0A6694-612C-4F3A-BA93-4FC7F552D769}" presName="dstNode" presStyleLbl="node1" presStyleIdx="0" presStyleCnt="4"/>
      <dgm:spPr/>
    </dgm:pt>
    <dgm:pt modelId="{F564BB84-AB56-4EED-A39A-F27619005817}" type="pres">
      <dgm:prSet presAssocID="{4F581DE3-8E43-4006-853A-DD670E3E692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4FE3406-BEEE-464E-BBD6-FD52D5D3E183}" type="pres">
      <dgm:prSet presAssocID="{4F581DE3-8E43-4006-853A-DD670E3E692D}" presName="accent_1" presStyleCnt="0"/>
      <dgm:spPr/>
    </dgm:pt>
    <dgm:pt modelId="{14A54A5E-01E0-49AD-AE9B-E2239B97B102}" type="pres">
      <dgm:prSet presAssocID="{4F581DE3-8E43-4006-853A-DD670E3E692D}" presName="accentRepeatNode" presStyleLbl="solidFgAcc1" presStyleIdx="0" presStyleCnt="4"/>
      <dgm:spPr>
        <a:blipFill dpi="0"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D154D72D-2BB5-4641-AB62-F8318853D482}" type="pres">
      <dgm:prSet presAssocID="{D287DACA-9F39-4A4E-B5B1-325EA06EBF5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69C2521-A457-4A93-B92E-B8436E7274FB}" type="pres">
      <dgm:prSet presAssocID="{D287DACA-9F39-4A4E-B5B1-325EA06EBF5D}" presName="accent_2" presStyleCnt="0"/>
      <dgm:spPr/>
    </dgm:pt>
    <dgm:pt modelId="{DB660865-1E6E-4621-A309-31EA58B9E778}" type="pres">
      <dgm:prSet presAssocID="{D287DACA-9F39-4A4E-B5B1-325EA06EBF5D}" presName="accentRepeatNode" presStyleLbl="solidFgAcc1" presStyleIdx="1" presStyleCnt="4"/>
      <dgm:spPr>
        <a:blipFill dpi="0" rotWithShape="1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EE824D2F-5C01-4A20-B675-56F9AB93D463}" type="pres">
      <dgm:prSet presAssocID="{F45323F7-A8C5-4038-A776-6CC57DCC773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1A0193-BB80-408C-8780-66663140A011}" type="pres">
      <dgm:prSet presAssocID="{F45323F7-A8C5-4038-A776-6CC57DCC773D}" presName="accent_3" presStyleCnt="0"/>
      <dgm:spPr/>
    </dgm:pt>
    <dgm:pt modelId="{75178BAB-0551-4174-9CA8-F6EDBFAB38E4}" type="pres">
      <dgm:prSet presAssocID="{F45323F7-A8C5-4038-A776-6CC57DCC773D}" presName="accentRepeatNode" presStyleLbl="solidFgAcc1" presStyleIdx="2" presStyleCnt="4"/>
      <dgm:spPr>
        <a:blipFill dpi="0" rotWithShape="1">
          <a:blip xmlns:r="http://schemas.openxmlformats.org/officeDocument/2006/relationships" r:embed="rId3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5A654639-D5E6-4B00-8B40-D0952544FF3F}" type="pres">
      <dgm:prSet presAssocID="{905798AA-24E6-4BC3-BB4B-2E2E921D2228}" presName="text_4" presStyleLbl="node1" presStyleIdx="3" presStyleCnt="4" custScaleX="101397" custScaleY="165669" custLinFactNeighborX="-273" custLinFactNeighborY="22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3C92332-CD96-4737-B243-3069925266A3}" type="pres">
      <dgm:prSet presAssocID="{905798AA-24E6-4BC3-BB4B-2E2E921D2228}" presName="accent_4" presStyleCnt="0"/>
      <dgm:spPr/>
    </dgm:pt>
    <dgm:pt modelId="{76D7C942-F3C8-438E-B11D-3CD14C900AA7}" type="pres">
      <dgm:prSet presAssocID="{905798AA-24E6-4BC3-BB4B-2E2E921D2228}" presName="accentRepeatNode" presStyleLbl="solidFgAcc1" presStyleIdx="3" presStyleCnt="4"/>
      <dgm:spPr>
        <a:blipFill dpi="0" rotWithShape="1">
          <a:blip xmlns:r="http://schemas.openxmlformats.org/officeDocument/2006/relationships" r:embed="rId4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sl-SI"/>
        </a:p>
      </dgm:t>
    </dgm:pt>
  </dgm:ptLst>
  <dgm:cxnLst>
    <dgm:cxn modelId="{FD6F6CC9-C882-4733-97EA-573E8A1710B5}" type="presOf" srcId="{DB0A6694-612C-4F3A-BA93-4FC7F552D769}" destId="{E952EE7E-5D0B-4B5E-A907-994D032FF476}" srcOrd="0" destOrd="0" presId="urn:microsoft.com/office/officeart/2008/layout/VerticalCurvedList"/>
    <dgm:cxn modelId="{2D259111-BFC3-4C69-A49A-F3974E2CFDFD}" type="presOf" srcId="{6C1F138F-58C7-4FAF-AFF4-356B78BA73F6}" destId="{5A654639-D5E6-4B00-8B40-D0952544FF3F}" srcOrd="0" destOrd="1" presId="urn:microsoft.com/office/officeart/2008/layout/VerticalCurvedList"/>
    <dgm:cxn modelId="{3A7A33B3-340B-4FBB-9670-617B801F2321}" type="presOf" srcId="{AFCCE764-6405-4DC9-8B2F-5F0CB69EC27C}" destId="{5A654639-D5E6-4B00-8B40-D0952544FF3F}" srcOrd="0" destOrd="2" presId="urn:microsoft.com/office/officeart/2008/layout/VerticalCurvedList"/>
    <dgm:cxn modelId="{2C6CA807-BBC4-4D70-890A-A94DD4E0B4AA}" srcId="{905798AA-24E6-4BC3-BB4B-2E2E921D2228}" destId="{AFCCE764-6405-4DC9-8B2F-5F0CB69EC27C}" srcOrd="1" destOrd="0" parTransId="{C3616D32-F220-46A5-9B62-CF55D4F672EA}" sibTransId="{C8C33C01-A497-47F6-9D81-C7021FF74272}"/>
    <dgm:cxn modelId="{63B32A5D-72AD-49E9-85FC-731E5A46E80E}" srcId="{DB0A6694-612C-4F3A-BA93-4FC7F552D769}" destId="{905798AA-24E6-4BC3-BB4B-2E2E921D2228}" srcOrd="3" destOrd="0" parTransId="{6ED8631B-B0D6-497C-8570-3BA3790BAC93}" sibTransId="{9A80DE36-7ACE-47DB-A7F8-B6DFFD948F03}"/>
    <dgm:cxn modelId="{81A1CD20-09FC-4A62-AE79-1CF571C7A6D0}" srcId="{DB0A6694-612C-4F3A-BA93-4FC7F552D769}" destId="{F45323F7-A8C5-4038-A776-6CC57DCC773D}" srcOrd="2" destOrd="0" parTransId="{A33F81EF-55A1-4C68-91E2-ACB8F88833FA}" sibTransId="{DDDEC2B6-5D64-4541-8B1F-FB8C4E704D73}"/>
    <dgm:cxn modelId="{07D6A73A-024E-4A1B-93AA-5F16ACA5676D}" type="presOf" srcId="{6A805E8C-704D-4964-8B64-872B1F337F8F}" destId="{34B3E909-81C9-44F7-AA66-0748F097E28A}" srcOrd="0" destOrd="0" presId="urn:microsoft.com/office/officeart/2008/layout/VerticalCurvedList"/>
    <dgm:cxn modelId="{8D6C31DE-2647-495F-910C-F2D534FF253F}" type="presOf" srcId="{D287DACA-9F39-4A4E-B5B1-325EA06EBF5D}" destId="{D154D72D-2BB5-4641-AB62-F8318853D482}" srcOrd="0" destOrd="0" presId="urn:microsoft.com/office/officeart/2008/layout/VerticalCurvedList"/>
    <dgm:cxn modelId="{536EE537-17FA-4264-A210-BF0537F3B669}" type="presOf" srcId="{905798AA-24E6-4BC3-BB4B-2E2E921D2228}" destId="{5A654639-D5E6-4B00-8B40-D0952544FF3F}" srcOrd="0" destOrd="0" presId="urn:microsoft.com/office/officeart/2008/layout/VerticalCurvedList"/>
    <dgm:cxn modelId="{F9DA9BF9-9028-4F46-B12A-A5504DFA9DCF}" type="presOf" srcId="{F45323F7-A8C5-4038-A776-6CC57DCC773D}" destId="{EE824D2F-5C01-4A20-B675-56F9AB93D463}" srcOrd="0" destOrd="0" presId="urn:microsoft.com/office/officeart/2008/layout/VerticalCurvedList"/>
    <dgm:cxn modelId="{89D8BD03-1F3E-4E3F-B52E-50A3CD857F18}" type="presOf" srcId="{4F581DE3-8E43-4006-853A-DD670E3E692D}" destId="{F564BB84-AB56-4EED-A39A-F27619005817}" srcOrd="0" destOrd="0" presId="urn:microsoft.com/office/officeart/2008/layout/VerticalCurvedList"/>
    <dgm:cxn modelId="{71B1CCA7-2F6F-46B3-9233-4056D562927F}" srcId="{DB0A6694-612C-4F3A-BA93-4FC7F552D769}" destId="{D287DACA-9F39-4A4E-B5B1-325EA06EBF5D}" srcOrd="1" destOrd="0" parTransId="{31E03CFD-B8A7-4717-9E34-F194F3CCF864}" sibTransId="{FEA22234-BD97-4DE1-961D-557C5CC4DBA0}"/>
    <dgm:cxn modelId="{D78BCFC8-09C7-4C9E-9F50-8633CC25DDBE}" srcId="{905798AA-24E6-4BC3-BB4B-2E2E921D2228}" destId="{6C1F138F-58C7-4FAF-AFF4-356B78BA73F6}" srcOrd="0" destOrd="0" parTransId="{F648B2D1-B422-4A90-BAC5-98B942826DB2}" sibTransId="{BD1B33F3-596E-4219-8381-3A636C5F7582}"/>
    <dgm:cxn modelId="{31A352C4-F5C4-4CD4-9A8A-0D1D02FDFA4E}" srcId="{DB0A6694-612C-4F3A-BA93-4FC7F552D769}" destId="{4F581DE3-8E43-4006-853A-DD670E3E692D}" srcOrd="0" destOrd="0" parTransId="{162F612E-373D-44EC-9C26-D865611EAE73}" sibTransId="{6A805E8C-704D-4964-8B64-872B1F337F8F}"/>
    <dgm:cxn modelId="{0BEFA6F2-2093-4754-96BF-2AFCAF21083D}" type="presParOf" srcId="{E952EE7E-5D0B-4B5E-A907-994D032FF476}" destId="{18B95F7F-5725-43AA-9538-576EA190F219}" srcOrd="0" destOrd="0" presId="urn:microsoft.com/office/officeart/2008/layout/VerticalCurvedList"/>
    <dgm:cxn modelId="{FC1C1ABA-6127-4F35-BB56-74937D0309F9}" type="presParOf" srcId="{18B95F7F-5725-43AA-9538-576EA190F219}" destId="{7B6A8DD3-7617-46CD-AF19-37A6F4148BCD}" srcOrd="0" destOrd="0" presId="urn:microsoft.com/office/officeart/2008/layout/VerticalCurvedList"/>
    <dgm:cxn modelId="{D96699FC-C23D-4C90-8DA8-5BD69FC206EB}" type="presParOf" srcId="{7B6A8DD3-7617-46CD-AF19-37A6F4148BCD}" destId="{54208FC0-373F-4B5F-9218-45ACC81C4107}" srcOrd="0" destOrd="0" presId="urn:microsoft.com/office/officeart/2008/layout/VerticalCurvedList"/>
    <dgm:cxn modelId="{92DEDBE6-CFBE-43E9-8D75-D89F3255CF30}" type="presParOf" srcId="{7B6A8DD3-7617-46CD-AF19-37A6F4148BCD}" destId="{34B3E909-81C9-44F7-AA66-0748F097E28A}" srcOrd="1" destOrd="0" presId="urn:microsoft.com/office/officeart/2008/layout/VerticalCurvedList"/>
    <dgm:cxn modelId="{50DD14C2-EB67-45EE-897D-E777257E294A}" type="presParOf" srcId="{7B6A8DD3-7617-46CD-AF19-37A6F4148BCD}" destId="{02FFBBE9-5EE5-4702-AB01-44CF989B9162}" srcOrd="2" destOrd="0" presId="urn:microsoft.com/office/officeart/2008/layout/VerticalCurvedList"/>
    <dgm:cxn modelId="{FB05BAA4-2626-464C-8FF3-B5A7C08BA908}" type="presParOf" srcId="{7B6A8DD3-7617-46CD-AF19-37A6F4148BCD}" destId="{D008CA29-DA5C-4C51-BE50-C308311AA39B}" srcOrd="3" destOrd="0" presId="urn:microsoft.com/office/officeart/2008/layout/VerticalCurvedList"/>
    <dgm:cxn modelId="{F9C6BD4A-ADC3-403B-98E9-7A32C8859FDF}" type="presParOf" srcId="{18B95F7F-5725-43AA-9538-576EA190F219}" destId="{F564BB84-AB56-4EED-A39A-F27619005817}" srcOrd="1" destOrd="0" presId="urn:microsoft.com/office/officeart/2008/layout/VerticalCurvedList"/>
    <dgm:cxn modelId="{007FA893-AD9F-47C2-BA61-694A2AABFCAF}" type="presParOf" srcId="{18B95F7F-5725-43AA-9538-576EA190F219}" destId="{14FE3406-BEEE-464E-BBD6-FD52D5D3E183}" srcOrd="2" destOrd="0" presId="urn:microsoft.com/office/officeart/2008/layout/VerticalCurvedList"/>
    <dgm:cxn modelId="{C1B9A996-C68C-4E02-B389-204521AEE9A9}" type="presParOf" srcId="{14FE3406-BEEE-464E-BBD6-FD52D5D3E183}" destId="{14A54A5E-01E0-49AD-AE9B-E2239B97B102}" srcOrd="0" destOrd="0" presId="urn:microsoft.com/office/officeart/2008/layout/VerticalCurvedList"/>
    <dgm:cxn modelId="{903F23C8-25EA-4DD9-876A-430F11223447}" type="presParOf" srcId="{18B95F7F-5725-43AA-9538-576EA190F219}" destId="{D154D72D-2BB5-4641-AB62-F8318853D482}" srcOrd="3" destOrd="0" presId="urn:microsoft.com/office/officeart/2008/layout/VerticalCurvedList"/>
    <dgm:cxn modelId="{17611D2D-9B6F-412A-9067-27634F6CB4AA}" type="presParOf" srcId="{18B95F7F-5725-43AA-9538-576EA190F219}" destId="{469C2521-A457-4A93-B92E-B8436E7274FB}" srcOrd="4" destOrd="0" presId="urn:microsoft.com/office/officeart/2008/layout/VerticalCurvedList"/>
    <dgm:cxn modelId="{9E88542A-E9CC-44EF-9730-A2AD60022A81}" type="presParOf" srcId="{469C2521-A457-4A93-B92E-B8436E7274FB}" destId="{DB660865-1E6E-4621-A309-31EA58B9E778}" srcOrd="0" destOrd="0" presId="urn:microsoft.com/office/officeart/2008/layout/VerticalCurvedList"/>
    <dgm:cxn modelId="{612205AE-3F78-4986-95A9-048B5EF0A2B5}" type="presParOf" srcId="{18B95F7F-5725-43AA-9538-576EA190F219}" destId="{EE824D2F-5C01-4A20-B675-56F9AB93D463}" srcOrd="5" destOrd="0" presId="urn:microsoft.com/office/officeart/2008/layout/VerticalCurvedList"/>
    <dgm:cxn modelId="{32A6A861-E31B-42BF-AEE2-A073B6C38BAE}" type="presParOf" srcId="{18B95F7F-5725-43AA-9538-576EA190F219}" destId="{701A0193-BB80-408C-8780-66663140A011}" srcOrd="6" destOrd="0" presId="urn:microsoft.com/office/officeart/2008/layout/VerticalCurvedList"/>
    <dgm:cxn modelId="{9D920A48-B587-4F53-B187-997CEAD49B7F}" type="presParOf" srcId="{701A0193-BB80-408C-8780-66663140A011}" destId="{75178BAB-0551-4174-9CA8-F6EDBFAB38E4}" srcOrd="0" destOrd="0" presId="urn:microsoft.com/office/officeart/2008/layout/VerticalCurvedList"/>
    <dgm:cxn modelId="{ADDB511F-E8F9-4409-B0F8-B00556163F5C}" type="presParOf" srcId="{18B95F7F-5725-43AA-9538-576EA190F219}" destId="{5A654639-D5E6-4B00-8B40-D0952544FF3F}" srcOrd="7" destOrd="0" presId="urn:microsoft.com/office/officeart/2008/layout/VerticalCurvedList"/>
    <dgm:cxn modelId="{282832A3-38E9-49F1-B8E6-26C620B47143}" type="presParOf" srcId="{18B95F7F-5725-43AA-9538-576EA190F219}" destId="{53C92332-CD96-4737-B243-3069925266A3}" srcOrd="8" destOrd="0" presId="urn:microsoft.com/office/officeart/2008/layout/VerticalCurvedList"/>
    <dgm:cxn modelId="{59992592-A3E7-4D65-AE6D-75ED58E9F88D}" type="presParOf" srcId="{53C92332-CD96-4737-B243-3069925266A3}" destId="{76D7C942-F3C8-438E-B11D-3CD14C900A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3E909-81C9-44F7-AA66-0748F097E28A}">
      <dsp:nvSpPr>
        <dsp:cNvPr id="0" name=""/>
        <dsp:cNvSpPr/>
      </dsp:nvSpPr>
      <dsp:spPr>
        <a:xfrm>
          <a:off x="-4595131" y="-699319"/>
          <a:ext cx="5433053" cy="5433053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4BB84-AB56-4EED-A39A-F27619005817}">
      <dsp:nvSpPr>
        <dsp:cNvPr id="0" name=""/>
        <dsp:cNvSpPr/>
      </dsp:nvSpPr>
      <dsp:spPr>
        <a:xfrm>
          <a:off x="422576" y="310165"/>
          <a:ext cx="9811861" cy="6206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64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Besede delimo med dvema zlogoma.</a:t>
          </a:r>
          <a:endParaRPr lang="sl-SI" sz="2100" b="1" kern="1200" dirty="0"/>
        </a:p>
      </dsp:txBody>
      <dsp:txXfrm>
        <a:off x="422576" y="310165"/>
        <a:ext cx="9811861" cy="620654"/>
      </dsp:txXfrm>
    </dsp:sp>
    <dsp:sp modelId="{14A54A5E-01E0-49AD-AE9B-E2239B97B102}">
      <dsp:nvSpPr>
        <dsp:cNvPr id="0" name=""/>
        <dsp:cNvSpPr/>
      </dsp:nvSpPr>
      <dsp:spPr>
        <a:xfrm>
          <a:off x="34667" y="232584"/>
          <a:ext cx="775818" cy="775818"/>
        </a:xfrm>
        <a:prstGeom prst="ellipse">
          <a:avLst/>
        </a:prstGeom>
        <a:blipFill dpi="0"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54D72D-2BB5-4641-AB62-F8318853D482}">
      <dsp:nvSpPr>
        <dsp:cNvPr id="0" name=""/>
        <dsp:cNvSpPr/>
      </dsp:nvSpPr>
      <dsp:spPr>
        <a:xfrm>
          <a:off x="778411" y="1241308"/>
          <a:ext cx="9456025" cy="620654"/>
        </a:xfrm>
        <a:prstGeom prst="rect">
          <a:avLst/>
        </a:prstGeom>
        <a:gradFill rotWithShape="0">
          <a:gsLst>
            <a:gs pos="0">
              <a:schemeClr val="accent5">
                <a:hueOff val="331055"/>
                <a:satOff val="192"/>
                <a:lumOff val="1895"/>
                <a:alphaOff val="0"/>
                <a:tint val="60000"/>
                <a:lumMod val="110000"/>
              </a:schemeClr>
            </a:gs>
            <a:gs pos="100000">
              <a:schemeClr val="accent5">
                <a:hueOff val="331055"/>
                <a:satOff val="192"/>
                <a:lumOff val="189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64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Enozložnih besed ne delimo</a:t>
          </a:r>
          <a:r>
            <a:rPr lang="sl-SI" sz="2100" kern="1200" dirty="0" smtClean="0"/>
            <a:t>.</a:t>
          </a:r>
          <a:endParaRPr lang="sl-SI" sz="2100" kern="1200" dirty="0"/>
        </a:p>
      </dsp:txBody>
      <dsp:txXfrm>
        <a:off x="778411" y="1241308"/>
        <a:ext cx="9456025" cy="620654"/>
      </dsp:txXfrm>
    </dsp:sp>
    <dsp:sp modelId="{DB660865-1E6E-4621-A309-31EA58B9E778}">
      <dsp:nvSpPr>
        <dsp:cNvPr id="0" name=""/>
        <dsp:cNvSpPr/>
      </dsp:nvSpPr>
      <dsp:spPr>
        <a:xfrm>
          <a:off x="390502" y="1163727"/>
          <a:ext cx="775818" cy="775818"/>
        </a:xfrm>
        <a:prstGeom prst="ellipse">
          <a:avLst/>
        </a:prstGeom>
        <a:blipFill dpi="0" rotWithShape="1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E824D2F-5C01-4A20-B675-56F9AB93D463}">
      <dsp:nvSpPr>
        <dsp:cNvPr id="0" name=""/>
        <dsp:cNvSpPr/>
      </dsp:nvSpPr>
      <dsp:spPr>
        <a:xfrm>
          <a:off x="778411" y="2172451"/>
          <a:ext cx="9456025" cy="620654"/>
        </a:xfrm>
        <a:prstGeom prst="rect">
          <a:avLst/>
        </a:prstGeom>
        <a:gradFill rotWithShape="0">
          <a:gsLst>
            <a:gs pos="0">
              <a:schemeClr val="accent5">
                <a:hueOff val="662110"/>
                <a:satOff val="384"/>
                <a:lumOff val="3791"/>
                <a:alphaOff val="0"/>
                <a:tint val="60000"/>
                <a:lumMod val="110000"/>
              </a:schemeClr>
            </a:gs>
            <a:gs pos="100000">
              <a:schemeClr val="accent5">
                <a:hueOff val="662110"/>
                <a:satOff val="384"/>
                <a:lumOff val="3791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64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V vrsti ne smemo pustiti ene same črke.</a:t>
          </a:r>
          <a:endParaRPr lang="sl-SI" sz="2100" b="1" kern="1200" dirty="0"/>
        </a:p>
      </dsp:txBody>
      <dsp:txXfrm>
        <a:off x="778411" y="2172451"/>
        <a:ext cx="9456025" cy="620654"/>
      </dsp:txXfrm>
    </dsp:sp>
    <dsp:sp modelId="{75178BAB-0551-4174-9CA8-F6EDBFAB38E4}">
      <dsp:nvSpPr>
        <dsp:cNvPr id="0" name=""/>
        <dsp:cNvSpPr/>
      </dsp:nvSpPr>
      <dsp:spPr>
        <a:xfrm>
          <a:off x="390502" y="2094869"/>
          <a:ext cx="775818" cy="775818"/>
        </a:xfrm>
        <a:prstGeom prst="ellipse">
          <a:avLst/>
        </a:prstGeom>
        <a:blipFill dpi="0" rotWithShape="1">
          <a:blip xmlns:r="http://schemas.openxmlformats.org/officeDocument/2006/relationships" r:embed="rId3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662110"/>
              <a:satOff val="384"/>
              <a:lumOff val="37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654639-D5E6-4B00-8B40-D0952544FF3F}">
      <dsp:nvSpPr>
        <dsp:cNvPr id="0" name=""/>
        <dsp:cNvSpPr/>
      </dsp:nvSpPr>
      <dsp:spPr>
        <a:xfrm>
          <a:off x="327254" y="3006183"/>
          <a:ext cx="9948932" cy="1028231"/>
        </a:xfrm>
        <a:prstGeom prst="rect">
          <a:avLst/>
        </a:prstGeom>
        <a:gradFill rotWithShape="0">
          <a:gsLst>
            <a:gs pos="0">
              <a:schemeClr val="accent5">
                <a:hueOff val="993165"/>
                <a:satOff val="576"/>
                <a:lumOff val="5686"/>
                <a:alphaOff val="0"/>
                <a:tint val="60000"/>
                <a:lumMod val="110000"/>
              </a:schemeClr>
            </a:gs>
            <a:gs pos="100000">
              <a:schemeClr val="accent5">
                <a:hueOff val="993165"/>
                <a:satOff val="576"/>
                <a:lumOff val="568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644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Besede z več zaporednimi soglasniki sredi besede delimo na dva načina.</a:t>
          </a:r>
          <a:endParaRPr lang="sl-SI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b="1" kern="1200" dirty="0" smtClean="0"/>
            <a:t>Jih „razbijemo“.</a:t>
          </a:r>
          <a:endParaRPr lang="sl-SI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b="1" kern="1200" dirty="0" smtClean="0"/>
            <a:t>Če skupino soglasnikov prenesemo v novo vrsto, premislimo, ali se katera beseda začenja s temi soglasniki.</a:t>
          </a:r>
          <a:endParaRPr lang="sl-SI" sz="1600" b="1" kern="1200" dirty="0"/>
        </a:p>
      </dsp:txBody>
      <dsp:txXfrm>
        <a:off x="327254" y="3006183"/>
        <a:ext cx="9948932" cy="1028231"/>
      </dsp:txXfrm>
    </dsp:sp>
    <dsp:sp modelId="{76D7C942-F3C8-438E-B11D-3CD14C900AA7}">
      <dsp:nvSpPr>
        <dsp:cNvPr id="0" name=""/>
        <dsp:cNvSpPr/>
      </dsp:nvSpPr>
      <dsp:spPr>
        <a:xfrm>
          <a:off x="34667" y="3026012"/>
          <a:ext cx="775818" cy="775818"/>
        </a:xfrm>
        <a:prstGeom prst="ellipse">
          <a:avLst/>
        </a:prstGeom>
        <a:blipFill dpi="0" rotWithShape="1">
          <a:blip xmlns:r="http://schemas.openxmlformats.org/officeDocument/2006/relationships" r:embed="rId4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Kako delimo besede?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5. razred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2869" y="17375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303868" y="799011"/>
            <a:ext cx="9592732" cy="3302726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Pred deljenjem besed smo spoznali zlogovanje.</a:t>
            </a:r>
          </a:p>
          <a:p>
            <a:endParaRPr lang="sl-SI" sz="2400" dirty="0" smtClean="0"/>
          </a:p>
          <a:p>
            <a:r>
              <a:rPr lang="sl-SI" sz="2400" dirty="0" smtClean="0"/>
              <a:t>Pri tem je pomembno:</a:t>
            </a:r>
          </a:p>
          <a:p>
            <a:r>
              <a:rPr lang="sl-SI" sz="2400" b="1" dirty="0" smtClean="0"/>
              <a:t>Kolikor ima beseda samoglasnikov, toliko ima zlogov.</a:t>
            </a:r>
            <a:endParaRPr lang="sl-SI" sz="24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534194" y="4380411"/>
            <a:ext cx="78156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JA – BOL – KO         				PO – MA – RAN – ČA</a:t>
            </a:r>
          </a:p>
          <a:p>
            <a:pPr algn="ctr"/>
            <a:endParaRPr lang="sl-SI" sz="2400" dirty="0"/>
          </a:p>
          <a:p>
            <a:pPr algn="ctr"/>
            <a:endParaRPr lang="sl-SI" sz="2400" dirty="0"/>
          </a:p>
          <a:p>
            <a:r>
              <a:rPr lang="sl-SI" sz="2400" dirty="0" smtClean="0"/>
              <a:t>							MED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04414" y="5026742"/>
            <a:ext cx="812800" cy="812800"/>
          </a:xfrm>
          <a:prstGeom prst="rect">
            <a:avLst/>
          </a:prstGeom>
        </p:spPr>
      </p:pic>
      <p:pic>
        <p:nvPicPr>
          <p:cNvPr id="6" name="Slika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225018" y="5026742"/>
            <a:ext cx="812800" cy="812800"/>
          </a:xfrm>
          <a:prstGeom prst="rect">
            <a:avLst/>
          </a:prstGeom>
        </p:spPr>
      </p:pic>
      <p:pic>
        <p:nvPicPr>
          <p:cNvPr id="8" name="Slika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87434" y="3567611"/>
            <a:ext cx="1625600" cy="1625600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06120" y="12351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44430"/>
      </p:ext>
    </p:extLst>
  </p:cSld>
  <p:clrMapOvr>
    <a:masterClrMapping/>
  </p:clrMapOvr>
  <p:transition spd="slow" advClick="0" advTm="4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425657" y="1164588"/>
            <a:ext cx="9588544" cy="203730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l-SI" sz="2400" dirty="0" smtClean="0"/>
              <a:t>Pri deljenju besed upoštevamo določena pravopisna pravila.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l-SI" sz="2400" dirty="0" smtClean="0"/>
              <a:t>Pomagamo si z zlogovanjem besed.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l-SI" sz="2400" dirty="0" smtClean="0"/>
              <a:t>Besed iz enega zloga ne delimo.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688123" y="4441371"/>
            <a:ext cx="9063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C00000"/>
                </a:solidFill>
              </a:rPr>
              <a:t>ENOZLOŽNE BESEDE</a:t>
            </a:r>
          </a:p>
          <a:p>
            <a:pPr algn="ctr"/>
            <a:endParaRPr lang="sl-SI" sz="1600" b="1" dirty="0" smtClean="0">
              <a:solidFill>
                <a:srgbClr val="C00000"/>
              </a:solidFill>
            </a:endParaRPr>
          </a:p>
          <a:p>
            <a:r>
              <a:rPr lang="sl-SI" sz="2400" b="1" dirty="0" smtClean="0"/>
              <a:t>JAN, MOŽ, POT, MOST, NOS, PES …</a:t>
            </a:r>
            <a:endParaRPr lang="sl-SI" sz="2400" b="1" dirty="0"/>
          </a:p>
        </p:txBody>
      </p:sp>
      <p:sp>
        <p:nvSpPr>
          <p:cNvPr id="7" name="Trak 2 6"/>
          <p:cNvSpPr/>
          <p:nvPr/>
        </p:nvSpPr>
        <p:spPr>
          <a:xfrm rot="19515273">
            <a:off x="7504500" y="4406950"/>
            <a:ext cx="4511710" cy="904351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 rot="19562678">
            <a:off x="9003325" y="4674458"/>
            <a:ext cx="165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NE DELIMO!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5160" y="22656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303867" y="947056"/>
            <a:ext cx="9592732" cy="290146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Za deljenje uporabljamo znak DELJAJ.</a:t>
            </a:r>
          </a:p>
          <a:p>
            <a:r>
              <a:rPr lang="sl-SI" sz="2400" dirty="0" smtClean="0"/>
              <a:t>Napišemo ga na koncu vrste.</a:t>
            </a:r>
          </a:p>
          <a:p>
            <a:endParaRPr lang="sl-SI" sz="2400" dirty="0" smtClean="0"/>
          </a:p>
          <a:p>
            <a:pPr algn="l"/>
            <a:r>
              <a:rPr lang="sl-SI" sz="2400" dirty="0" smtClean="0"/>
              <a:t>		Besede delimo med dvema zlogoma.</a:t>
            </a:r>
          </a:p>
          <a:p>
            <a:pPr algn="l"/>
            <a:r>
              <a:rPr lang="sl-SI" sz="2400" dirty="0" smtClean="0"/>
              <a:t>	    V vrsti ne smemo pustiti ene same črke!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30" y="2742906"/>
            <a:ext cx="2613660" cy="34823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808326" y="4501083"/>
            <a:ext cx="33059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b="1" dirty="0" smtClean="0"/>
              <a:t>K – OLO		KOL – O 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/>
              <a:t>A – NA			JA – N</a:t>
            </a:r>
          </a:p>
          <a:p>
            <a:endParaRPr lang="sl-SI" dirty="0"/>
          </a:p>
        </p:txBody>
      </p:sp>
      <p:cxnSp>
        <p:nvCxnSpPr>
          <p:cNvPr id="7" name="Raven povezovalnik 6"/>
          <p:cNvCxnSpPr/>
          <p:nvPr/>
        </p:nvCxnSpPr>
        <p:spPr>
          <a:xfrm flipV="1">
            <a:off x="3526971" y="4360985"/>
            <a:ext cx="3878664" cy="16077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3526971" y="4360985"/>
            <a:ext cx="3788229" cy="16077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7397" y="15064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2000">
        <p14:reveal/>
      </p:transition>
    </mc:Choice>
    <mc:Fallback xmlns=""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07737" y="1145512"/>
            <a:ext cx="81291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Večzložne besede delimo na več različnih načinov.</a:t>
            </a:r>
          </a:p>
          <a:p>
            <a:pPr algn="ctr"/>
            <a:endParaRPr lang="sl-SI" sz="2400" dirty="0" smtClean="0"/>
          </a:p>
          <a:p>
            <a:pPr algn="ctr"/>
            <a:endParaRPr lang="sl-SI" sz="2400" dirty="0" smtClean="0"/>
          </a:p>
          <a:p>
            <a:r>
              <a:rPr lang="sl-SI" sz="2400" dirty="0" smtClean="0"/>
              <a:t>Na primer beseda </a:t>
            </a:r>
            <a:r>
              <a:rPr lang="sl-SI" sz="2400" b="1" dirty="0" smtClean="0"/>
              <a:t>ČOKOLADA:</a:t>
            </a:r>
          </a:p>
          <a:p>
            <a:pPr algn="ctr"/>
            <a:endParaRPr lang="sl-SI" sz="2400" b="1" dirty="0"/>
          </a:p>
          <a:p>
            <a:pPr algn="ctr">
              <a:lnSpc>
                <a:spcPct val="200000"/>
              </a:lnSpc>
            </a:pPr>
            <a:r>
              <a:rPr lang="sl-SI" sz="2400" b="1" dirty="0" smtClean="0"/>
              <a:t>ČO – KOLADA</a:t>
            </a:r>
          </a:p>
          <a:p>
            <a:pPr algn="ctr">
              <a:lnSpc>
                <a:spcPct val="200000"/>
              </a:lnSpc>
            </a:pPr>
            <a:r>
              <a:rPr lang="sl-SI" sz="2400" b="1" dirty="0" smtClean="0"/>
              <a:t>ČOKO – LADA</a:t>
            </a:r>
          </a:p>
          <a:p>
            <a:pPr algn="ctr">
              <a:lnSpc>
                <a:spcPct val="200000"/>
              </a:lnSpc>
            </a:pPr>
            <a:r>
              <a:rPr lang="sl-SI" sz="2400" b="1" dirty="0" smtClean="0"/>
              <a:t>ČOKOLA – DA</a:t>
            </a:r>
          </a:p>
          <a:p>
            <a:endParaRPr lang="sl-SI" dirty="0" smtClean="0"/>
          </a:p>
        </p:txBody>
      </p:sp>
      <p:pic>
        <p:nvPicPr>
          <p:cNvPr id="4" name="Slika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30250" y="3281624"/>
            <a:ext cx="1625600" cy="16256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345344" y="5115830"/>
            <a:ext cx="4039438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u="sng" dirty="0" smtClean="0">
                <a:latin typeface="Lucida Handwriting" panose="03010101010101010101" pitchFamily="66" charset="0"/>
              </a:rPr>
              <a:t>Na mizi me je pričakala  </a:t>
            </a:r>
            <a:r>
              <a:rPr lang="sl-SI" u="sng" dirty="0" err="1" smtClean="0">
                <a:latin typeface="Lucida Handwriting" panose="03010101010101010101" pitchFamily="66" charset="0"/>
              </a:rPr>
              <a:t>čo</a:t>
            </a:r>
            <a:r>
              <a:rPr lang="sl-SI" u="sng" dirty="0" smtClean="0">
                <a:latin typeface="Lucida Handwriting" panose="03010101010101010101" pitchFamily="66" charset="0"/>
              </a:rPr>
              <a:t> -</a:t>
            </a:r>
          </a:p>
          <a:p>
            <a:pPr>
              <a:lnSpc>
                <a:spcPct val="150000"/>
              </a:lnSpc>
            </a:pPr>
            <a:r>
              <a:rPr lang="sl-SI" u="sng" dirty="0" err="1" smtClean="0">
                <a:latin typeface="Lucida Handwriting" panose="03010101010101010101" pitchFamily="66" charset="0"/>
              </a:rPr>
              <a:t>kolada</a:t>
            </a:r>
            <a:r>
              <a:rPr lang="sl-SI" u="sng" dirty="0">
                <a:latin typeface="Lucida Handwriting" panose="03010101010101010101" pitchFamily="66" charset="0"/>
              </a:rPr>
              <a:t> </a:t>
            </a:r>
            <a:r>
              <a:rPr lang="sl-SI" u="sng" dirty="0" smtClean="0">
                <a:latin typeface="Lucida Handwriting" panose="03010101010101010101" pitchFamily="66" charset="0"/>
              </a:rPr>
              <a:t>z lešniki in rozinami.</a:t>
            </a:r>
            <a:endParaRPr lang="sl-SI" dirty="0">
              <a:latin typeface="Lucida Handwriting" panose="03010101010101010101" pitchFamily="66" charset="0"/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6852" y="20792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2000">
        <p14:reveal/>
      </p:transition>
    </mc:Choice>
    <mc:Fallback xmlns="">
      <p:transition spd="slow" advClick="0" advTm="4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63191" y="1017394"/>
            <a:ext cx="9592732" cy="293160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Kaj pa, če ima beseda dva zaporedna soglasnika?</a:t>
            </a:r>
          </a:p>
          <a:p>
            <a:endParaRPr lang="sl-SI" sz="2400" dirty="0" smtClean="0"/>
          </a:p>
          <a:p>
            <a:endParaRPr lang="sl-SI" sz="2400" dirty="0" smtClean="0"/>
          </a:p>
          <a:p>
            <a:r>
              <a:rPr lang="sl-SI" sz="3200" b="1" dirty="0" smtClean="0"/>
              <a:t>ZNANJE</a:t>
            </a:r>
            <a:endParaRPr lang="sl-SI" sz="3200" b="1" dirty="0"/>
          </a:p>
        </p:txBody>
      </p:sp>
      <p:sp>
        <p:nvSpPr>
          <p:cNvPr id="4" name="Elipsa 3"/>
          <p:cNvSpPr/>
          <p:nvPr/>
        </p:nvSpPr>
        <p:spPr>
          <a:xfrm>
            <a:off x="5064369" y="2944167"/>
            <a:ext cx="673240" cy="643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5978771" y="2944167"/>
            <a:ext cx="552658" cy="643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5" y="4526918"/>
            <a:ext cx="2568163" cy="1348857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9029" y="24831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300">
        <p:split orient="vert"/>
      </p:transition>
    </mc:Choice>
    <mc:Fallback xmlns="">
      <p:transition spd="slow" advClick="0" advTm="103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65609" y="944545"/>
            <a:ext cx="10058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Besede z več zaporednimi soglasniki sredi besede delimo na dva načina:</a:t>
            </a:r>
          </a:p>
          <a:p>
            <a:endParaRPr lang="sl-SI" sz="2400" dirty="0"/>
          </a:p>
          <a:p>
            <a:pPr marL="342900" indent="-342900">
              <a:buFont typeface="+mj-lt"/>
              <a:buAutoNum type="alphaLcParenR"/>
            </a:pPr>
            <a:r>
              <a:rPr lang="sl-SI" sz="2400" dirty="0" smtClean="0"/>
              <a:t>Jih „razbijemo“.</a:t>
            </a:r>
          </a:p>
          <a:p>
            <a:pPr marL="342900" indent="-342900">
              <a:buFont typeface="+mj-lt"/>
              <a:buAutoNum type="alphaLcParenR"/>
            </a:pPr>
            <a:endParaRPr lang="sl-SI" sz="2400" dirty="0"/>
          </a:p>
          <a:p>
            <a:r>
              <a:rPr lang="sl-SI" sz="2400" dirty="0" smtClean="0"/>
              <a:t>     			</a:t>
            </a:r>
            <a:r>
              <a:rPr lang="sl-SI" sz="2400" b="1" dirty="0" smtClean="0"/>
              <a:t>MES - TO</a:t>
            </a:r>
          </a:p>
          <a:p>
            <a:pPr marL="342900" indent="-342900">
              <a:buFont typeface="+mj-lt"/>
              <a:buAutoNum type="alphaLcParenR"/>
            </a:pPr>
            <a:endParaRPr lang="sl-SI" sz="2400" dirty="0"/>
          </a:p>
          <a:p>
            <a:pPr marL="457200" indent="-457200">
              <a:buFont typeface="+mj-lt"/>
              <a:buAutoNum type="alphaLcParenR" startAt="2"/>
            </a:pPr>
            <a:r>
              <a:rPr lang="sl-SI" sz="2400" dirty="0" smtClean="0"/>
              <a:t>Če skupino soglasnikov prenesemo v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novo vrsto, pazimo, da se s temi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soglasniki začne katera slovenska beseda.</a:t>
            </a:r>
          </a:p>
          <a:p>
            <a:endParaRPr lang="sl-SI" sz="2400" dirty="0"/>
          </a:p>
          <a:p>
            <a:r>
              <a:rPr lang="sl-SI" sz="2400" b="1" dirty="0" smtClean="0"/>
              <a:t>ME – </a:t>
            </a:r>
            <a:r>
              <a:rPr lang="sl-SI" sz="2400" b="1" u="sng" dirty="0" smtClean="0"/>
              <a:t>ST</a:t>
            </a:r>
            <a:r>
              <a:rPr lang="sl-SI" sz="2400" b="1" dirty="0" smtClean="0"/>
              <a:t>O		</a:t>
            </a:r>
            <a:r>
              <a:rPr lang="sl-SI" sz="2400" b="1" dirty="0" smtClean="0">
                <a:solidFill>
                  <a:srgbClr val="C00000"/>
                </a:solidFill>
              </a:rPr>
              <a:t>ST</a:t>
            </a:r>
            <a:r>
              <a:rPr lang="sl-SI" sz="2400" b="1" dirty="0" smtClean="0"/>
              <a:t>OPITI </a:t>
            </a:r>
          </a:p>
          <a:p>
            <a:endParaRPr lang="sl-SI" sz="2400" b="1" dirty="0"/>
          </a:p>
          <a:p>
            <a:r>
              <a:rPr lang="sl-SI" sz="2400" b="1" dirty="0" smtClean="0"/>
              <a:t>ZA – </a:t>
            </a:r>
            <a:r>
              <a:rPr lang="sl-SI" sz="2400" b="1" u="sng" dirty="0" smtClean="0"/>
              <a:t>NK</a:t>
            </a:r>
            <a:r>
              <a:rPr lang="sl-SI" sz="2400" b="1" dirty="0" smtClean="0"/>
              <a:t>A		</a:t>
            </a:r>
            <a:r>
              <a:rPr lang="sl-SI" sz="2400" b="1" dirty="0" smtClean="0">
                <a:solidFill>
                  <a:srgbClr val="C00000"/>
                </a:solidFill>
              </a:rPr>
              <a:t>NK</a:t>
            </a:r>
            <a:r>
              <a:rPr lang="sl-SI" sz="2400" b="1" dirty="0" smtClean="0"/>
              <a:t>____</a:t>
            </a:r>
            <a:endParaRPr lang="sl-SI" sz="24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95" y="2307436"/>
            <a:ext cx="4937760" cy="387096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3094893" y="2320606"/>
            <a:ext cx="673239" cy="5965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78369" y="4638134"/>
            <a:ext cx="406400" cy="406400"/>
          </a:xfrm>
          <a:prstGeom prst="rect">
            <a:avLst/>
          </a:prstGeom>
        </p:spPr>
      </p:pic>
      <p:pic>
        <p:nvPicPr>
          <p:cNvPr id="9" name="Slika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778369" y="5376464"/>
            <a:ext cx="406400" cy="406400"/>
          </a:xfrm>
          <a:prstGeom prst="rect">
            <a:avLst/>
          </a:prstGeom>
        </p:spPr>
      </p:pic>
      <p:pic>
        <p:nvPicPr>
          <p:cNvPr id="11" name="Slika 1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102072" y="5391054"/>
            <a:ext cx="203200" cy="20320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6119" y="16169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6000">
        <p:split orient="vert"/>
      </p:transition>
    </mc:Choice>
    <mc:Fallback xmlns="">
      <p:transition spd="slow" advClick="0" advTm="5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chemeClr val="accent5"/>
                </a:solidFill>
              </a:rPr>
              <a:t>Kako delimo besede?</a:t>
            </a:r>
            <a:endParaRPr lang="sl-SI" sz="40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308853"/>
              </p:ext>
            </p:extLst>
          </p:nvPr>
        </p:nvGraphicFramePr>
        <p:xfrm>
          <a:off x="1011115" y="2185514"/>
          <a:ext cx="10323425" cy="403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803868" y="733530"/>
            <a:ext cx="244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ZAPIS V ZVEZEK</a:t>
            </a: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42655" y="982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45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8" y="1889087"/>
            <a:ext cx="6815669" cy="1959432"/>
          </a:xfrm>
        </p:spPr>
        <p:txBody>
          <a:bodyPr>
            <a:normAutofit/>
          </a:bodyPr>
          <a:lstStyle/>
          <a:p>
            <a:pPr algn="l"/>
            <a:r>
              <a:rPr lang="sl-SI" dirty="0" smtClean="0"/>
              <a:t>Viri fotografij, uporabljenih v tej predstavitvi: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400" dirty="0" smtClean="0"/>
              <a:t>D. </a:t>
            </a:r>
            <a:r>
              <a:rPr lang="sl-SI" sz="1400" dirty="0" err="1" smtClean="0"/>
              <a:t>Kapko</a:t>
            </a:r>
            <a:r>
              <a:rPr lang="sl-SI" sz="1400" dirty="0" smtClean="0"/>
              <a:t>: Radovednih 5. Slovenščina 5. Samostojni delovni zvezek za slovenščino v 5. razredu osnovne šole. Ljubljana: Rokus </a:t>
            </a:r>
            <a:r>
              <a:rPr lang="sl-SI" sz="1400" dirty="0" err="1" smtClean="0"/>
              <a:t>Klett</a:t>
            </a:r>
            <a:r>
              <a:rPr lang="sl-SI" sz="1400" dirty="0" smtClean="0"/>
              <a:t>. 2015. Str. 56–59.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400" dirty="0"/>
              <a:t>D. </a:t>
            </a:r>
            <a:r>
              <a:rPr lang="sl-SI" sz="1400" dirty="0" err="1"/>
              <a:t>Kapko</a:t>
            </a:r>
            <a:r>
              <a:rPr lang="sl-SI" sz="1400" dirty="0"/>
              <a:t>: Radovednih 5. Slovenščina 5. </a:t>
            </a:r>
            <a:r>
              <a:rPr lang="sl-SI" sz="1400" dirty="0" smtClean="0"/>
              <a:t>Učbenik. Ljubljana</a:t>
            </a:r>
            <a:r>
              <a:rPr lang="sl-SI" sz="1400" dirty="0"/>
              <a:t>: Rokus </a:t>
            </a:r>
            <a:r>
              <a:rPr lang="sl-SI" sz="1400" dirty="0" err="1"/>
              <a:t>Klett</a:t>
            </a:r>
            <a:r>
              <a:rPr lang="sl-SI" sz="1400" dirty="0"/>
              <a:t>. 2015. Str. </a:t>
            </a:r>
            <a:r>
              <a:rPr lang="sl-SI" sz="1400" dirty="0" smtClean="0"/>
              <a:t>34, 35. </a:t>
            </a:r>
            <a:endParaRPr lang="sl-SI" sz="1400" dirty="0"/>
          </a:p>
          <a:p>
            <a:pPr algn="l"/>
            <a:endParaRPr lang="sl-SI" dirty="0" smtClean="0"/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9332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437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65247D8-E2FF-418E-BA29-A9631531C816}">
  <we:reference id="wa104380121" version="2.0.0.0" store="sl-SI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</TotalTime>
  <Words>277</Words>
  <Application>Microsoft Office PowerPoint</Application>
  <PresentationFormat>Širokozaslonsko</PresentationFormat>
  <Paragraphs>63</Paragraphs>
  <Slides>9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Garamond</vt:lpstr>
      <vt:lpstr>Lucida Handwriting</vt:lpstr>
      <vt:lpstr>Wingdings</vt:lpstr>
      <vt:lpstr>Naravno</vt:lpstr>
      <vt:lpstr>Kako delimo besede?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Kako delimo besede?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delimo besede?</dc:title>
  <dc:creator>Nina</dc:creator>
  <cp:lastModifiedBy>Nina</cp:lastModifiedBy>
  <cp:revision>24</cp:revision>
  <dcterms:created xsi:type="dcterms:W3CDTF">2020-12-08T07:07:14Z</dcterms:created>
  <dcterms:modified xsi:type="dcterms:W3CDTF">2020-12-09T08:27:52Z</dcterms:modified>
  <cp:contentStatus/>
</cp:coreProperties>
</file>