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04" r:id="rId4"/>
    <p:sldId id="281" r:id="rId5"/>
    <p:sldId id="278" r:id="rId6"/>
    <p:sldId id="307" r:id="rId7"/>
    <p:sldId id="317" r:id="rId8"/>
    <p:sldId id="308" r:id="rId9"/>
    <p:sldId id="276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1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0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984B-B293-47BE-85A1-6F90F6BD45D7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pl-RNzdE4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www.youtube.com/watch?v=YVpl-RNzdE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qM3DI6yO4" TargetMode="External"/><Relationship Id="rId4" Type="http://schemas.openxmlformats.org/officeDocument/2006/relationships/hyperlink" Target="https://youtu.be/qjqM3DI6yO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5326" y="922144"/>
            <a:ext cx="9144000" cy="1471368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>Dodatni letnik   </a:t>
            </a:r>
            <a:br>
              <a:rPr lang="sl-SI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>štud. leto 2023/24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45326" y="2907111"/>
            <a:ext cx="9144000" cy="1655762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PRIPRAVE ZA </a:t>
            </a:r>
            <a:r>
              <a:rPr lang="sl-SI" sz="3200" b="1" dirty="0" smtClean="0"/>
              <a:t>NASTOP – vaje 2</a:t>
            </a:r>
            <a:endParaRPr lang="en-GB" sz="3200" b="1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245326" y="4292319"/>
            <a:ext cx="9144000" cy="221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smtClean="0"/>
              <a:t>Doc. dr. Konstanca Zalar</a:t>
            </a:r>
          </a:p>
          <a:p>
            <a:r>
              <a:rPr lang="sl-SI" dirty="0" smtClean="0"/>
              <a:t>Interno gradivo 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 smtClean="0"/>
              <a:t>konstanca.zalar@pef.uni-lj.si</a:t>
            </a:r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9" y="3987303"/>
            <a:ext cx="2718664" cy="2038998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12328"/>
          <a:stretch/>
        </p:blipFill>
        <p:spPr>
          <a:xfrm>
            <a:off x="8534505" y="922144"/>
            <a:ext cx="2856201" cy="1599473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180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708983"/>
            <a:ext cx="8325394" cy="29803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sz="1200" dirty="0" smtClean="0">
                <a:effectLst/>
              </a:rPr>
              <a:t>Oblak, B. (2000). Glasbena slikanica 1. Ljubljana: DZS. Str.9. Priročnik za učitelje. Str. 17.</a:t>
            </a:r>
          </a:p>
          <a:p>
            <a:endParaRPr lang="en-GB" sz="1200" dirty="0">
              <a:effectLst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9400902" y="3569122"/>
            <a:ext cx="2904309" cy="77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BRANJE SLIKOVNEGA GLASBENEGA ZAPISA 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4223" r="4912" b="3809"/>
          <a:stretch/>
        </p:blipFill>
        <p:spPr>
          <a:xfrm rot="5400000">
            <a:off x="1454405" y="-1330828"/>
            <a:ext cx="6476729" cy="918984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60351" r="10505" b="11930"/>
          <a:stretch/>
        </p:blipFill>
        <p:spPr>
          <a:xfrm rot="10800000">
            <a:off x="7305546" y="4471659"/>
            <a:ext cx="4787251" cy="230552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15124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961" y="171695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Analiza glasbene delavnice </a:t>
            </a:r>
            <a:r>
              <a:rPr lang="sl-SI" sz="2000" dirty="0" smtClean="0">
                <a:solidFill>
                  <a:srgbClr val="C00000"/>
                </a:solidFill>
              </a:rPr>
              <a:t>(Prvo leto služim)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24961" y="861647"/>
            <a:ext cx="10515600" cy="5697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Učne vsebine: </a:t>
            </a:r>
          </a:p>
          <a:p>
            <a:r>
              <a:rPr lang="sl-SI" sz="2800" dirty="0" smtClean="0"/>
              <a:t>	</a:t>
            </a:r>
          </a:p>
          <a:p>
            <a:r>
              <a:rPr lang="sl-SI" sz="2800" dirty="0" smtClean="0"/>
              <a:t>Učni cilji:</a:t>
            </a:r>
          </a:p>
          <a:p>
            <a:r>
              <a:rPr lang="sl-SI" sz="2800" dirty="0" smtClean="0"/>
              <a:t>		</a:t>
            </a:r>
          </a:p>
          <a:p>
            <a:r>
              <a:rPr lang="sl-SI" sz="2800" dirty="0" smtClean="0"/>
              <a:t>Učne metode: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Opis poteka:	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Glasbena delavnice namenjena:	 </a:t>
            </a:r>
          </a:p>
          <a:p>
            <a:r>
              <a:rPr lang="sl-SI" sz="2800" dirty="0" smtClean="0"/>
              <a:t>- možne prilagoditve: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Način neverbalnega sporočanja:</a:t>
            </a:r>
          </a:p>
          <a:p>
            <a:endParaRPr lang="sl-SI" sz="2800" dirty="0" smtClean="0"/>
          </a:p>
          <a:p>
            <a:r>
              <a:rPr lang="sl-SI" sz="2800" dirty="0" smtClean="0"/>
              <a:t>Opažanja, mnenja, vprašanja ....</a:t>
            </a:r>
            <a:endParaRPr lang="en-GB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7350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Vpl-RNzdE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51520" y="4443548"/>
            <a:ext cx="3657600" cy="20574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351520" y="4009119"/>
            <a:ext cx="332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www.youtube.com/watch?v=YVpl-RNzdE4</a:t>
            </a:r>
            <a:r>
              <a:rPr lang="sl-SI" sz="1200" dirty="0" smtClean="0"/>
              <a:t> </a:t>
            </a:r>
            <a:endParaRPr lang="en-GB" sz="1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426722"/>
            <a:ext cx="5506582" cy="6105919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611796" y="3282865"/>
            <a:ext cx="5162191" cy="3936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Primer: </a:t>
            </a:r>
            <a:r>
              <a:rPr lang="sl-SI" sz="1800" dirty="0" err="1" smtClean="0"/>
              <a:t>Camille</a:t>
            </a:r>
            <a:r>
              <a:rPr lang="sl-SI" sz="1800" dirty="0" smtClean="0"/>
              <a:t> </a:t>
            </a:r>
            <a:r>
              <a:rPr lang="sl-SI" sz="1800" dirty="0" err="1"/>
              <a:t>Saint-Saëns</a:t>
            </a:r>
            <a:r>
              <a:rPr lang="sl-SI" sz="1800" dirty="0"/>
              <a:t>: Živalski karneval (Akvarij)</a:t>
            </a:r>
            <a:endParaRPr lang="en-GB" sz="1800" dirty="0"/>
          </a:p>
          <a:p>
            <a:r>
              <a:rPr lang="sl-SI" sz="1800" dirty="0" smtClean="0"/>
              <a:t/>
            </a:r>
            <a:br>
              <a:rPr lang="sl-SI" sz="1800" dirty="0" smtClean="0"/>
            </a:br>
            <a:endParaRPr lang="sl-SI" sz="18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038610" y="426722"/>
            <a:ext cx="4308565" cy="557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8638995" y="1248550"/>
            <a:ext cx="3134992" cy="165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BRANJE SIMBOLNEGA GLASBENEGA </a:t>
            </a:r>
          </a:p>
          <a:p>
            <a:r>
              <a:rPr lang="sl-SI" sz="3200" dirty="0" smtClean="0">
                <a:solidFill>
                  <a:srgbClr val="C00000"/>
                </a:solidFill>
              </a:rPr>
              <a:t>ZAPISA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4212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961" y="171695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Analiza glasbene delavnice </a:t>
            </a:r>
            <a:r>
              <a:rPr lang="sl-SI" sz="2000" dirty="0" smtClean="0">
                <a:solidFill>
                  <a:srgbClr val="C00000"/>
                </a:solidFill>
              </a:rPr>
              <a:t>(Akvarij)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24961" y="861647"/>
            <a:ext cx="10515600" cy="5697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Učne vsebine: </a:t>
            </a:r>
          </a:p>
          <a:p>
            <a:r>
              <a:rPr lang="sl-SI" sz="2800" dirty="0" smtClean="0"/>
              <a:t>	</a:t>
            </a:r>
          </a:p>
          <a:p>
            <a:r>
              <a:rPr lang="sl-SI" sz="2800" dirty="0" smtClean="0"/>
              <a:t>Učni cilji:</a:t>
            </a:r>
          </a:p>
          <a:p>
            <a:r>
              <a:rPr lang="sl-SI" sz="2800" dirty="0" smtClean="0"/>
              <a:t>		</a:t>
            </a:r>
          </a:p>
          <a:p>
            <a:r>
              <a:rPr lang="sl-SI" sz="2800" dirty="0" smtClean="0"/>
              <a:t>Učne metode: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Opis poteka:	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Glasbena delavnice namenjena:	 </a:t>
            </a:r>
          </a:p>
          <a:p>
            <a:r>
              <a:rPr lang="sl-SI" sz="2800" dirty="0" smtClean="0"/>
              <a:t>- možne prilagoditve: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Način neverbalnega sporočanja:</a:t>
            </a:r>
          </a:p>
          <a:p>
            <a:endParaRPr lang="sl-SI" sz="2800" dirty="0" smtClean="0"/>
          </a:p>
          <a:p>
            <a:r>
              <a:rPr lang="sl-SI" sz="2800" dirty="0" smtClean="0"/>
              <a:t>Opažanja, mnenja, vprašanja ....</a:t>
            </a:r>
            <a:endParaRPr lang="en-GB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8495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1460" r="3481" b="25333"/>
          <a:stretch/>
        </p:blipFill>
        <p:spPr>
          <a:xfrm>
            <a:off x="496390" y="452845"/>
            <a:ext cx="6934910" cy="567525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75747" r="61716" b="-1"/>
          <a:stretch/>
        </p:blipFill>
        <p:spPr>
          <a:xfrm>
            <a:off x="7594269" y="3659434"/>
            <a:ext cx="2281252" cy="24686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64" y="387634"/>
            <a:ext cx="1206036" cy="120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8786949" y="6393707"/>
            <a:ext cx="3352801" cy="464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100" dirty="0" smtClean="0"/>
              <a:t>Vir: </a:t>
            </a:r>
            <a:r>
              <a:rPr lang="sl-SI" sz="1100" dirty="0" err="1" smtClean="0"/>
              <a:t>Sicherl</a:t>
            </a:r>
            <a:r>
              <a:rPr lang="sl-SI" sz="1100" dirty="0" smtClean="0"/>
              <a:t> Kafol, B., Gaberščik, A. in Zalar, K. (2009). </a:t>
            </a:r>
            <a:r>
              <a:rPr lang="sl-SI" sz="1100" i="1" dirty="0" smtClean="0"/>
              <a:t>Ringaraja, pesem nam ugaja. </a:t>
            </a:r>
            <a:r>
              <a:rPr lang="sl-SI" sz="1100" dirty="0" smtClean="0"/>
              <a:t>Mladinska knjiga.</a:t>
            </a:r>
            <a:endParaRPr lang="en-GB" sz="11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885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4713" r="18006" b="53171"/>
          <a:stretch/>
        </p:blipFill>
        <p:spPr>
          <a:xfrm>
            <a:off x="2142309" y="1434056"/>
            <a:ext cx="6764037" cy="44093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" y="307352"/>
            <a:ext cx="1266995" cy="126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8786949" y="6393707"/>
            <a:ext cx="3352801" cy="464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100" dirty="0" smtClean="0"/>
              <a:t>Vir: </a:t>
            </a:r>
            <a:r>
              <a:rPr lang="sl-SI" sz="1100" dirty="0" err="1" smtClean="0"/>
              <a:t>Sicherl</a:t>
            </a:r>
            <a:r>
              <a:rPr lang="sl-SI" sz="1100" dirty="0" smtClean="0"/>
              <a:t> Kafol, B., Gaberščik, A. in Zalar, K. (2009). </a:t>
            </a:r>
            <a:r>
              <a:rPr lang="sl-SI" sz="1100" i="1" dirty="0" smtClean="0"/>
              <a:t>Ringaraja, pesem nam ugaja. </a:t>
            </a:r>
            <a:r>
              <a:rPr lang="sl-SI" sz="1100" dirty="0" smtClean="0"/>
              <a:t>Mladinska knjiga.</a:t>
            </a:r>
            <a:endParaRPr lang="en-GB" sz="11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14123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39441" r="6055"/>
          <a:stretch/>
        </p:blipFill>
        <p:spPr>
          <a:xfrm>
            <a:off x="949234" y="245126"/>
            <a:ext cx="8464731" cy="639080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9570720" y="6297912"/>
            <a:ext cx="2551613" cy="464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100" dirty="0" smtClean="0"/>
              <a:t>Vir: </a:t>
            </a:r>
            <a:r>
              <a:rPr lang="sl-SI" sz="1100" dirty="0" err="1" smtClean="0"/>
              <a:t>Sicherl</a:t>
            </a:r>
            <a:r>
              <a:rPr lang="sl-SI" sz="1100" dirty="0" smtClean="0"/>
              <a:t> Kafol, B., Gaberščik, A. in Zalar, K. (2009). </a:t>
            </a:r>
            <a:r>
              <a:rPr lang="sl-SI" sz="1100" i="1" dirty="0" smtClean="0"/>
              <a:t>Ringaraja, pesem nam ugaja. </a:t>
            </a:r>
            <a:r>
              <a:rPr lang="sl-SI" sz="1100" dirty="0" smtClean="0"/>
              <a:t>Mladinska knjiga.</a:t>
            </a:r>
            <a:endParaRPr lang="en-GB" sz="11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40771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t="43072" r="18206" b="34771"/>
          <a:stretch/>
        </p:blipFill>
        <p:spPr>
          <a:xfrm rot="10800000">
            <a:off x="179293" y="98610"/>
            <a:ext cx="6770865" cy="3101789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065" r="16666" b="63407"/>
          <a:stretch/>
        </p:blipFill>
        <p:spPr>
          <a:xfrm rot="10800000">
            <a:off x="4796116" y="3200400"/>
            <a:ext cx="6770865" cy="351416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6393707"/>
            <a:ext cx="3352801" cy="464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100" dirty="0" smtClean="0"/>
              <a:t>Vir: </a:t>
            </a:r>
            <a:r>
              <a:rPr lang="sl-SI" sz="1100" dirty="0" err="1" smtClean="0"/>
              <a:t>Sicherl</a:t>
            </a:r>
            <a:r>
              <a:rPr lang="sl-SI" sz="1100" dirty="0" smtClean="0"/>
              <a:t> Kafol, B., Gaberščik, A. in Zalar, K. (2009). </a:t>
            </a:r>
            <a:r>
              <a:rPr lang="sl-SI" sz="1100" i="1" dirty="0" smtClean="0"/>
              <a:t>Ringaraja, pesem nam ugaja. </a:t>
            </a:r>
            <a:r>
              <a:rPr lang="sl-SI" sz="1100" dirty="0" smtClean="0"/>
              <a:t>Mladinska knjiga.</a:t>
            </a:r>
            <a:endParaRPr lang="en-GB" sz="11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8107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/>
          <a:srcRect l="12367" t="16453" r="18058" b="49674"/>
          <a:stretch/>
        </p:blipFill>
        <p:spPr bwMode="auto">
          <a:xfrm>
            <a:off x="1075765" y="589365"/>
            <a:ext cx="7082117" cy="5176990"/>
          </a:xfrm>
          <a:prstGeom prst="rect">
            <a:avLst/>
          </a:prstGeom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/>
          <p:cNvPicPr/>
          <p:nvPr/>
        </p:nvPicPr>
        <p:blipFill rotWithShape="1">
          <a:blip r:embed="rId2"/>
          <a:srcRect l="32791" t="52178" r="33168" b="29112"/>
          <a:stretch/>
        </p:blipFill>
        <p:spPr bwMode="auto">
          <a:xfrm>
            <a:off x="8444753" y="4186518"/>
            <a:ext cx="2931459" cy="212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5234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5079" r="8312" b="54540"/>
          <a:stretch/>
        </p:blipFill>
        <p:spPr>
          <a:xfrm>
            <a:off x="6609915" y="2612569"/>
            <a:ext cx="5503708" cy="34198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značba mesta vsebine 6"/>
          <p:cNvSpPr txBox="1">
            <a:spLocks/>
          </p:cNvSpPr>
          <p:nvPr/>
        </p:nvSpPr>
        <p:spPr>
          <a:xfrm>
            <a:off x="365760" y="986321"/>
            <a:ext cx="11747863" cy="139337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„Kdo za sušo, kdo za močo, nosi s sabo svojo kočo?“</a:t>
            </a:r>
          </a:p>
          <a:p>
            <a:r>
              <a:rPr lang="sl-SI" sz="2400" dirty="0" smtClean="0"/>
              <a:t>„An, ban, pet podgan, štiri sove, črn vran, zajčkov pet in miške tri, kogar zgrabim, ta lovi!“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/>
              <a:t>    </a:t>
            </a:r>
            <a:r>
              <a:rPr lang="sl-SI" sz="1400" dirty="0" smtClean="0"/>
              <a:t>(Vir</a:t>
            </a:r>
            <a:r>
              <a:rPr lang="sl-SI" sz="1400" dirty="0" smtClean="0"/>
              <a:t>: Oblak, B. (2003). </a:t>
            </a:r>
            <a:r>
              <a:rPr lang="sl-SI" sz="1400" i="1" dirty="0" smtClean="0"/>
              <a:t>Glasbena slikanica. Priročnik za učitelje</a:t>
            </a:r>
            <a:r>
              <a:rPr lang="sl-SI" sz="1400" dirty="0" smtClean="0"/>
              <a:t>. Ljubljana: Državna založba Slovenije. Str. 69,69. </a:t>
            </a:r>
            <a:endParaRPr lang="en-GB" sz="1400" dirty="0"/>
          </a:p>
        </p:txBody>
      </p:sp>
      <p:sp>
        <p:nvSpPr>
          <p:cNvPr id="6" name="Označba mesta vsebine 6"/>
          <p:cNvSpPr txBox="1">
            <a:spLocks/>
          </p:cNvSpPr>
          <p:nvPr/>
        </p:nvSpPr>
        <p:spPr>
          <a:xfrm>
            <a:off x="365759" y="2882713"/>
            <a:ext cx="6061166" cy="1305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„Preljuba ti soseda, </a:t>
            </a:r>
            <a:r>
              <a:rPr lang="sl-SI" sz="2400" dirty="0" err="1" smtClean="0"/>
              <a:t>s‘kej</a:t>
            </a:r>
            <a:r>
              <a:rPr lang="sl-SI" sz="2400" dirty="0" smtClean="0"/>
              <a:t> </a:t>
            </a:r>
            <a:r>
              <a:rPr lang="sl-SI" sz="2400" dirty="0" err="1" smtClean="0"/>
              <a:t>vidla</a:t>
            </a:r>
            <a:r>
              <a:rPr lang="sl-SI" sz="2400" dirty="0" smtClean="0"/>
              <a:t> </a:t>
            </a:r>
            <a:r>
              <a:rPr lang="sl-SI" sz="2400" dirty="0" err="1" smtClean="0"/>
              <a:t>mojga</a:t>
            </a:r>
            <a:r>
              <a:rPr lang="sl-SI" sz="2400" dirty="0" smtClean="0"/>
              <a:t> deda?“ </a:t>
            </a:r>
          </a:p>
          <a:p>
            <a:r>
              <a:rPr lang="sl-SI" sz="2400" dirty="0" smtClean="0"/>
              <a:t>„(Pa) smo fantje </a:t>
            </a:r>
            <a:r>
              <a:rPr lang="sl-SI" sz="2400" dirty="0" err="1" smtClean="0"/>
              <a:t>vas‘val</a:t>
            </a:r>
            <a:r>
              <a:rPr lang="sl-SI" sz="2400" dirty="0" smtClean="0"/>
              <a:t>, se nismo </a:t>
            </a:r>
            <a:r>
              <a:rPr lang="sl-SI" sz="2400" dirty="0" err="1" smtClean="0"/>
              <a:t>n‘č</a:t>
            </a:r>
            <a:r>
              <a:rPr lang="sl-SI" sz="2400" dirty="0" smtClean="0"/>
              <a:t> bal.‘“</a:t>
            </a:r>
          </a:p>
          <a:p>
            <a:pPr marL="0" indent="0">
              <a:buNone/>
            </a:pPr>
            <a:r>
              <a:rPr lang="sl-SI" sz="1200" dirty="0" smtClean="0"/>
              <a:t>      (Vir: Kunaver, D. (1987). </a:t>
            </a:r>
            <a:r>
              <a:rPr lang="sl-SI" sz="1200" i="1" dirty="0" smtClean="0"/>
              <a:t>Pesmi in šege moje dežele</a:t>
            </a:r>
            <a:r>
              <a:rPr lang="sl-SI" sz="1200" dirty="0" smtClean="0"/>
              <a:t>. Ljubljana: Državna založba.)</a:t>
            </a:r>
            <a:endParaRPr lang="en-GB" sz="900" dirty="0"/>
          </a:p>
        </p:txBody>
      </p:sp>
      <p:sp>
        <p:nvSpPr>
          <p:cNvPr id="7" name="Označba mesta vsebine 6"/>
          <p:cNvSpPr txBox="1">
            <a:spLocks/>
          </p:cNvSpPr>
          <p:nvPr/>
        </p:nvSpPr>
        <p:spPr>
          <a:xfrm>
            <a:off x="365759" y="4796971"/>
            <a:ext cx="6061166" cy="12354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„Ljubo doma, kdor ga ima.“  </a:t>
            </a:r>
          </a:p>
          <a:p>
            <a:r>
              <a:rPr lang="sl-SI" sz="2400" dirty="0" smtClean="0"/>
              <a:t>„Rana ura, zlata ura.“ </a:t>
            </a:r>
          </a:p>
          <a:p>
            <a:pPr marL="0" indent="0">
              <a:buNone/>
            </a:pPr>
            <a:r>
              <a:rPr lang="sl-SI" sz="1200" dirty="0" smtClean="0"/>
              <a:t>      </a:t>
            </a:r>
            <a:r>
              <a:rPr lang="sl-SI" sz="1200" dirty="0" smtClean="0"/>
              <a:t>(Slov</a:t>
            </a:r>
            <a:r>
              <a:rPr lang="sl-SI" sz="1200" dirty="0" smtClean="0"/>
              <a:t>. </a:t>
            </a:r>
            <a:r>
              <a:rPr lang="sl-SI" sz="1200" dirty="0" err="1" smtClean="0"/>
              <a:t>ljud</a:t>
            </a:r>
            <a:r>
              <a:rPr lang="sl-SI" sz="1200" dirty="0" smtClean="0"/>
              <a:t>. </a:t>
            </a:r>
            <a:r>
              <a:rPr lang="sl-SI" sz="1200" dirty="0"/>
              <a:t>p</a:t>
            </a:r>
            <a:r>
              <a:rPr lang="sl-SI" sz="1200" dirty="0" smtClean="0"/>
              <a:t>regovori)</a:t>
            </a:r>
            <a:endParaRPr lang="en-GB" sz="9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5759" y="365213"/>
            <a:ext cx="231648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altLang="sl-SI" sz="1200" b="1" dirty="0" smtClean="0">
                <a:solidFill>
                  <a:srgbClr val="C00000"/>
                </a:solidFill>
                <a:effectLst/>
              </a:rPr>
              <a:t>PONOVITEV IZ PRVEGA GRADIVA</a:t>
            </a:r>
            <a:r>
              <a:rPr lang="sl-SI" altLang="sl-SI" sz="1200" b="1" dirty="0" smtClean="0">
                <a:solidFill>
                  <a:srgbClr val="C00000"/>
                </a:solidFill>
              </a:rPr>
              <a:t> </a:t>
            </a:r>
            <a:endParaRPr lang="sl-SI" altLang="sl-SI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838200" y="1300040"/>
            <a:ext cx="10515600" cy="61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36785" y="1300040"/>
            <a:ext cx="2863362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Po </a:t>
            </a:r>
            <a:r>
              <a:rPr lang="it-IT" sz="2400" dirty="0" err="1"/>
              <a:t>nebu</a:t>
            </a:r>
            <a:r>
              <a:rPr lang="it-IT" sz="2400" dirty="0"/>
              <a:t> </a:t>
            </a:r>
            <a:r>
              <a:rPr lang="it-IT" sz="2400" dirty="0" err="1"/>
              <a:t>ščip</a:t>
            </a:r>
            <a:r>
              <a:rPr lang="it-IT" sz="2400" dirty="0"/>
              <a:t> </a:t>
            </a:r>
            <a:r>
              <a:rPr lang="it-IT" sz="2400" dirty="0" err="1"/>
              <a:t>plava</a:t>
            </a:r>
            <a:r>
              <a:rPr lang="it-IT" sz="2400" dirty="0"/>
              <a:t>,</a:t>
            </a:r>
            <a:br>
              <a:rPr lang="it-IT" sz="2400" dirty="0"/>
            </a:br>
            <a:r>
              <a:rPr lang="it-IT" sz="2400" dirty="0" err="1"/>
              <a:t>šumi</a:t>
            </a:r>
            <a:r>
              <a:rPr lang="it-IT" sz="2400" dirty="0"/>
              <a:t>, </a:t>
            </a:r>
            <a:r>
              <a:rPr lang="it-IT" sz="2400" dirty="0" err="1"/>
              <a:t>šumi</a:t>
            </a:r>
            <a:r>
              <a:rPr lang="it-IT" sz="2400" dirty="0"/>
              <a:t> Drava </a:t>
            </a:r>
            <a:r>
              <a:rPr lang="it-IT" sz="2400" dirty="0" smtClean="0"/>
              <a:t>...</a:t>
            </a:r>
            <a:endParaRPr lang="sl-SI" sz="2400" dirty="0" smtClean="0"/>
          </a:p>
          <a:p>
            <a:r>
              <a:rPr lang="sl-SI" sz="1200" dirty="0" smtClean="0"/>
              <a:t>(Odlomek: Aškerc. A.: Ponočna potnica.</a:t>
            </a:r>
          </a:p>
          <a:p>
            <a:r>
              <a:rPr lang="sl-SI" sz="1050" dirty="0"/>
              <a:t>https://</a:t>
            </a:r>
            <a:r>
              <a:rPr lang="sl-SI" sz="1050" dirty="0" smtClean="0"/>
              <a:t>sl.wikisource.org/wiki/Pono%C4%8D</a:t>
            </a:r>
          </a:p>
          <a:p>
            <a:r>
              <a:rPr lang="sl-SI" sz="1050" dirty="0" err="1" smtClean="0"/>
              <a:t>na_potnica</a:t>
            </a:r>
            <a:endParaRPr lang="en-GB" sz="1200" dirty="0"/>
          </a:p>
        </p:txBody>
      </p:sp>
      <p:sp>
        <p:nvSpPr>
          <p:cNvPr id="5" name="Pravokotnik 4"/>
          <p:cNvSpPr/>
          <p:nvPr/>
        </p:nvSpPr>
        <p:spPr>
          <a:xfrm>
            <a:off x="3237438" y="3916250"/>
            <a:ext cx="2508739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/>
              <a:t>Tiho v nočni mir,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topa bled pastir.</a:t>
            </a:r>
          </a:p>
          <a:p>
            <a:r>
              <a:rPr lang="sl-SI" sz="2400" dirty="0" smtClean="0"/>
              <a:t>Sredi črne trate</a:t>
            </a:r>
          </a:p>
          <a:p>
            <a:r>
              <a:rPr lang="sl-SI" sz="2400" dirty="0"/>
              <a:t>p</a:t>
            </a:r>
            <a:r>
              <a:rPr lang="sl-SI" sz="2400" dirty="0" smtClean="0"/>
              <a:t>ase ovčke zlate.</a:t>
            </a:r>
          </a:p>
          <a:p>
            <a:r>
              <a:rPr lang="sl-SI" sz="1200" dirty="0" smtClean="0"/>
              <a:t>(Arhar, V. (1969) v D. Petkovšek (Ur.), Šestdeset ugank. Mladinska knjiga.)</a:t>
            </a:r>
            <a:endParaRPr lang="en-GB" sz="1200" dirty="0"/>
          </a:p>
        </p:txBody>
      </p:sp>
      <p:sp>
        <p:nvSpPr>
          <p:cNvPr id="7" name="Pravokotnik 6"/>
          <p:cNvSpPr/>
          <p:nvPr/>
        </p:nvSpPr>
        <p:spPr>
          <a:xfrm>
            <a:off x="636784" y="3177586"/>
            <a:ext cx="2508739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/>
              <a:t>Hop! Čez griček</a:t>
            </a:r>
          </a:p>
          <a:p>
            <a:r>
              <a:rPr lang="sl-SI" sz="2400" dirty="0"/>
              <a:t>z</a:t>
            </a:r>
            <a:r>
              <a:rPr lang="sl-SI" sz="2400" dirty="0" smtClean="0"/>
              <a:t>lat konjiček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kozi okno plane!</a:t>
            </a:r>
          </a:p>
          <a:p>
            <a:r>
              <a:rPr lang="sl-SI" sz="2400" dirty="0" smtClean="0"/>
              <a:t>Zaspane </a:t>
            </a:r>
            <a:r>
              <a:rPr lang="sl-SI" sz="2400" dirty="0" err="1" smtClean="0"/>
              <a:t>Matjažek</a:t>
            </a:r>
            <a:r>
              <a:rPr lang="sl-SI" sz="2400" dirty="0" smtClean="0"/>
              <a:t> naš,</a:t>
            </a:r>
          </a:p>
          <a:p>
            <a:r>
              <a:rPr lang="sl-SI" sz="2400" dirty="0"/>
              <a:t>o</a:t>
            </a:r>
            <a:r>
              <a:rPr lang="sl-SI" sz="2400" dirty="0" smtClean="0"/>
              <a:t>čke si pomane. </a:t>
            </a:r>
          </a:p>
          <a:p>
            <a:r>
              <a:rPr lang="sl-SI" sz="1200" dirty="0" smtClean="0"/>
              <a:t>(</a:t>
            </a:r>
            <a:r>
              <a:rPr lang="sl-SI" sz="1200" dirty="0" err="1" smtClean="0"/>
              <a:t>Petkovešk</a:t>
            </a:r>
            <a:r>
              <a:rPr lang="sl-SI" sz="1200" dirty="0" smtClean="0"/>
              <a:t>, D. (1969)  </a:t>
            </a:r>
            <a:r>
              <a:rPr lang="sl-SI" sz="1200" i="1" dirty="0" smtClean="0"/>
              <a:t>Šestdeset ugank</a:t>
            </a:r>
            <a:r>
              <a:rPr lang="sl-SI" sz="1200" dirty="0" smtClean="0"/>
              <a:t>. Mladinska knjiga.)</a:t>
            </a:r>
            <a:endParaRPr lang="en-GB" sz="1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300040"/>
            <a:ext cx="6012666" cy="515371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7874795" y="6450873"/>
            <a:ext cx="3975963" cy="4529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400" dirty="0" smtClean="0"/>
              <a:t>Oblak, B. (2002). Moja glasba 4. Založba </a:t>
            </a:r>
            <a:r>
              <a:rPr lang="sl-SI" sz="1400" dirty="0" err="1" smtClean="0"/>
              <a:t>Izolit</a:t>
            </a:r>
            <a:r>
              <a:rPr lang="sl-SI" sz="1400" dirty="0" smtClean="0"/>
              <a:t>. Str. 29.  </a:t>
            </a:r>
            <a:endParaRPr lang="en-GB" sz="1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36784" y="525866"/>
            <a:ext cx="231648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altLang="sl-SI" sz="1200" b="1" dirty="0" smtClean="0">
                <a:solidFill>
                  <a:srgbClr val="C00000"/>
                </a:solidFill>
                <a:effectLst/>
              </a:rPr>
              <a:t>PONOVITEV IZ PRVEGA GRADIVA</a:t>
            </a:r>
            <a:r>
              <a:rPr lang="sl-SI" altLang="sl-SI" sz="1200" b="1" dirty="0" smtClean="0">
                <a:solidFill>
                  <a:srgbClr val="C00000"/>
                </a:solidFill>
              </a:rPr>
              <a:t> </a:t>
            </a:r>
            <a:endParaRPr lang="sl-SI" altLang="sl-SI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n001001"/>
          <p:cNvPicPr>
            <a:picLocks noChangeAspect="1" noChangeArrowheads="1"/>
          </p:cNvPicPr>
          <p:nvPr/>
        </p:nvPicPr>
        <p:blipFill rotWithShape="1">
          <a:blip r:embed="rId2" cstate="print"/>
          <a:srcRect l="10728" t="9564" r="20272" b="8533"/>
          <a:stretch/>
        </p:blipFill>
        <p:spPr bwMode="auto">
          <a:xfrm rot="5400000">
            <a:off x="3813240" y="-1710001"/>
            <a:ext cx="5917120" cy="981211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15389" y="138702"/>
            <a:ext cx="1800497" cy="31183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C00000"/>
                </a:solidFill>
              </a:rPr>
              <a:t>Primeri ritmično – melodičnih  </a:t>
            </a:r>
            <a:r>
              <a:rPr lang="sl-SI" sz="2400" dirty="0" err="1" smtClean="0">
                <a:solidFill>
                  <a:srgbClr val="C00000"/>
                </a:solidFill>
              </a:rPr>
              <a:t>ostinatnih</a:t>
            </a:r>
            <a:r>
              <a:rPr lang="sl-SI" sz="2400" dirty="0" smtClean="0">
                <a:solidFill>
                  <a:srgbClr val="C00000"/>
                </a:solidFill>
              </a:rPr>
              <a:t> motivov </a:t>
            </a:r>
            <a:br>
              <a:rPr lang="sl-SI" sz="2400" dirty="0" smtClean="0">
                <a:solidFill>
                  <a:srgbClr val="C00000"/>
                </a:solidFill>
              </a:rPr>
            </a:br>
            <a:r>
              <a:rPr lang="sl-SI" sz="2400" dirty="0" smtClean="0">
                <a:solidFill>
                  <a:srgbClr val="C00000"/>
                </a:solidFill>
              </a:rPr>
              <a:t>(</a:t>
            </a:r>
            <a:r>
              <a:rPr lang="sl-SI" sz="2400" dirty="0" err="1" smtClean="0">
                <a:solidFill>
                  <a:srgbClr val="C00000"/>
                </a:solidFill>
              </a:rPr>
              <a:t>C.Orff</a:t>
            </a:r>
            <a:r>
              <a:rPr lang="sl-SI" sz="2400" dirty="0" smtClean="0">
                <a:solidFill>
                  <a:srgbClr val="C00000"/>
                </a:solidFill>
              </a:rPr>
              <a:t> – </a:t>
            </a:r>
            <a:endParaRPr lang="sl-SI" sz="2400" dirty="0" smtClean="0">
              <a:solidFill>
                <a:srgbClr val="C00000"/>
              </a:solidFill>
            </a:endParaRPr>
          </a:p>
          <a:p>
            <a:r>
              <a:rPr lang="sl-SI" sz="2400" dirty="0" smtClean="0">
                <a:solidFill>
                  <a:srgbClr val="C00000"/>
                </a:solidFill>
              </a:rPr>
              <a:t>G</a:t>
            </a:r>
            <a:r>
              <a:rPr lang="sl-SI" sz="2400" dirty="0" smtClean="0">
                <a:solidFill>
                  <a:srgbClr val="C00000"/>
                </a:solidFill>
              </a:rPr>
              <a:t>. </a:t>
            </a:r>
            <a:r>
              <a:rPr lang="sl-SI" sz="2400" dirty="0" err="1" smtClean="0">
                <a:solidFill>
                  <a:srgbClr val="C00000"/>
                </a:solidFill>
              </a:rPr>
              <a:t>Keetman</a:t>
            </a:r>
            <a:r>
              <a:rPr lang="sl-SI" sz="2400" dirty="0" smtClean="0">
                <a:solidFill>
                  <a:srgbClr val="C00000"/>
                </a:solidFill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39339" y="6507250"/>
            <a:ext cx="3326675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620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Primeri ritmičnih </a:t>
            </a:r>
            <a:r>
              <a:rPr lang="sl-SI" sz="3200" dirty="0" err="1">
                <a:solidFill>
                  <a:srgbClr val="C00000"/>
                </a:solidFill>
              </a:rPr>
              <a:t>ostinatnih</a:t>
            </a:r>
            <a:r>
              <a:rPr lang="sl-SI" sz="3200" dirty="0">
                <a:solidFill>
                  <a:srgbClr val="C00000"/>
                </a:solidFill>
              </a:rPr>
              <a:t> motivov </a:t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C00000"/>
                </a:solidFill>
              </a:rPr>
              <a:t>(</a:t>
            </a:r>
            <a:r>
              <a:rPr lang="sl-SI" sz="3200" dirty="0" err="1">
                <a:solidFill>
                  <a:srgbClr val="C00000"/>
                </a:solidFill>
              </a:rPr>
              <a:t>C.Orff</a:t>
            </a:r>
            <a:r>
              <a:rPr lang="sl-SI" sz="3200" dirty="0">
                <a:solidFill>
                  <a:srgbClr val="C00000"/>
                </a:solidFill>
              </a:rPr>
              <a:t> – G. </a:t>
            </a:r>
            <a:r>
              <a:rPr lang="sl-SI" sz="3200" dirty="0" err="1">
                <a:solidFill>
                  <a:srgbClr val="C00000"/>
                </a:solidFill>
              </a:rPr>
              <a:t>Keetman</a:t>
            </a:r>
            <a:r>
              <a:rPr lang="sl-SI" sz="3200" dirty="0">
                <a:solidFill>
                  <a:srgbClr val="C00000"/>
                </a:solidFill>
              </a:rPr>
              <a:t>)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33157" y="-641424"/>
            <a:ext cx="4680520" cy="967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529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961" y="171695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Analiza glasbene delavnice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24961" y="861647"/>
            <a:ext cx="10515600" cy="5697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Učne vsebine: </a:t>
            </a:r>
          </a:p>
          <a:p>
            <a:r>
              <a:rPr lang="sl-SI" sz="2800" dirty="0" smtClean="0"/>
              <a:t>	</a:t>
            </a:r>
          </a:p>
          <a:p>
            <a:r>
              <a:rPr lang="sl-SI" sz="2800" dirty="0" smtClean="0"/>
              <a:t>Učni cilji:</a:t>
            </a:r>
          </a:p>
          <a:p>
            <a:r>
              <a:rPr lang="sl-SI" sz="2800" dirty="0" smtClean="0"/>
              <a:t>		</a:t>
            </a:r>
          </a:p>
          <a:p>
            <a:r>
              <a:rPr lang="sl-SI" sz="2800" dirty="0" smtClean="0"/>
              <a:t>Učne metode: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Opis poteka:	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Glasbena delavnice namenjena:	 </a:t>
            </a:r>
          </a:p>
          <a:p>
            <a:r>
              <a:rPr lang="sl-SI" sz="2800" dirty="0" smtClean="0"/>
              <a:t>- možne prilagoditve: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Način neverbalnega sporočanja:</a:t>
            </a:r>
          </a:p>
          <a:p>
            <a:endParaRPr lang="sl-SI" sz="2800" dirty="0" smtClean="0"/>
          </a:p>
          <a:p>
            <a:r>
              <a:rPr lang="sl-SI" sz="2800" dirty="0" smtClean="0"/>
              <a:t>Opažanja, mnenja, vprašanja ....</a:t>
            </a: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42070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15563" y="277663"/>
            <a:ext cx="10515600" cy="756008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Rondo - </a:t>
            </a:r>
            <a:r>
              <a:rPr lang="sl-SI" sz="3200" dirty="0" smtClean="0">
                <a:solidFill>
                  <a:srgbClr val="C00000"/>
                </a:solidFill>
              </a:rPr>
              <a:t>primeri iz gradiv za OŠ </a:t>
            </a:r>
            <a:r>
              <a:rPr lang="sl-SI" sz="2000" dirty="0" smtClean="0">
                <a:solidFill>
                  <a:srgbClr val="C00000"/>
                </a:solidFill>
              </a:rPr>
              <a:t>(pogovor, komentar)  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4176" r="4625"/>
          <a:stretch/>
        </p:blipFill>
        <p:spPr>
          <a:xfrm rot="10800000">
            <a:off x="387939" y="1033670"/>
            <a:ext cx="3756347" cy="55023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2026" r="6242" b="4548"/>
          <a:stretch/>
        </p:blipFill>
        <p:spPr>
          <a:xfrm rot="10800000">
            <a:off x="4898002" y="1033671"/>
            <a:ext cx="4094923" cy="549987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5482" r="2373" b="3284"/>
          <a:stretch/>
        </p:blipFill>
        <p:spPr>
          <a:xfrm>
            <a:off x="8785045" y="365127"/>
            <a:ext cx="3006741" cy="413426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387937" y="6147275"/>
            <a:ext cx="2959562" cy="38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Mraz Novak, T. (2019). </a:t>
            </a:r>
            <a:r>
              <a:rPr lang="sl-SI" sz="1200" i="1" dirty="0" smtClean="0"/>
              <a:t>Radovednih 5</a:t>
            </a:r>
            <a:r>
              <a:rPr lang="sl-SI" sz="1200" dirty="0" smtClean="0"/>
              <a:t>. Glasbena umetnost 4. Str. 41.</a:t>
            </a:r>
            <a:endParaRPr lang="en-GB" sz="12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4898002" y="6057666"/>
            <a:ext cx="3958615" cy="38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Kustec, N. (2010). </a:t>
            </a:r>
            <a:r>
              <a:rPr lang="sl-SI" sz="1200" i="1" dirty="0" smtClean="0"/>
              <a:t>Čudoviti svet glasbe 4. Učbenik in delovni učbenik. </a:t>
            </a:r>
          </a:p>
          <a:p>
            <a:r>
              <a:rPr lang="sl-SI" sz="1200" dirty="0" smtClean="0"/>
              <a:t>Ljubljana: Državna založba Slovenije. Str. 43.</a:t>
            </a:r>
            <a:endParaRPr lang="en-GB" sz="12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3788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jqM3DI6yO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967" y="1960517"/>
            <a:ext cx="8126066" cy="457091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081554" y="1069368"/>
            <a:ext cx="319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youtu.be/qjqM3DI6yO4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Dejavnosti glasbene </a:t>
            </a:r>
            <a:r>
              <a:rPr lang="sl-SI" sz="3600" dirty="0" smtClean="0">
                <a:solidFill>
                  <a:srgbClr val="C00000"/>
                </a:solidFill>
              </a:rPr>
              <a:t>vzgoje – primer / analiza</a:t>
            </a:r>
            <a:endParaRPr lang="en-GB" sz="36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056914" y="25729"/>
            <a:ext cx="3135086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</a:t>
            </a:r>
            <a:r>
              <a:rPr lang="sl-SI" altLang="sl-SI" sz="1200" dirty="0" smtClean="0">
                <a:effectLst/>
              </a:rPr>
              <a:t>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7247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1524000" y="28576"/>
            <a:ext cx="9144000" cy="879475"/>
          </a:xfrm>
        </p:spPr>
        <p:txBody>
          <a:bodyPr/>
          <a:lstStyle/>
          <a:p>
            <a:r>
              <a:rPr lang="sl-SI" altLang="sl-SI" sz="1600" dirty="0"/>
              <a:t/>
            </a:r>
            <a:br>
              <a:rPr lang="sl-SI" altLang="sl-SI" sz="1600" dirty="0"/>
            </a:br>
            <a:r>
              <a:rPr lang="sl-SI" altLang="sl-SI" sz="2000" dirty="0"/>
              <a:t>Ustvarjanje glasbenih vsebin/ izmišljanje instrumentalnih vsebin (ozvočenje slikovnih simbolov)                                               </a:t>
            </a:r>
            <a:r>
              <a:rPr lang="sl-SI" altLang="sl-SI" sz="2000" dirty="0" smtClean="0"/>
              <a:t>                                              </a:t>
            </a:r>
            <a:r>
              <a:rPr lang="sl-SI" altLang="sl-SI" sz="1600" dirty="0" smtClean="0"/>
              <a:t>(</a:t>
            </a:r>
            <a:r>
              <a:rPr lang="sl-SI" altLang="sl-SI" sz="1600" dirty="0"/>
              <a:t>Oblak, B. Slikanica 1, str. 18)</a:t>
            </a:r>
          </a:p>
        </p:txBody>
      </p:sp>
      <p:pic>
        <p:nvPicPr>
          <p:cNvPr id="29699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308" y="908051"/>
            <a:ext cx="9144000" cy="5805487"/>
          </a:xfrm>
          <a:ln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2509" y="17020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Dodatni letnik. 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5424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920</Words>
  <Application>Microsoft Office PowerPoint</Application>
  <PresentationFormat>Širokozaslonsko</PresentationFormat>
  <Paragraphs>116</Paragraphs>
  <Slides>18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Dodatni letnik    štud. leto 2023/24</vt:lpstr>
      <vt:lpstr>PowerPointova predstavitev</vt:lpstr>
      <vt:lpstr>PowerPointova predstavitev</vt:lpstr>
      <vt:lpstr>PowerPointova predstavitev</vt:lpstr>
      <vt:lpstr>Primeri ritmičnih ostinatnih motivov  (C.Orff – G. Keetman)</vt:lpstr>
      <vt:lpstr>Analiza glasbene delavnice</vt:lpstr>
      <vt:lpstr>Rondo - primeri iz gradiv za OŠ (pogovor, komentar)  </vt:lpstr>
      <vt:lpstr>Dejavnosti glasbene vzgoje – primer / analiza</vt:lpstr>
      <vt:lpstr> Ustvarjanje glasbenih vsebin/ izmišljanje instrumentalnih vsebin (ozvočenje slikovnih simbolov)                                                                                             (Oblak, B. Slikanica 1, str. 18)</vt:lpstr>
      <vt:lpstr>PowerPointova predstavitev</vt:lpstr>
      <vt:lpstr>Analiza glasbene delavnice (Prvo leto služim) </vt:lpstr>
      <vt:lpstr>PowerPointova predstavitev</vt:lpstr>
      <vt:lpstr>Analiza glasbene delavnice (Akvarij)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25</cp:revision>
  <dcterms:created xsi:type="dcterms:W3CDTF">2022-01-28T19:43:31Z</dcterms:created>
  <dcterms:modified xsi:type="dcterms:W3CDTF">2023-12-19T10:30:56Z</dcterms:modified>
</cp:coreProperties>
</file>