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10" r:id="rId3"/>
    <p:sldId id="311" r:id="rId4"/>
    <p:sldId id="312" r:id="rId5"/>
    <p:sldId id="313" r:id="rId6"/>
    <p:sldId id="314" r:id="rId7"/>
    <p:sldId id="315" r:id="rId8"/>
    <p:sldId id="316" r:id="rId9"/>
    <p:sldId id="317" r:id="rId10"/>
    <p:sldId id="319" r:id="rId11"/>
    <p:sldId id="320" r:id="rId1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570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92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163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1E81650E-DA88-4C7F-BEEB-FD9D9AA4629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430B1C2C-322E-4CBC-9A66-8A168FC9EEF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91D919D0-7043-4C79-95A6-BB6C26C7DEE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AB118BE1-0CE6-43D7-8782-1759D7446B4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468DAE33-0EEB-4E9C-8971-A5D304331FF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6375ABFB-C833-4BE4-B3C0-58518143642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7458C301-1BDE-4864-9767-0F700341C6F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F801E758-BA9D-4652-8A59-02956772E6C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3BE4AC26-3D51-470B-8EF2-BE334EAA4CA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CEA1A582-0764-4C8A-9191-C7249B66B24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2B725A3D-212C-4E27-BD95-835C72BB51D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AB0D9704-5841-4949-9107-7335AFF8473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D12BD3DA-48FB-480A-9BA4-853831A00D4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6850474B-C1B4-47BB-9F39-154854206B7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E98E83B6-5FF0-484D-A3AD-63586B54AD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83764-7F37-4998-BFF0-40B7BD527D29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85AC68CB-03F0-4D55-B8F7-8C6303B8E2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58F4C6F3-0DFB-4762-8D46-7353283C86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701E2-71BF-4B94-BBBC-760B0E4A39A1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0427211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8983CD3-CDC7-408B-B96F-206E6A21BF2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E3B659C-F8EE-4673-901C-9F5CDCD3876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130988-51F9-4249-9B08-378C2365CB59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77D36F60-4EC2-4C30-A0D3-955581ADC08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FC010D-ED3D-4277-BAA4-08F0F55B2BD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929026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7BD21CC-3724-4117-B7DA-2505E151651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C78775E-7AFB-4C15-BDFB-D8B353CD6AB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6F935E-7284-4DFB-A4E4-05B82DB1A97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DB3D1E53-F9A3-4257-908A-44A5E7E0A43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A6CAF-E3DE-4B8C-9436-9CCD94522BDC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170993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D4A3366-DECC-4E45-AE52-B81B52EB531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40D0E05-FF6B-4A36-BFCF-FA669DB3CAD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37B989-6396-44BA-89BF-03F8AF328E02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835CF3FC-75E7-45F9-9EFC-91067D02D06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F021D-E11D-414F-9EA9-FF071276D41A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610948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BD0B3E2C-2131-4D96-847A-65A98EBF018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CD12471B-F1BB-4DD7-A4D5-368C480FED5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84A3F5-9838-4418-9EE5-2CC9D34C5F5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C71AB8E4-67C4-4DC5-B7D0-A5001E73220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57154-70B4-4EFE-9AE0-07A85E50FB9E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52972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AF53ABC-DF6D-4D1D-9256-BB375BC54E4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B785EAC-5D74-4D71-B963-B536B6901BA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997D8F-9412-435F-B575-310B916E95B8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27CC391E-461B-4084-BB1E-CCDEA70F963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C206E-1BD4-4251-BCF3-C9603E7D2C36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94148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FDB8EB5-C003-4D9B-B30F-CDB13DB8EA4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18CD77D-67A2-41BA-9A0E-395BB730352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8F5DCC-4CC8-42B2-A3D5-C45FBC06FF16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DB8C436C-5E5F-420B-818C-61F438C5E2A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507A6-743B-4DC5-B7CA-1F825B2D9123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74912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046BEB6-56B0-427F-9F8B-ABFD6C74BCE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14A1480-E7BB-491B-A8E4-ECEFA91EC80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75F4F5-C9EE-4532-97A0-CF829A097C28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4268AD3-ED2E-4C31-B8EF-31F1CB37ACC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37962-F4EA-4426-8D25-94A30D7C6B20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89941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764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3AD5145-8611-4B30-B8E3-60D0C24B3BC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66344F6-863A-402F-A01A-97ABBCE98FF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8980E3-9DE0-4013-8252-E9C4980BBEB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1CE1DD98-676A-4A61-8492-DE6D9A062BF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0B1D1-7A9A-4439-B2EA-855D511F8E30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71306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E38EE54-537A-49E8-8730-2B4279B8921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958BD49-B979-4637-84BE-98ACE6533FC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6C6D45-C906-44AE-888A-E8F0416A4B8C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B7B32E5C-9F85-48B6-920B-260AB3D98A5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A0262-9E69-4A87-B335-EE648C1A07B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275056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CDC39AD-4908-4727-8C89-7751E440D11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A46471B-6370-4075-925D-876BFEB4052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4BEFAE-8D93-4CCF-BF0C-CA2073C1FB7D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AC70782-2ACC-4EEF-8A05-CEDB97884FB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8FBDD-C5AA-43EE-BDCD-DB32F0E9346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586012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5E7DA64-80AA-47D8-AE59-0DB77723CDB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DE361F1-2FBB-4DCE-A479-5519A0EFD1C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344A0E-EE43-4CED-8710-F76FAF1FF51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479B657-93DA-4C9F-9A32-FF84A2C75B7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8DC65-F127-4E2B-ADB7-7DB02762A5B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373846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F035CF7-46BD-4C85-9E78-2C07D43DC09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8307652-E399-42A1-A61C-85615D2F9B0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ECA96-7D22-42A2-9195-DFDD977BA3E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050C0BF5-6EF8-4F34-94E3-3CB324F5149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158AE-817A-4202-9A00-0D0DD57FA1B6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32926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F6F82CA-E858-43FE-BCA2-94381E34C08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34005D41-525B-4AF9-9110-DBC39B421E6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0635CC-6DF7-4FB0-A085-5DC6BCB0056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F2A4E06A-91A0-4A1C-96D0-53DC742455D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5584C-62D0-46C3-A541-B8F36ECD9246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09158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852A1F0-D2EB-451C-952E-3E80DEC6F60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4A08E4-CEE3-4F20-AF30-2022E140752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24340-8EFF-41A5-9D4E-AACA5629264C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43FAF07B-AD8D-4FCB-9566-7B7BF0D6428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05AC65-92B5-494F-B6D1-8345C428712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541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533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817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976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39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725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8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206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10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C0D3DD03-E2D9-4F7A-A147-D83A9B4F91D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3C9180D-6726-4D52-9D6F-64601A3CD06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0D65A4B5-AA7D-4E06-A9BC-C5312D1CC9C8}" type="slidenum">
              <a:rPr lang="sl-SI" altLang="sl-SI"/>
              <a:pPr/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1B74D19B-C147-47CF-8803-FEFE589F188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BDAE0886-7042-45B7-B333-9560450689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CFF8004E-8A5F-4B5E-99AA-D713FEBB84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7C1C9104-1FA6-4424-8AD3-8A8853C9D6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C3FC298A-98F2-425B-8AE2-CAF6193805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A3D2BC28-BBAC-4E56-AD67-3594E88FBF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3E50C6FE-9E08-4FEA-946B-CED7E9134F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D36D7CCF-E3BD-4A5F-8131-843F765C0B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E878FAD3-96DE-4573-A22A-F381FE36EF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D3190C52-5708-42A9-9305-2D9F389106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D37D1905-FC1B-476A-AB0F-ABA7D4C890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F4E01226-84A8-4286-8216-668DE4510A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9FB4E942-7BA3-4862-933D-C13B5F77B00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7C5F9C1-66C1-4DF7-B991-E0925AE35BE8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4945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4.bin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11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10" Type="http://schemas.openxmlformats.org/officeDocument/2006/relationships/oleObject" Target="../embeddings/oleObject7.bin"/><Relationship Id="rId4" Type="http://schemas.openxmlformats.org/officeDocument/2006/relationships/image" Target="../media/image4.wmf"/><Relationship Id="rId9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3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6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>
            <a:extLst>
              <a:ext uri="{FF2B5EF4-FFF2-40B4-BE49-F238E27FC236}">
                <a16:creationId xmlns:a16="http://schemas.microsoft.com/office/drawing/2014/main" id="{01974B70-F4E5-4AD6-B2FA-AA03621EF44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8FF91BF-E635-4A6B-9B70-BE3E645D11D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0419" name="Ograda številke diapozitiva 4">
            <a:extLst>
              <a:ext uri="{FF2B5EF4-FFF2-40B4-BE49-F238E27FC236}">
                <a16:creationId xmlns:a16="http://schemas.microsoft.com/office/drawing/2014/main" id="{4700FF24-723A-4DFF-811C-D2202AC0DE50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AA22278-5337-42BD-8F9D-3632631616C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0420" name="Rectangle 2">
            <a:extLst>
              <a:ext uri="{FF2B5EF4-FFF2-40B4-BE49-F238E27FC236}">
                <a16:creationId xmlns:a16="http://schemas.microsoft.com/office/drawing/2014/main" id="{7A109CEB-9B6A-4862-90F3-A7AA300F6A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595313"/>
          </a:xfrm>
        </p:spPr>
        <p:txBody>
          <a:bodyPr/>
          <a:lstStyle/>
          <a:p>
            <a:pPr eaLnBrk="1" hangingPunct="1"/>
            <a:r>
              <a:rPr lang="sl-SI" altLang="sl-SI" sz="3200">
                <a:solidFill>
                  <a:schemeClr val="bg2"/>
                </a:solidFill>
              </a:rPr>
              <a:t>Temperaturno raztezanje</a:t>
            </a:r>
          </a:p>
        </p:txBody>
      </p:sp>
      <p:sp>
        <p:nvSpPr>
          <p:cNvPr id="60421" name="Rectangle 3">
            <a:extLst>
              <a:ext uri="{FF2B5EF4-FFF2-40B4-BE49-F238E27FC236}">
                <a16:creationId xmlns:a16="http://schemas.microsoft.com/office/drawing/2014/main" id="{C62555A3-6E21-4DDE-B5DD-B7687D0415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1" y="1125539"/>
            <a:ext cx="8435975" cy="539908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Skoraj vsa telesa v naravi menjajo svoj volumen pri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spremembi temperature. S povečanjem temperature se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telesa širijo (raztezajo) z znižanjem temperature pa se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krčijo. Sprememba volumna zaradi spremembe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temperature je odvisna od snovi iz katerega je telo narejeno,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o spremembi temperature, od začetne dimenzije telesa in od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začetne oblike telesa ali se bo telo pretežno širilo linearno ali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prostorsko. Oblika telesa torej vpliva ali se bo telo pretežno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širilo linearno ali prostorsko. </a:t>
            </a:r>
          </a:p>
        </p:txBody>
      </p:sp>
      <p:grpSp>
        <p:nvGrpSpPr>
          <p:cNvPr id="60422" name="Group 4">
            <a:extLst>
              <a:ext uri="{FF2B5EF4-FFF2-40B4-BE49-F238E27FC236}">
                <a16:creationId xmlns:a16="http://schemas.microsoft.com/office/drawing/2014/main" id="{CEA89E27-9CB7-4932-8274-901522424CB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383338" y="5229226"/>
            <a:ext cx="3168650" cy="1368425"/>
            <a:chOff x="4135" y="4800"/>
            <a:chExt cx="5267" cy="2760"/>
          </a:xfrm>
        </p:grpSpPr>
        <p:sp>
          <p:nvSpPr>
            <p:cNvPr id="60424" name="AutoShape 5">
              <a:extLst>
                <a:ext uri="{FF2B5EF4-FFF2-40B4-BE49-F238E27FC236}">
                  <a16:creationId xmlns:a16="http://schemas.microsoft.com/office/drawing/2014/main" id="{E4101E52-0533-498B-88C2-D3D6B71F091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135" y="4800"/>
              <a:ext cx="5267" cy="2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60425" name="Line 6">
              <a:extLst>
                <a:ext uri="{FF2B5EF4-FFF2-40B4-BE49-F238E27FC236}">
                  <a16:creationId xmlns:a16="http://schemas.microsoft.com/office/drawing/2014/main" id="{5C897771-668F-4C3E-AA0C-FEA65DE1B3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39" y="5076"/>
              <a:ext cx="248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26" name="Line 7">
              <a:extLst>
                <a:ext uri="{FF2B5EF4-FFF2-40B4-BE49-F238E27FC236}">
                  <a16:creationId xmlns:a16="http://schemas.microsoft.com/office/drawing/2014/main" id="{AF258AC8-3C9F-49A1-A429-3442C7972F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39" y="5076"/>
              <a:ext cx="0" cy="27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27" name="Line 8">
              <a:extLst>
                <a:ext uri="{FF2B5EF4-FFF2-40B4-BE49-F238E27FC236}">
                  <a16:creationId xmlns:a16="http://schemas.microsoft.com/office/drawing/2014/main" id="{2157F60D-7CAA-4AB3-9D3C-78F65D763D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39" y="5352"/>
              <a:ext cx="248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28" name="Line 9">
              <a:extLst>
                <a:ext uri="{FF2B5EF4-FFF2-40B4-BE49-F238E27FC236}">
                  <a16:creationId xmlns:a16="http://schemas.microsoft.com/office/drawing/2014/main" id="{EA9CD9EF-33A9-4966-A190-2434BBDA0C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724" y="5076"/>
              <a:ext cx="0" cy="27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29" name="Line 10">
              <a:extLst>
                <a:ext uri="{FF2B5EF4-FFF2-40B4-BE49-F238E27FC236}">
                  <a16:creationId xmlns:a16="http://schemas.microsoft.com/office/drawing/2014/main" id="{377D5507-F5CF-43CA-907D-135DAA38E6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24" y="5076"/>
              <a:ext cx="55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30" name="Line 11">
              <a:extLst>
                <a:ext uri="{FF2B5EF4-FFF2-40B4-BE49-F238E27FC236}">
                  <a16:creationId xmlns:a16="http://schemas.microsoft.com/office/drawing/2014/main" id="{6C7F3338-2C49-431E-8F3F-0104368B3A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276" y="5076"/>
              <a:ext cx="0" cy="2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31" name="Line 12">
              <a:extLst>
                <a:ext uri="{FF2B5EF4-FFF2-40B4-BE49-F238E27FC236}">
                  <a16:creationId xmlns:a16="http://schemas.microsoft.com/office/drawing/2014/main" id="{3863C7F4-90C4-4A58-900C-872815E1F9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724" y="5352"/>
              <a:ext cx="55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32" name="Line 13">
              <a:extLst>
                <a:ext uri="{FF2B5EF4-FFF2-40B4-BE49-F238E27FC236}">
                  <a16:creationId xmlns:a16="http://schemas.microsoft.com/office/drawing/2014/main" id="{B8005315-65AE-48D5-AAA9-32256303ED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39" y="5352"/>
              <a:ext cx="1" cy="1656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33" name="Line 14">
              <a:extLst>
                <a:ext uri="{FF2B5EF4-FFF2-40B4-BE49-F238E27FC236}">
                  <a16:creationId xmlns:a16="http://schemas.microsoft.com/office/drawing/2014/main" id="{31127A3F-2AB9-4922-8BFD-0803BF6BF4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24" y="5352"/>
              <a:ext cx="1" cy="828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34" name="Line 15">
              <a:extLst>
                <a:ext uri="{FF2B5EF4-FFF2-40B4-BE49-F238E27FC236}">
                  <a16:creationId xmlns:a16="http://schemas.microsoft.com/office/drawing/2014/main" id="{1CE5B7D0-44AB-4640-9990-5B5E4AFF39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276" y="5352"/>
              <a:ext cx="1" cy="1656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35" name="Line 16">
              <a:extLst>
                <a:ext uri="{FF2B5EF4-FFF2-40B4-BE49-F238E27FC236}">
                  <a16:creationId xmlns:a16="http://schemas.microsoft.com/office/drawing/2014/main" id="{572A8D22-ACF7-444E-A7B4-2178391A6C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39" y="6180"/>
              <a:ext cx="2485" cy="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36" name="Line 17">
              <a:extLst>
                <a:ext uri="{FF2B5EF4-FFF2-40B4-BE49-F238E27FC236}">
                  <a16:creationId xmlns:a16="http://schemas.microsoft.com/office/drawing/2014/main" id="{0062D974-7BBF-4D89-BE0E-7B0112B617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24" y="6180"/>
              <a:ext cx="552" cy="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37" name="Line 18">
              <a:extLst>
                <a:ext uri="{FF2B5EF4-FFF2-40B4-BE49-F238E27FC236}">
                  <a16:creationId xmlns:a16="http://schemas.microsoft.com/office/drawing/2014/main" id="{11237690-0BD5-4A34-B613-576894DD16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39" y="7008"/>
              <a:ext cx="3037" cy="2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38" name="Text Box 19">
              <a:extLst>
                <a:ext uri="{FF2B5EF4-FFF2-40B4-BE49-F238E27FC236}">
                  <a16:creationId xmlns:a16="http://schemas.microsoft.com/office/drawing/2014/main" id="{5FC9C048-4A17-4081-9862-6B7F57248C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16" y="5627"/>
              <a:ext cx="1105" cy="5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l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60439" name="Text Box 20">
              <a:extLst>
                <a:ext uri="{FF2B5EF4-FFF2-40B4-BE49-F238E27FC236}">
                  <a16:creationId xmlns:a16="http://schemas.microsoft.com/office/drawing/2014/main" id="{F7130537-3359-4063-A0B2-16E2FB4F71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23" y="5627"/>
              <a:ext cx="552" cy="55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Δl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60440" name="Text Box 21">
              <a:extLst>
                <a:ext uri="{FF2B5EF4-FFF2-40B4-BE49-F238E27FC236}">
                  <a16:creationId xmlns:a16="http://schemas.microsoft.com/office/drawing/2014/main" id="{342DE4BD-2A77-40C4-97C5-1EA7AEF4C0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17" y="6454"/>
              <a:ext cx="1104" cy="5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l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</p:grpSp>
      <p:sp>
        <p:nvSpPr>
          <p:cNvPr id="60423" name="Rectangle 22">
            <a:extLst>
              <a:ext uri="{FF2B5EF4-FFF2-40B4-BE49-F238E27FC236}">
                <a16:creationId xmlns:a16="http://schemas.microsoft.com/office/drawing/2014/main" id="{C6AA0B38-DBC7-466B-9B86-E2E08343D0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1" y="5256213"/>
            <a:ext cx="4448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7D"/>
                </a:solidFill>
              </a:rPr>
              <a:t>LINEARNO RAZTEZANJE</a:t>
            </a:r>
            <a:r>
              <a:rPr lang="sl-SI" altLang="sl-SI" sz="1800">
                <a:solidFill>
                  <a:srgbClr val="000000"/>
                </a:solidFill>
              </a:rPr>
              <a:t>       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>
            <a:extLst>
              <a:ext uri="{FF2B5EF4-FFF2-40B4-BE49-F238E27FC236}">
                <a16:creationId xmlns:a16="http://schemas.microsoft.com/office/drawing/2014/main" id="{3453FDD6-E240-4BFA-93F0-002A2F8E7EC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98A132B-6131-4FBC-95BE-DA79BED985C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10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9635" name="Ograda številke diapozitiva 2">
            <a:extLst>
              <a:ext uri="{FF2B5EF4-FFF2-40B4-BE49-F238E27FC236}">
                <a16:creationId xmlns:a16="http://schemas.microsoft.com/office/drawing/2014/main" id="{20B414F7-51C4-446C-9123-45E8640DC403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D49A6635-1DA0-4143-8426-5544059B589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10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9636" name="Rectangle 4">
            <a:extLst>
              <a:ext uri="{FF2B5EF4-FFF2-40B4-BE49-F238E27FC236}">
                <a16:creationId xmlns:a16="http://schemas.microsoft.com/office/drawing/2014/main" id="{7956B7BA-7107-40E9-AEFC-DD853B9BA4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549275"/>
            <a:ext cx="8496300" cy="600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5. Obroču iz brona (</a:t>
            </a:r>
            <a:r>
              <a:rPr lang="el-GR" altLang="sl-SI" sz="2400" i="1">
                <a:solidFill>
                  <a:srgbClr val="000000"/>
                </a:solidFill>
              </a:rPr>
              <a:t>α</a:t>
            </a:r>
            <a:r>
              <a:rPr lang="sl-SI" altLang="sl-SI" sz="2400" i="1">
                <a:solidFill>
                  <a:srgbClr val="000000"/>
                </a:solidFill>
              </a:rPr>
              <a:t> = </a:t>
            </a:r>
            <a:r>
              <a:rPr lang="sl-SI" altLang="sl-SI" sz="2400">
                <a:solidFill>
                  <a:srgbClr val="000000"/>
                </a:solidFill>
              </a:rPr>
              <a:t>1,8 . 10</a:t>
            </a:r>
            <a:r>
              <a:rPr lang="sl-SI" altLang="sl-SI" sz="2400" baseline="30000">
                <a:solidFill>
                  <a:srgbClr val="000000"/>
                </a:solidFill>
              </a:rPr>
              <a:t>–5</a:t>
            </a:r>
            <a:r>
              <a:rPr lang="sl-SI" altLang="sl-SI" sz="2400">
                <a:solidFill>
                  <a:srgbClr val="000000"/>
                </a:solidFill>
              </a:rPr>
              <a:t> K</a:t>
            </a:r>
            <a:r>
              <a:rPr lang="sl-SI" altLang="sl-SI" sz="2400" baseline="30000">
                <a:solidFill>
                  <a:srgbClr val="000000"/>
                </a:solidFill>
              </a:rPr>
              <a:t>–1</a:t>
            </a:r>
            <a:r>
              <a:rPr lang="sl-SI" altLang="sl-SI" sz="2400">
                <a:solidFill>
                  <a:srgbClr val="000000"/>
                </a:solidFill>
              </a:rPr>
              <a:t>) naj bi se premer </a:t>
            </a:r>
            <a:r>
              <a:rPr lang="sl-SI" altLang="sl-SI" sz="2400" i="1">
                <a:solidFill>
                  <a:srgbClr val="000000"/>
                </a:solidFill>
              </a:rPr>
              <a:t>D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>
                <a:solidFill>
                  <a:srgbClr val="000000"/>
                </a:solidFill>
              </a:rPr>
              <a:t> = 500 mm z ogrevanjem povečal na </a:t>
            </a:r>
            <a:r>
              <a:rPr lang="sl-SI" altLang="sl-SI" sz="2400" i="1">
                <a:solidFill>
                  <a:srgbClr val="000000"/>
                </a:solidFill>
              </a:rPr>
              <a:t>D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= 501,5 mm. Izračunaj najmanjšo temperaturno razliko, ki je za to potrebna.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						</a:t>
            </a:r>
            <a:r>
              <a:rPr lang="sl-SI" altLang="sl-SI" sz="2400">
                <a:solidFill>
                  <a:srgbClr val="FF0000"/>
                </a:solidFill>
              </a:rPr>
              <a:t>(R: ∆</a:t>
            </a:r>
            <a:r>
              <a:rPr lang="sl-SI" altLang="sl-SI" sz="2400" i="1">
                <a:solidFill>
                  <a:srgbClr val="FF0000"/>
                </a:solidFill>
              </a:rPr>
              <a:t>T </a:t>
            </a:r>
            <a:r>
              <a:rPr lang="sl-SI" altLang="sl-SI" sz="2400">
                <a:solidFill>
                  <a:srgbClr val="FF0000"/>
                </a:solidFill>
              </a:rPr>
              <a:t>= 166,66 </a:t>
            </a:r>
            <a:r>
              <a:rPr lang="sl-SI" altLang="sl-SI" sz="2400">
                <a:solidFill>
                  <a:srgbClr val="000000"/>
                </a:solidFill>
              </a:rPr>
              <a:t>°</a:t>
            </a:r>
            <a:r>
              <a:rPr lang="sl-SI" altLang="sl-SI" sz="2400">
                <a:solidFill>
                  <a:srgbClr val="FF0000"/>
                </a:solidFill>
              </a:rPr>
              <a:t>K)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6. Prostorninska razteznost petroleja je </a:t>
            </a:r>
            <a:r>
              <a:rPr lang="el-GR" altLang="sl-SI" sz="2400" i="1">
                <a:solidFill>
                  <a:srgbClr val="000000"/>
                </a:solidFill>
              </a:rPr>
              <a:t>β</a:t>
            </a:r>
            <a:r>
              <a:rPr lang="sl-SI" altLang="sl-SI" sz="2400">
                <a:solidFill>
                  <a:srgbClr val="000000"/>
                </a:solidFill>
              </a:rPr>
              <a:t> = 1,0 . 10</a:t>
            </a:r>
            <a:r>
              <a:rPr lang="sl-SI" altLang="sl-SI" sz="2400" baseline="30000">
                <a:solidFill>
                  <a:srgbClr val="000000"/>
                </a:solidFill>
              </a:rPr>
              <a:t>–3</a:t>
            </a:r>
            <a:r>
              <a:rPr lang="sl-SI" altLang="sl-SI" sz="2400">
                <a:solidFill>
                  <a:srgbClr val="000000"/>
                </a:solidFill>
              </a:rPr>
              <a:t> K</a:t>
            </a:r>
            <a:r>
              <a:rPr lang="sl-SI" altLang="sl-SI" sz="2400" baseline="30000">
                <a:solidFill>
                  <a:srgbClr val="000000"/>
                </a:solidFill>
              </a:rPr>
              <a:t>–1</a:t>
            </a:r>
            <a:r>
              <a:rPr lang="sl-SI" altLang="sl-SI" sz="2400">
                <a:solidFill>
                  <a:srgbClr val="000000"/>
                </a:solidFill>
              </a:rPr>
              <a:t>. Za koliko se skrči </a:t>
            </a:r>
            <a:r>
              <a:rPr lang="sl-SI" altLang="sl-SI" sz="2400" i="1">
                <a:solidFill>
                  <a:srgbClr val="000000"/>
                </a:solidFill>
              </a:rPr>
              <a:t>V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>
                <a:solidFill>
                  <a:srgbClr val="000000"/>
                </a:solidFill>
              </a:rPr>
              <a:t> = 1-liter petroleja, ko se ohladi z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 i="1">
                <a:solidFill>
                  <a:srgbClr val="000000"/>
                </a:solidFill>
              </a:rPr>
              <a:t> = </a:t>
            </a:r>
            <a:r>
              <a:rPr lang="sl-SI" altLang="sl-SI" sz="2400">
                <a:solidFill>
                  <a:srgbClr val="000000"/>
                </a:solidFill>
              </a:rPr>
              <a:t>20 °C na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= 0 °C?                                            </a:t>
            </a:r>
            <a:r>
              <a:rPr lang="sl-SI" altLang="sl-SI" sz="2400">
                <a:solidFill>
                  <a:srgbClr val="FF0000"/>
                </a:solidFill>
              </a:rPr>
              <a:t>(R: ∆</a:t>
            </a:r>
            <a:r>
              <a:rPr lang="sl-SI" altLang="sl-SI" sz="2400" i="1">
                <a:solidFill>
                  <a:srgbClr val="FF0000"/>
                </a:solidFill>
              </a:rPr>
              <a:t>V </a:t>
            </a:r>
            <a:r>
              <a:rPr lang="sl-SI" altLang="sl-SI" sz="2400">
                <a:solidFill>
                  <a:srgbClr val="FF0000"/>
                </a:solidFill>
              </a:rPr>
              <a:t>= 0,02 </a:t>
            </a:r>
            <a:r>
              <a:rPr lang="en-US" altLang="sl-SI" sz="2400">
                <a:solidFill>
                  <a:srgbClr val="FF0000"/>
                </a:solidFill>
              </a:rPr>
              <a:t>l)</a:t>
            </a:r>
            <a:r>
              <a:rPr lang="en-US" altLang="sl-SI" sz="2400">
                <a:solidFill>
                  <a:srgbClr val="000000"/>
                </a:solidFill>
              </a:rPr>
              <a:t> </a:t>
            </a: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7. Na črpalki napolnijo 3000-litrsko valjasto cisterno do vrha z bencinom. Temperatura med polnjenjem je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 i="1">
                <a:solidFill>
                  <a:srgbClr val="000000"/>
                </a:solidFill>
              </a:rPr>
              <a:t> = </a:t>
            </a:r>
            <a:r>
              <a:rPr lang="sl-SI" altLang="sl-SI" sz="2400">
                <a:solidFill>
                  <a:srgbClr val="000000"/>
                </a:solidFill>
              </a:rPr>
              <a:t>-10 °C. Nato kamion odpeljejo v garažo, kjer je temperatura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= +20 °C. Koliko bencina izteče iz cisterne, ko se cisterna in bencin segrejeta na temperaturo okolice? Volumenski temperaturni koeficient raztezanja za bencin je </a:t>
            </a:r>
            <a:r>
              <a:rPr lang="el-GR" altLang="sl-SI" sz="2400" i="1">
                <a:solidFill>
                  <a:srgbClr val="000000"/>
                </a:solidFill>
              </a:rPr>
              <a:t>β</a:t>
            </a:r>
            <a:r>
              <a:rPr lang="sl-SI" altLang="sl-SI" sz="2400">
                <a:solidFill>
                  <a:srgbClr val="000000"/>
                </a:solidFill>
              </a:rPr>
              <a:t> = 1,2 . 10</a:t>
            </a:r>
            <a:r>
              <a:rPr lang="sl-SI" altLang="sl-SI" sz="2400" baseline="30000">
                <a:solidFill>
                  <a:srgbClr val="000000"/>
                </a:solidFill>
              </a:rPr>
              <a:t>–3</a:t>
            </a:r>
            <a:r>
              <a:rPr lang="sl-SI" altLang="sl-SI" sz="2400">
                <a:solidFill>
                  <a:srgbClr val="000000"/>
                </a:solidFill>
              </a:rPr>
              <a:t> K</a:t>
            </a:r>
            <a:r>
              <a:rPr lang="sl-SI" altLang="sl-SI" sz="2400" baseline="30000">
                <a:solidFill>
                  <a:srgbClr val="000000"/>
                </a:solidFill>
              </a:rPr>
              <a:t>–1</a:t>
            </a:r>
            <a:r>
              <a:rPr lang="sl-SI" altLang="sl-SI" sz="2400">
                <a:solidFill>
                  <a:srgbClr val="000000"/>
                </a:solidFill>
              </a:rPr>
              <a:t>, linearni temperaturni koeficient raztezanja za jeklo je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l-GR" altLang="sl-SI" sz="2400" i="1">
                <a:solidFill>
                  <a:srgbClr val="000000"/>
                </a:solidFill>
              </a:rPr>
              <a:t>α</a:t>
            </a:r>
            <a:r>
              <a:rPr lang="sl-SI" altLang="sl-SI" sz="2400" i="1">
                <a:solidFill>
                  <a:srgbClr val="000000"/>
                </a:solidFill>
              </a:rPr>
              <a:t> = </a:t>
            </a:r>
            <a:r>
              <a:rPr lang="sl-SI" altLang="sl-SI" sz="2400">
                <a:solidFill>
                  <a:srgbClr val="000000"/>
                </a:solidFill>
              </a:rPr>
              <a:t>1,2 . 10</a:t>
            </a:r>
            <a:r>
              <a:rPr lang="sl-SI" altLang="sl-SI" sz="2400" baseline="30000">
                <a:solidFill>
                  <a:srgbClr val="000000"/>
                </a:solidFill>
              </a:rPr>
              <a:t>–5</a:t>
            </a:r>
            <a:r>
              <a:rPr lang="sl-SI" altLang="sl-SI" sz="2400">
                <a:solidFill>
                  <a:srgbClr val="000000"/>
                </a:solidFill>
              </a:rPr>
              <a:t> K</a:t>
            </a:r>
            <a:r>
              <a:rPr lang="sl-SI" altLang="sl-SI" sz="2400" baseline="30000">
                <a:solidFill>
                  <a:srgbClr val="000000"/>
                </a:solidFill>
              </a:rPr>
              <a:t>–1</a:t>
            </a:r>
            <a:r>
              <a:rPr lang="sl-SI" altLang="sl-SI" sz="2400">
                <a:solidFill>
                  <a:srgbClr val="000000"/>
                </a:solidFill>
              </a:rPr>
              <a:t>.				</a:t>
            </a:r>
            <a:r>
              <a:rPr lang="sl-SI" altLang="sl-SI" sz="2400">
                <a:solidFill>
                  <a:srgbClr val="FF0000"/>
                </a:solidFill>
              </a:rPr>
              <a:t>(R: ∆</a:t>
            </a:r>
            <a:r>
              <a:rPr lang="sl-SI" altLang="sl-SI" sz="2400" i="1">
                <a:solidFill>
                  <a:srgbClr val="FF0000"/>
                </a:solidFill>
              </a:rPr>
              <a:t>V </a:t>
            </a:r>
            <a:r>
              <a:rPr lang="sl-SI" altLang="sl-SI" sz="2400">
                <a:solidFill>
                  <a:srgbClr val="FF0000"/>
                </a:solidFill>
              </a:rPr>
              <a:t>= </a:t>
            </a:r>
            <a:r>
              <a:rPr lang="sl-SI" altLang="sl-SI" sz="2400" i="1">
                <a:solidFill>
                  <a:srgbClr val="FF0000"/>
                </a:solidFill>
              </a:rPr>
              <a:t>104,76 </a:t>
            </a:r>
            <a:r>
              <a:rPr lang="en-US" altLang="sl-SI" sz="2400">
                <a:solidFill>
                  <a:srgbClr val="FF0000"/>
                </a:solidFill>
              </a:rPr>
              <a:t>l)</a:t>
            </a:r>
            <a:endParaRPr lang="sl-SI" altLang="sl-SI" sz="24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>
            <a:extLst>
              <a:ext uri="{FF2B5EF4-FFF2-40B4-BE49-F238E27FC236}">
                <a16:creationId xmlns:a16="http://schemas.microsoft.com/office/drawing/2014/main" id="{BDAD064D-8DF0-485F-A514-825C3ABE65C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DFDE1EC-00EE-46F0-94FC-C189D38D0FC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1443" name="Ograda številke diapozitiva 4">
            <a:extLst>
              <a:ext uri="{FF2B5EF4-FFF2-40B4-BE49-F238E27FC236}">
                <a16:creationId xmlns:a16="http://schemas.microsoft.com/office/drawing/2014/main" id="{18A2D4B5-68FF-4DFB-905F-93FA008E9A88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D753486-1426-4BFC-892A-ADFE13BEA65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1444" name="Rectangle 3">
            <a:extLst>
              <a:ext uri="{FF2B5EF4-FFF2-40B4-BE49-F238E27FC236}">
                <a16:creationId xmlns:a16="http://schemas.microsoft.com/office/drawing/2014/main" id="{0EB99135-74D2-4D58-9A09-A7F1BD65F8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1" y="476251"/>
            <a:ext cx="8435975" cy="60483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V nekih telesih je dolžina mnogo večja kot presek, zato se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bo dolžina znatno podaljša pod vplivom temperature. To je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v slučaju žic, cevi in votlih ali polnih palic različnih presekov.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Na skici je prikazana palica, kateri dovajamo toploto,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temperatura se ji bo spremenila od T</a:t>
            </a:r>
            <a:r>
              <a:rPr lang="sl-SI" altLang="sl-SI" sz="2400" baseline="-25000"/>
              <a:t>1</a:t>
            </a:r>
            <a:r>
              <a:rPr lang="sl-SI" altLang="sl-SI" sz="2400"/>
              <a:t> do T</a:t>
            </a:r>
            <a:r>
              <a:rPr lang="sl-SI" altLang="sl-SI" sz="2400" baseline="-25000"/>
              <a:t>2</a:t>
            </a:r>
            <a:r>
              <a:rPr lang="sl-SI" altLang="sl-SI" sz="2400"/>
              <a:t>, dolžina pa se bo povečala za Δl</a:t>
            </a:r>
          </a:p>
        </p:txBody>
      </p:sp>
      <p:sp>
        <p:nvSpPr>
          <p:cNvPr id="61445" name="Rectangle 5">
            <a:extLst>
              <a:ext uri="{FF2B5EF4-FFF2-40B4-BE49-F238E27FC236}">
                <a16:creationId xmlns:a16="http://schemas.microsoft.com/office/drawing/2014/main" id="{E389F8C8-9C15-4B7F-9E58-4C7F4050EC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040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61446" name="Object 4">
            <a:extLst>
              <a:ext uri="{FF2B5EF4-FFF2-40B4-BE49-F238E27FC236}">
                <a16:creationId xmlns:a16="http://schemas.microsoft.com/office/drawing/2014/main" id="{15682C9D-D41D-4C82-A6D2-09617CCFFA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40213" y="3195638"/>
          <a:ext cx="34226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" name="Enačba" r:id="rId3" imgW="1206500" imgH="228600" progId="Equation.3">
                  <p:embed/>
                </p:oleObj>
              </mc:Choice>
              <mc:Fallback>
                <p:oleObj name="Enačba" r:id="rId3" imgW="1206500" imgH="228600" progId="Equation.3">
                  <p:embed/>
                  <p:pic>
                    <p:nvPicPr>
                      <p:cNvPr id="61446" name="Object 4">
                        <a:extLst>
                          <a:ext uri="{FF2B5EF4-FFF2-40B4-BE49-F238E27FC236}">
                            <a16:creationId xmlns:a16="http://schemas.microsoft.com/office/drawing/2014/main" id="{15682C9D-D41D-4C82-A6D2-09617CCFFA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0213" y="3195638"/>
                        <a:ext cx="3422650" cy="60960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47" name="Rectangle 7">
            <a:extLst>
              <a:ext uri="{FF2B5EF4-FFF2-40B4-BE49-F238E27FC236}">
                <a16:creationId xmlns:a16="http://schemas.microsoft.com/office/drawing/2014/main" id="{1C984B3D-420A-4ACC-8681-3F51C93EC8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4005263"/>
            <a:ext cx="1822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Kjer je:</a:t>
            </a:r>
            <a:r>
              <a:rPr lang="sl-SI" altLang="sl-SI" sz="1400">
                <a:solidFill>
                  <a:srgbClr val="000000"/>
                </a:solidFill>
                <a:cs typeface="Times New Roman" panose="02020603050405020304" pitchFamily="18" charset="0"/>
              </a:rPr>
              <a:t>              </a:t>
            </a:r>
            <a:endParaRPr lang="sl-SI" altLang="sl-SI" sz="1800">
              <a:solidFill>
                <a:srgbClr val="000000"/>
              </a:solidFill>
            </a:endParaRPr>
          </a:p>
        </p:txBody>
      </p:sp>
      <p:sp>
        <p:nvSpPr>
          <p:cNvPr id="61448" name="Rectangle 8">
            <a:extLst>
              <a:ext uri="{FF2B5EF4-FFF2-40B4-BE49-F238E27FC236}">
                <a16:creationId xmlns:a16="http://schemas.microsoft.com/office/drawing/2014/main" id="{8B5FEA8B-459C-495C-88ED-8611B76917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1" y="4797426"/>
            <a:ext cx="7777163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40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l-GR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α</a:t>
            </a:r>
            <a:r>
              <a:rPr lang="sl-SI" altLang="sl-SI" sz="2000">
                <a:solidFill>
                  <a:srgbClr val="000000"/>
                </a:solidFill>
              </a:rPr>
              <a:t>   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[K</a:t>
            </a:r>
            <a:r>
              <a:rPr lang="sl-SI" altLang="sl-SI" sz="2000" baseline="30000">
                <a:solidFill>
                  <a:srgbClr val="000000"/>
                </a:solidFill>
                <a:cs typeface="Times New Roman" panose="02020603050405020304" pitchFamily="18" charset="0"/>
              </a:rPr>
              <a:t>-1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]   - </a:t>
            </a:r>
            <a:r>
              <a:rPr lang="sl-SI" altLang="sl-SI" sz="2000">
                <a:solidFill>
                  <a:srgbClr val="000000"/>
                </a:solidFill>
              </a:rPr>
              <a:t>  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koeficient </a:t>
            </a:r>
            <a:r>
              <a:rPr lang="sl-SI" altLang="sl-SI" sz="2000">
                <a:solidFill>
                  <a:srgbClr val="000000"/>
                </a:solidFill>
              </a:rPr>
              <a:t>linearne temperaturne razteznosti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Δl  </a:t>
            </a:r>
            <a:r>
              <a:rPr lang="sl-SI" altLang="sl-SI" sz="2000">
                <a:solidFill>
                  <a:srgbClr val="000000"/>
                </a:solidFill>
              </a:rPr>
              <a:t> 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[m]    -</a:t>
            </a:r>
            <a:r>
              <a:rPr lang="sl-SI" altLang="sl-SI" sz="2000">
                <a:solidFill>
                  <a:srgbClr val="000000"/>
                </a:solidFill>
              </a:rPr>
              <a:t> 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  raztezek palice</a:t>
            </a:r>
            <a:endParaRPr lang="sl-SI" altLang="sl-SI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l</a:t>
            </a:r>
            <a:r>
              <a:rPr lang="sl-SI" altLang="sl-SI" sz="2000" baseline="-30000">
                <a:solidFill>
                  <a:srgbClr val="000000"/>
                </a:solidFill>
              </a:rPr>
              <a:t>0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    [m]    -  </a:t>
            </a:r>
            <a:r>
              <a:rPr lang="sl-SI" altLang="sl-SI" sz="2000">
                <a:solidFill>
                  <a:srgbClr val="000000"/>
                </a:solidFill>
              </a:rPr>
              <a:t> 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začetna dolžina</a:t>
            </a:r>
            <a:endParaRPr lang="sl-SI" altLang="sl-SI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T</a:t>
            </a:r>
            <a:r>
              <a:rPr lang="sl-SI" altLang="sl-SI" sz="2000" baseline="-25000">
                <a:solidFill>
                  <a:srgbClr val="000000"/>
                </a:solidFill>
              </a:rPr>
              <a:t>2</a:t>
            </a:r>
            <a:r>
              <a:rPr lang="sl-SI" altLang="sl-SI" sz="2000">
                <a:solidFill>
                  <a:srgbClr val="000000"/>
                </a:solidFill>
              </a:rPr>
              <a:t>-T</a:t>
            </a:r>
            <a:r>
              <a:rPr lang="sl-SI" altLang="sl-SI" sz="2000" baseline="-25000">
                <a:solidFill>
                  <a:srgbClr val="000000"/>
                </a:solidFill>
              </a:rPr>
              <a:t>1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  [˚C]  </a:t>
            </a:r>
            <a:r>
              <a:rPr lang="sl-SI" altLang="sl-SI" sz="2000">
                <a:solidFill>
                  <a:srgbClr val="000000"/>
                </a:solidFill>
              </a:rPr>
              <a:t>ali  </a:t>
            </a:r>
            <a:r>
              <a:rPr lang="en-US" altLang="sl-SI" sz="2000">
                <a:solidFill>
                  <a:srgbClr val="000000"/>
                </a:solidFill>
              </a:rPr>
              <a:t>[</a:t>
            </a:r>
            <a:r>
              <a:rPr lang="sl-SI" altLang="sl-SI" sz="2000">
                <a:solidFill>
                  <a:srgbClr val="000000"/>
                </a:solidFill>
              </a:rPr>
              <a:t>K</a:t>
            </a:r>
            <a:r>
              <a:rPr lang="en-US" altLang="sl-SI" sz="2000">
                <a:solidFill>
                  <a:srgbClr val="000000"/>
                </a:solidFill>
              </a:rPr>
              <a:t>]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   -  sprememba temperature</a:t>
            </a:r>
            <a:endParaRPr lang="sl-SI" altLang="sl-SI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0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>
            <a:extLst>
              <a:ext uri="{FF2B5EF4-FFF2-40B4-BE49-F238E27FC236}">
                <a16:creationId xmlns:a16="http://schemas.microsoft.com/office/drawing/2014/main" id="{07C39696-0685-496E-A0D1-25071C62262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AE83E2F-9716-47CC-B1A0-6DAB498AEDD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2467" name="Ograda številke diapozitiva 4">
            <a:extLst>
              <a:ext uri="{FF2B5EF4-FFF2-40B4-BE49-F238E27FC236}">
                <a16:creationId xmlns:a16="http://schemas.microsoft.com/office/drawing/2014/main" id="{5AF8BCBD-DDB4-431A-8A25-23E370E7E85B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7F1F1AD-5491-43E4-8627-F2ABCF06832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181ECC0A-2381-4EB0-802A-FF442BB75A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476250"/>
            <a:ext cx="8229600" cy="53911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Po raztezanju bo dolžina palice: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                  </a:t>
            </a:r>
          </a:p>
        </p:txBody>
      </p:sp>
      <p:sp>
        <p:nvSpPr>
          <p:cNvPr id="62469" name="Rectangle 5">
            <a:extLst>
              <a:ext uri="{FF2B5EF4-FFF2-40B4-BE49-F238E27FC236}">
                <a16:creationId xmlns:a16="http://schemas.microsoft.com/office/drawing/2014/main" id="{52B67B87-88A4-4BB5-9497-1D996A197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62470" name="Object 4">
            <a:extLst>
              <a:ext uri="{FF2B5EF4-FFF2-40B4-BE49-F238E27FC236}">
                <a16:creationId xmlns:a16="http://schemas.microsoft.com/office/drawing/2014/main" id="{C363479B-A17D-4998-A8C0-A3A740B52F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46264" y="1050925"/>
          <a:ext cx="8150225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0" name="Enačba" r:id="rId3" imgW="3289300" imgH="228600" progId="Equation.3">
                  <p:embed/>
                </p:oleObj>
              </mc:Choice>
              <mc:Fallback>
                <p:oleObj name="Enačba" r:id="rId3" imgW="3289300" imgH="228600" progId="Equation.3">
                  <p:embed/>
                  <p:pic>
                    <p:nvPicPr>
                      <p:cNvPr id="62470" name="Object 4">
                        <a:extLst>
                          <a:ext uri="{FF2B5EF4-FFF2-40B4-BE49-F238E27FC236}">
                            <a16:creationId xmlns:a16="http://schemas.microsoft.com/office/drawing/2014/main" id="{C363479B-A17D-4998-A8C0-A3A740B52F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6264" y="1050925"/>
                        <a:ext cx="8150225" cy="534988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471" name="Rectangle 6">
            <a:extLst>
              <a:ext uri="{FF2B5EF4-FFF2-40B4-BE49-F238E27FC236}">
                <a16:creationId xmlns:a16="http://schemas.microsoft.com/office/drawing/2014/main" id="{BC3C9E6F-E1A6-4DD5-A8A5-1DFAA5AF68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1844675"/>
            <a:ext cx="7699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 </a:t>
            </a:r>
            <a:r>
              <a:rPr lang="sl-SI" altLang="sl-SI" sz="2400" b="1">
                <a:solidFill>
                  <a:srgbClr val="00007D"/>
                </a:solidFill>
              </a:rPr>
              <a:t>PROSTORNINSKO TEMPERATURNO RAZTEZANJE</a:t>
            </a:r>
          </a:p>
        </p:txBody>
      </p:sp>
      <p:grpSp>
        <p:nvGrpSpPr>
          <p:cNvPr id="62472" name="Group 7">
            <a:extLst>
              <a:ext uri="{FF2B5EF4-FFF2-40B4-BE49-F238E27FC236}">
                <a16:creationId xmlns:a16="http://schemas.microsoft.com/office/drawing/2014/main" id="{3DEF8063-E590-442A-A942-CB4811F4BD1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279650" y="2492375"/>
            <a:ext cx="5024438" cy="2319338"/>
            <a:chOff x="4218" y="11740"/>
            <a:chExt cx="6330" cy="2922"/>
          </a:xfrm>
        </p:grpSpPr>
        <p:sp>
          <p:nvSpPr>
            <p:cNvPr id="62475" name="AutoShape 8">
              <a:extLst>
                <a:ext uri="{FF2B5EF4-FFF2-40B4-BE49-F238E27FC236}">
                  <a16:creationId xmlns:a16="http://schemas.microsoft.com/office/drawing/2014/main" id="{74FC46BA-8A5F-4F2E-B275-BB09D8A70CC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218" y="11740"/>
              <a:ext cx="6330" cy="29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62476" name="Line 9">
              <a:extLst>
                <a:ext uri="{FF2B5EF4-FFF2-40B4-BE49-F238E27FC236}">
                  <a16:creationId xmlns:a16="http://schemas.microsoft.com/office/drawing/2014/main" id="{63056285-9A8D-4888-A28B-31461BBC9C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4" y="13120"/>
              <a:ext cx="0" cy="43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77" name="Line 10">
              <a:extLst>
                <a:ext uri="{FF2B5EF4-FFF2-40B4-BE49-F238E27FC236}">
                  <a16:creationId xmlns:a16="http://schemas.microsoft.com/office/drawing/2014/main" id="{952FE622-DB16-46C2-9701-D94B02459F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4" y="13120"/>
              <a:ext cx="115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78" name="Line 11">
              <a:extLst>
                <a:ext uri="{FF2B5EF4-FFF2-40B4-BE49-F238E27FC236}">
                  <a16:creationId xmlns:a16="http://schemas.microsoft.com/office/drawing/2014/main" id="{8819BA7F-FE07-4C05-BD8D-2E60FDD21F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66" y="13120"/>
              <a:ext cx="0" cy="43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79" name="Line 12">
              <a:extLst>
                <a:ext uri="{FF2B5EF4-FFF2-40B4-BE49-F238E27FC236}">
                  <a16:creationId xmlns:a16="http://schemas.microsoft.com/office/drawing/2014/main" id="{598EA43E-1D87-423F-A7B5-98CF0D9C25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14" y="13552"/>
              <a:ext cx="115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80" name="Line 13">
              <a:extLst>
                <a:ext uri="{FF2B5EF4-FFF2-40B4-BE49-F238E27FC236}">
                  <a16:creationId xmlns:a16="http://schemas.microsoft.com/office/drawing/2014/main" id="{44840DFE-1775-47B4-AE67-66503B4F9E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14" y="12400"/>
              <a:ext cx="1584" cy="7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81" name="Line 14">
              <a:extLst>
                <a:ext uri="{FF2B5EF4-FFF2-40B4-BE49-F238E27FC236}">
                  <a16:creationId xmlns:a16="http://schemas.microsoft.com/office/drawing/2014/main" id="{A54C9290-99CC-4C4A-A705-FD569C40A5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98" y="12400"/>
              <a:ext cx="100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82" name="Line 15">
              <a:extLst>
                <a:ext uri="{FF2B5EF4-FFF2-40B4-BE49-F238E27FC236}">
                  <a16:creationId xmlns:a16="http://schemas.microsoft.com/office/drawing/2014/main" id="{B8D003C1-2743-443E-AF6E-FCE2664733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666" y="12400"/>
              <a:ext cx="1440" cy="7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83" name="Line 16">
              <a:extLst>
                <a:ext uri="{FF2B5EF4-FFF2-40B4-BE49-F238E27FC236}">
                  <a16:creationId xmlns:a16="http://schemas.microsoft.com/office/drawing/2014/main" id="{2EB221CB-6063-43C5-A2F4-A919E98957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06" y="12400"/>
              <a:ext cx="0" cy="43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84" name="Line 17">
              <a:extLst>
                <a:ext uri="{FF2B5EF4-FFF2-40B4-BE49-F238E27FC236}">
                  <a16:creationId xmlns:a16="http://schemas.microsoft.com/office/drawing/2014/main" id="{D346BC37-429E-455A-8B45-F0741B4AF8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666" y="12832"/>
              <a:ext cx="1440" cy="7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85" name="Line 18">
              <a:extLst>
                <a:ext uri="{FF2B5EF4-FFF2-40B4-BE49-F238E27FC236}">
                  <a16:creationId xmlns:a16="http://schemas.microsoft.com/office/drawing/2014/main" id="{71F7D359-C6A4-40E0-B8AD-B6A32F2E05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14" y="12688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86" name="Line 19">
              <a:extLst>
                <a:ext uri="{FF2B5EF4-FFF2-40B4-BE49-F238E27FC236}">
                  <a16:creationId xmlns:a16="http://schemas.microsoft.com/office/drawing/2014/main" id="{7E6A8E3B-16D6-4994-B714-892527B6B2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66" y="13552"/>
              <a:ext cx="4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87" name="Line 20">
              <a:extLst>
                <a:ext uri="{FF2B5EF4-FFF2-40B4-BE49-F238E27FC236}">
                  <a16:creationId xmlns:a16="http://schemas.microsoft.com/office/drawing/2014/main" id="{5ADA1BD2-7B20-403C-8419-0CF077E669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4" y="12688"/>
              <a:ext cx="158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88" name="Line 21">
              <a:extLst>
                <a:ext uri="{FF2B5EF4-FFF2-40B4-BE49-F238E27FC236}">
                  <a16:creationId xmlns:a16="http://schemas.microsoft.com/office/drawing/2014/main" id="{D41C69DF-127A-46CB-9DDA-174BBAF902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98" y="12688"/>
              <a:ext cx="0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89" name="Line 22">
              <a:extLst>
                <a:ext uri="{FF2B5EF4-FFF2-40B4-BE49-F238E27FC236}">
                  <a16:creationId xmlns:a16="http://schemas.microsoft.com/office/drawing/2014/main" id="{CA4BD1F1-CD32-41DC-A669-CED8307BC7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14" y="11824"/>
              <a:ext cx="1872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90" name="Line 23">
              <a:extLst>
                <a:ext uri="{FF2B5EF4-FFF2-40B4-BE49-F238E27FC236}">
                  <a16:creationId xmlns:a16="http://schemas.microsoft.com/office/drawing/2014/main" id="{8205C53F-586C-456E-A9E5-713BF78ADA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86" y="11824"/>
              <a:ext cx="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91" name="Line 24">
              <a:extLst>
                <a:ext uri="{FF2B5EF4-FFF2-40B4-BE49-F238E27FC236}">
                  <a16:creationId xmlns:a16="http://schemas.microsoft.com/office/drawing/2014/main" id="{EF4134FA-26EE-486A-BCFD-D09E6C633A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98" y="11824"/>
              <a:ext cx="1728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92" name="Line 25">
              <a:extLst>
                <a:ext uri="{FF2B5EF4-FFF2-40B4-BE49-F238E27FC236}">
                  <a16:creationId xmlns:a16="http://schemas.microsoft.com/office/drawing/2014/main" id="{4B20EFC2-DA7B-4724-9427-FF3C449737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86" y="11824"/>
              <a:ext cx="14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93" name="Line 26">
              <a:extLst>
                <a:ext uri="{FF2B5EF4-FFF2-40B4-BE49-F238E27FC236}">
                  <a16:creationId xmlns:a16="http://schemas.microsoft.com/office/drawing/2014/main" id="{3A12995E-57BA-4170-990C-BCD9A3E6BB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826" y="11824"/>
              <a:ext cx="1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94" name="Line 27">
              <a:extLst>
                <a:ext uri="{FF2B5EF4-FFF2-40B4-BE49-F238E27FC236}">
                  <a16:creationId xmlns:a16="http://schemas.microsoft.com/office/drawing/2014/main" id="{7849D2F9-D576-48A8-AC07-82C2768B58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098" y="12688"/>
              <a:ext cx="1728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95" name="Line 28">
              <a:extLst>
                <a:ext uri="{FF2B5EF4-FFF2-40B4-BE49-F238E27FC236}">
                  <a16:creationId xmlns:a16="http://schemas.microsoft.com/office/drawing/2014/main" id="{B53E3105-B3D3-4F58-829A-4E88E82993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4" y="13552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96" name="Line 29">
              <a:extLst>
                <a:ext uri="{FF2B5EF4-FFF2-40B4-BE49-F238E27FC236}">
                  <a16:creationId xmlns:a16="http://schemas.microsoft.com/office/drawing/2014/main" id="{CC435031-0C40-4208-A3DF-7080D29388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4" y="13840"/>
              <a:ext cx="1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97" name="Line 30">
              <a:extLst>
                <a:ext uri="{FF2B5EF4-FFF2-40B4-BE49-F238E27FC236}">
                  <a16:creationId xmlns:a16="http://schemas.microsoft.com/office/drawing/2014/main" id="{089ED203-64BA-4350-8ECA-F0E2A68D37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66" y="13552"/>
              <a:ext cx="1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98" name="Line 31">
              <a:extLst>
                <a:ext uri="{FF2B5EF4-FFF2-40B4-BE49-F238E27FC236}">
                  <a16:creationId xmlns:a16="http://schemas.microsoft.com/office/drawing/2014/main" id="{00926BE1-C846-4F3E-A08E-77F80B85CE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14" y="14128"/>
              <a:ext cx="1152" cy="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99" name="Line 32">
              <a:extLst>
                <a:ext uri="{FF2B5EF4-FFF2-40B4-BE49-F238E27FC236}">
                  <a16:creationId xmlns:a16="http://schemas.microsoft.com/office/drawing/2014/main" id="{2E8C38D9-7C14-41D6-B8A9-01ADE1FFEB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98" y="13552"/>
              <a:ext cx="1" cy="1008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00" name="Line 33">
              <a:extLst>
                <a:ext uri="{FF2B5EF4-FFF2-40B4-BE49-F238E27FC236}">
                  <a16:creationId xmlns:a16="http://schemas.microsoft.com/office/drawing/2014/main" id="{1EE209A7-F7F2-4D1F-825B-31B999E311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14" y="14560"/>
              <a:ext cx="1584" cy="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01" name="Line 34">
              <a:extLst>
                <a:ext uri="{FF2B5EF4-FFF2-40B4-BE49-F238E27FC236}">
                  <a16:creationId xmlns:a16="http://schemas.microsoft.com/office/drawing/2014/main" id="{93096DF9-85DC-436C-9991-4FD1524E2A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50" y="13552"/>
              <a:ext cx="864" cy="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02" name="Line 35">
              <a:extLst>
                <a:ext uri="{FF2B5EF4-FFF2-40B4-BE49-F238E27FC236}">
                  <a16:creationId xmlns:a16="http://schemas.microsoft.com/office/drawing/2014/main" id="{F01B85B8-068E-4EBB-B0D4-E908D9DB33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226" y="13120"/>
              <a:ext cx="288" cy="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03" name="Line 36">
              <a:extLst>
                <a:ext uri="{FF2B5EF4-FFF2-40B4-BE49-F238E27FC236}">
                  <a16:creationId xmlns:a16="http://schemas.microsoft.com/office/drawing/2014/main" id="{77EC661F-23B1-40C5-BAD5-558E4DA5B1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50" y="12688"/>
              <a:ext cx="864" cy="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04" name="Line 37">
              <a:extLst>
                <a:ext uri="{FF2B5EF4-FFF2-40B4-BE49-F238E27FC236}">
                  <a16:creationId xmlns:a16="http://schemas.microsoft.com/office/drawing/2014/main" id="{5416F055-3DCB-4CD1-B549-830E56411E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26" y="13120"/>
              <a:ext cx="1" cy="432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05" name="Line 38">
              <a:extLst>
                <a:ext uri="{FF2B5EF4-FFF2-40B4-BE49-F238E27FC236}">
                  <a16:creationId xmlns:a16="http://schemas.microsoft.com/office/drawing/2014/main" id="{37514A72-8EC1-459A-B54A-002667FC83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50" y="12688"/>
              <a:ext cx="1" cy="86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06" name="Line 39">
              <a:extLst>
                <a:ext uri="{FF2B5EF4-FFF2-40B4-BE49-F238E27FC236}">
                  <a16:creationId xmlns:a16="http://schemas.microsoft.com/office/drawing/2014/main" id="{56DA8194-F743-48AB-8FB1-B9BFCAD0B1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98" y="13552"/>
              <a:ext cx="1728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07" name="Line 40">
              <a:extLst>
                <a:ext uri="{FF2B5EF4-FFF2-40B4-BE49-F238E27FC236}">
                  <a16:creationId xmlns:a16="http://schemas.microsoft.com/office/drawing/2014/main" id="{F5013BAC-B828-4C52-B6B6-75B49B0B57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06" y="12832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08" name="Line 41">
              <a:extLst>
                <a:ext uri="{FF2B5EF4-FFF2-40B4-BE49-F238E27FC236}">
                  <a16:creationId xmlns:a16="http://schemas.microsoft.com/office/drawing/2014/main" id="{6C7532A8-8D90-41F3-AC70-E4872F65B0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826" y="12688"/>
              <a:ext cx="15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09" name="Line 42">
              <a:extLst>
                <a:ext uri="{FF2B5EF4-FFF2-40B4-BE49-F238E27FC236}">
                  <a16:creationId xmlns:a16="http://schemas.microsoft.com/office/drawing/2014/main" id="{A86C520A-D44E-4446-BE0B-5663808493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386" y="12832"/>
              <a:ext cx="1440" cy="72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10" name="Line 43">
              <a:extLst>
                <a:ext uri="{FF2B5EF4-FFF2-40B4-BE49-F238E27FC236}">
                  <a16:creationId xmlns:a16="http://schemas.microsoft.com/office/drawing/2014/main" id="{E5F5EB79-D3F1-427B-9ACB-0972711817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826" y="12688"/>
              <a:ext cx="1584" cy="86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11" name="Text Box 44">
              <a:extLst>
                <a:ext uri="{FF2B5EF4-FFF2-40B4-BE49-F238E27FC236}">
                  <a16:creationId xmlns:a16="http://schemas.microsoft.com/office/drawing/2014/main" id="{0CBFCEFC-6793-4C70-8707-F3BFB0AAEA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02" y="13840"/>
              <a:ext cx="432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62512" name="Text Box 45">
              <a:extLst>
                <a:ext uri="{FF2B5EF4-FFF2-40B4-BE49-F238E27FC236}">
                  <a16:creationId xmlns:a16="http://schemas.microsoft.com/office/drawing/2014/main" id="{1AC6D0C0-446F-4E3E-A9FA-3968F57A9C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0" y="14272"/>
              <a:ext cx="432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62513" name="Text Box 46">
              <a:extLst>
                <a:ext uri="{FF2B5EF4-FFF2-40B4-BE49-F238E27FC236}">
                  <a16:creationId xmlns:a16="http://schemas.microsoft.com/office/drawing/2014/main" id="{21899898-4856-4960-83F0-318DB4820E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8" y="12976"/>
              <a:ext cx="432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z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62514" name="Text Box 47">
              <a:extLst>
                <a:ext uri="{FF2B5EF4-FFF2-40B4-BE49-F238E27FC236}">
                  <a16:creationId xmlns:a16="http://schemas.microsoft.com/office/drawing/2014/main" id="{B42301F0-FA22-4E10-8A8C-201433A1BC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94" y="13120"/>
              <a:ext cx="432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z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62515" name="Text Box 48">
              <a:extLst>
                <a:ext uri="{FF2B5EF4-FFF2-40B4-BE49-F238E27FC236}">
                  <a16:creationId xmlns:a16="http://schemas.microsoft.com/office/drawing/2014/main" id="{7308CDF7-88C9-4613-B583-2C2D33C4E6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94" y="13120"/>
              <a:ext cx="432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62516" name="Text Box 49">
              <a:extLst>
                <a:ext uri="{FF2B5EF4-FFF2-40B4-BE49-F238E27FC236}">
                  <a16:creationId xmlns:a16="http://schemas.microsoft.com/office/drawing/2014/main" id="{5594F9FF-3208-48A8-ADCE-41A1C4CF07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90" y="13120"/>
              <a:ext cx="432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</p:grpSp>
      <p:sp>
        <p:nvSpPr>
          <p:cNvPr id="62473" name="Rectangle 51">
            <a:extLst>
              <a:ext uri="{FF2B5EF4-FFF2-40B4-BE49-F238E27FC236}">
                <a16:creationId xmlns:a16="http://schemas.microsoft.com/office/drawing/2014/main" id="{B03F6A96-76EF-42A3-9A14-03D759BC06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4975653"/>
            <a:ext cx="828198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Na skici je prikazano telo katero se s porastom temperature širi v vse smeri.</a:t>
            </a:r>
            <a:r>
              <a:rPr lang="sl-SI" altLang="sl-SI" sz="2400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Za povečanje temperature </a:t>
            </a:r>
            <a:endParaRPr lang="sl-SI" altLang="sl-SI" sz="2400">
              <a:solidFill>
                <a:srgbClr val="000000"/>
              </a:solidFill>
            </a:endParaRPr>
          </a:p>
        </p:txBody>
      </p:sp>
      <p:graphicFrame>
        <p:nvGraphicFramePr>
          <p:cNvPr id="62474" name="Object 50">
            <a:extLst>
              <a:ext uri="{FF2B5EF4-FFF2-40B4-BE49-F238E27FC236}">
                <a16:creationId xmlns:a16="http://schemas.microsoft.com/office/drawing/2014/main" id="{72184236-1B61-4E48-AAE2-EFDD390ED1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21626" y="5318126"/>
          <a:ext cx="20415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Enačba" r:id="rId5" imgW="850531" imgH="215806" progId="Equation.3">
                  <p:embed/>
                </p:oleObj>
              </mc:Choice>
              <mc:Fallback>
                <p:oleObj name="Enačba" r:id="rId5" imgW="850531" imgH="215806" progId="Equation.3">
                  <p:embed/>
                  <p:pic>
                    <p:nvPicPr>
                      <p:cNvPr id="62474" name="Object 50">
                        <a:extLst>
                          <a:ext uri="{FF2B5EF4-FFF2-40B4-BE49-F238E27FC236}">
                            <a16:creationId xmlns:a16="http://schemas.microsoft.com/office/drawing/2014/main" id="{72184236-1B61-4E48-AAE2-EFDD390ED1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1626" y="5318126"/>
                        <a:ext cx="204152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>
            <a:extLst>
              <a:ext uri="{FF2B5EF4-FFF2-40B4-BE49-F238E27FC236}">
                <a16:creationId xmlns:a16="http://schemas.microsoft.com/office/drawing/2014/main" id="{CA13EB7C-0B6D-4773-9C64-48E80DCEE4D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4FE5CA3-A9ED-40EA-A4D3-4DB7BB692E4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3491" name="Ograda številke diapozitiva 5">
            <a:extLst>
              <a:ext uri="{FF2B5EF4-FFF2-40B4-BE49-F238E27FC236}">
                <a16:creationId xmlns:a16="http://schemas.microsoft.com/office/drawing/2014/main" id="{C3A9347E-1C4C-4AF2-9225-582D529FE074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AB16BA2-1C5C-4D6B-840F-00167CAC9B0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3492" name="Rectangle 3">
            <a:extLst>
              <a:ext uri="{FF2B5EF4-FFF2-40B4-BE49-F238E27FC236}">
                <a16:creationId xmlns:a16="http://schemas.microsoft.com/office/drawing/2014/main" id="{D2E91728-45A8-424F-B0AB-33DAF886BA1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19288" y="404813"/>
            <a:ext cx="4038600" cy="3683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l-SI" altLang="sl-SI" sz="2400"/>
              <a:t>bo porast volumna:</a:t>
            </a:r>
          </a:p>
        </p:txBody>
      </p:sp>
      <p:sp>
        <p:nvSpPr>
          <p:cNvPr id="63493" name="Rectangle 5">
            <a:extLst>
              <a:ext uri="{FF2B5EF4-FFF2-40B4-BE49-F238E27FC236}">
                <a16:creationId xmlns:a16="http://schemas.microsoft.com/office/drawing/2014/main" id="{43888AB9-6D55-4840-BD31-1E79EC2D6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63494" name="Object 4">
            <a:extLst>
              <a:ext uri="{FF2B5EF4-FFF2-40B4-BE49-F238E27FC236}">
                <a16:creationId xmlns:a16="http://schemas.microsoft.com/office/drawing/2014/main" id="{EBF5113E-093A-47A5-AF65-D9762F344C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03513" y="963614"/>
          <a:ext cx="3687762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" name="Enačba" r:id="rId3" imgW="1257300" imgH="228600" progId="Equation.3">
                  <p:embed/>
                </p:oleObj>
              </mc:Choice>
              <mc:Fallback>
                <p:oleObj name="Enačba" r:id="rId3" imgW="1257300" imgH="228600" progId="Equation.3">
                  <p:embed/>
                  <p:pic>
                    <p:nvPicPr>
                      <p:cNvPr id="63494" name="Object 4">
                        <a:extLst>
                          <a:ext uri="{FF2B5EF4-FFF2-40B4-BE49-F238E27FC236}">
                            <a16:creationId xmlns:a16="http://schemas.microsoft.com/office/drawing/2014/main" id="{EBF5113E-093A-47A5-AF65-D9762F344C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3513" y="963614"/>
                        <a:ext cx="3687762" cy="61277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495" name="Rectangle 6">
            <a:extLst>
              <a:ext uri="{FF2B5EF4-FFF2-40B4-BE49-F238E27FC236}">
                <a16:creationId xmlns:a16="http://schemas.microsoft.com/office/drawing/2014/main" id="{FD3EDC2D-DE71-4258-A75A-756818D0AC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1700213"/>
            <a:ext cx="728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Končni volumen telesa po povišanju temperature bo:</a:t>
            </a:r>
          </a:p>
        </p:txBody>
      </p:sp>
      <p:sp>
        <p:nvSpPr>
          <p:cNvPr id="63496" name="Rectangle 8">
            <a:extLst>
              <a:ext uri="{FF2B5EF4-FFF2-40B4-BE49-F238E27FC236}">
                <a16:creationId xmlns:a16="http://schemas.microsoft.com/office/drawing/2014/main" id="{2583C169-42BB-4853-B08F-A971869489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040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63497" name="Object 7">
            <a:extLst>
              <a:ext uri="{FF2B5EF4-FFF2-40B4-BE49-F238E27FC236}">
                <a16:creationId xmlns:a16="http://schemas.microsoft.com/office/drawing/2014/main" id="{3CBFC4ED-6DB8-4D54-8FB4-867B588A1A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30388" y="2405063"/>
          <a:ext cx="78851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" name="Enačba" r:id="rId5" imgW="2781300" imgH="228600" progId="Equation.3">
                  <p:embed/>
                </p:oleObj>
              </mc:Choice>
              <mc:Fallback>
                <p:oleObj name="Enačba" r:id="rId5" imgW="2781300" imgH="228600" progId="Equation.3">
                  <p:embed/>
                  <p:pic>
                    <p:nvPicPr>
                      <p:cNvPr id="63497" name="Object 7">
                        <a:extLst>
                          <a:ext uri="{FF2B5EF4-FFF2-40B4-BE49-F238E27FC236}">
                            <a16:creationId xmlns:a16="http://schemas.microsoft.com/office/drawing/2014/main" id="{3CBFC4ED-6DB8-4D54-8FB4-867B588A1A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0388" y="2405063"/>
                        <a:ext cx="7885112" cy="60960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498" name="Rectangle 9">
            <a:extLst>
              <a:ext uri="{FF2B5EF4-FFF2-40B4-BE49-F238E27FC236}">
                <a16:creationId xmlns:a16="http://schemas.microsoft.com/office/drawing/2014/main" id="{82EA0E91-D809-45B1-B873-F2F42F73918B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774826" y="3211483"/>
            <a:ext cx="8244565" cy="400110"/>
          </a:xfrm>
          <a:prstGeom prst="rect">
            <a:avLst/>
          </a:prstGeom>
          <a:blipFill rotWithShape="0">
            <a:blip r:embed="rId7"/>
            <a:stretch>
              <a:fillRect t="-6154" b="-29231"/>
            </a:stretch>
          </a:blipFill>
          <a:ln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63499" name="Rectangle 11">
            <a:extLst>
              <a:ext uri="{FF2B5EF4-FFF2-40B4-BE49-F238E27FC236}">
                <a16:creationId xmlns:a16="http://schemas.microsoft.com/office/drawing/2014/main" id="{841496F9-B26D-4755-AD95-66B7DDB18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135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63500" name="Object 10">
            <a:extLst>
              <a:ext uri="{FF2B5EF4-FFF2-40B4-BE49-F238E27FC236}">
                <a16:creationId xmlns:a16="http://schemas.microsoft.com/office/drawing/2014/main" id="{44F6B98F-C4A6-4B7F-9803-1DFEFBDF45D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91401" y="981075"/>
          <a:ext cx="1223963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Enačba" r:id="rId8" imgW="507780" imgH="203112" progId="Equation.3">
                  <p:embed/>
                </p:oleObj>
              </mc:Choice>
              <mc:Fallback>
                <p:oleObj name="Enačba" r:id="rId8" imgW="507780" imgH="203112" progId="Equation.3">
                  <p:embed/>
                  <p:pic>
                    <p:nvPicPr>
                      <p:cNvPr id="63500" name="Object 10">
                        <a:extLst>
                          <a:ext uri="{FF2B5EF4-FFF2-40B4-BE49-F238E27FC236}">
                            <a16:creationId xmlns:a16="http://schemas.microsoft.com/office/drawing/2014/main" id="{44F6B98F-C4A6-4B7F-9803-1DFEFBDF45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1" y="981075"/>
                        <a:ext cx="1223963" cy="503238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01" name="Rectangle 12">
            <a:extLst>
              <a:ext uri="{FF2B5EF4-FFF2-40B4-BE49-F238E27FC236}">
                <a16:creationId xmlns:a16="http://schemas.microsoft.com/office/drawing/2014/main" id="{081602AD-F3F9-45C2-BCAE-C3414E6397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4361290"/>
            <a:ext cx="84248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Vrednost koeficientov α in β so podane v strojniškem priročniku oz. v tabelah </a:t>
            </a:r>
          </a:p>
        </p:txBody>
      </p:sp>
      <p:sp>
        <p:nvSpPr>
          <p:cNvPr id="63502" name="Rectangle 13">
            <a:extLst>
              <a:ext uri="{FF2B5EF4-FFF2-40B4-BE49-F238E27FC236}">
                <a16:creationId xmlns:a16="http://schemas.microsoft.com/office/drawing/2014/main" id="{A2FB9A13-61F1-4588-AD76-C4C20086F2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5299076"/>
            <a:ext cx="81930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FF0000"/>
                </a:solidFill>
              </a:rPr>
              <a:t>Pri idealnih plinih je glede na prvotni volumen pri </a:t>
            </a:r>
            <a:r>
              <a:rPr lang="sl-SI" altLang="sl-SI" sz="2400" i="1">
                <a:solidFill>
                  <a:srgbClr val="FF0000"/>
                </a:solidFill>
              </a:rPr>
              <a:t>T</a:t>
            </a:r>
            <a:r>
              <a:rPr lang="sl-SI" altLang="sl-SI" sz="2400" b="1">
                <a:solidFill>
                  <a:srgbClr val="FF0000"/>
                </a:solidFill>
              </a:rPr>
              <a:t> </a:t>
            </a:r>
            <a:r>
              <a:rPr lang="sl-SI" altLang="sl-SI" sz="2400">
                <a:solidFill>
                  <a:srgbClr val="FF0000"/>
                </a:solidFill>
              </a:rPr>
              <a:t>= 0°C.</a:t>
            </a:r>
          </a:p>
        </p:txBody>
      </p:sp>
      <p:sp>
        <p:nvSpPr>
          <p:cNvPr id="63503" name="Rectangle 15">
            <a:extLst>
              <a:ext uri="{FF2B5EF4-FFF2-40B4-BE49-F238E27FC236}">
                <a16:creationId xmlns:a16="http://schemas.microsoft.com/office/drawing/2014/main" id="{320EF20D-43E3-4287-B588-E18177962A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0400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63504" name="Object 14">
            <a:extLst>
              <a:ext uri="{FF2B5EF4-FFF2-40B4-BE49-F238E27FC236}">
                <a16:creationId xmlns:a16="http://schemas.microsoft.com/office/drawing/2014/main" id="{90D410EA-9DD2-4540-99B4-0E3B4853B4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5189" y="5805489"/>
          <a:ext cx="2232025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Enačba" r:id="rId10" imgW="1244600" imgH="419100" progId="Equation.3">
                  <p:embed/>
                </p:oleObj>
              </mc:Choice>
              <mc:Fallback>
                <p:oleObj name="Enačba" r:id="rId10" imgW="1244600" imgH="419100" progId="Equation.3">
                  <p:embed/>
                  <p:pic>
                    <p:nvPicPr>
                      <p:cNvPr id="63504" name="Object 14">
                        <a:extLst>
                          <a:ext uri="{FF2B5EF4-FFF2-40B4-BE49-F238E27FC236}">
                            <a16:creationId xmlns:a16="http://schemas.microsoft.com/office/drawing/2014/main" id="{90D410EA-9DD2-4540-99B4-0E3B4853B4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9" y="5805489"/>
                        <a:ext cx="2232025" cy="719137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77" name="Group 29">
            <a:extLst>
              <a:ext uri="{FF2B5EF4-FFF2-40B4-BE49-F238E27FC236}">
                <a16:creationId xmlns:a16="http://schemas.microsoft.com/office/drawing/2014/main" id="{4A3A9E41-6838-4A13-9B73-8D8528BDAB18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1919288" y="3500439"/>
          <a:ext cx="4038600" cy="701675"/>
        </p:xfrm>
        <a:graphic>
          <a:graphicData uri="http://schemas.openxmlformats.org/drawingml/2006/table">
            <a:tbl>
              <a:tblPr/>
              <a:tblGrid>
                <a:gridCol w="403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016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</a:t>
                      </a:r>
                      <a:r>
                        <a:rPr kumimoji="0" lang="sl-SI" sz="2000" b="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sl-SI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</a:t>
                      </a:r>
                      <a:r>
                        <a:rPr kumimoji="0" lang="sl-S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prostornina [m</a:t>
                      </a:r>
                      <a:r>
                        <a:rPr kumimoji="0" lang="sl-SI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sl-S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] pri </a:t>
                      </a:r>
                      <a:r>
                        <a:rPr kumimoji="0" lang="sl-SI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sl-SI" sz="2000" b="0" i="1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 </a:t>
                      </a:r>
                      <a:endParaRPr kumimoji="0" lang="sl-SI" sz="2000" b="0" i="1" u="none" strike="noStrike" cap="none" normalizeH="0" baseline="-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</a:t>
                      </a:r>
                      <a:r>
                        <a:rPr kumimoji="0" lang="sl-SI" sz="2000" b="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sl-SI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l-S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 prostornina [m</a:t>
                      </a:r>
                      <a:r>
                        <a:rPr kumimoji="0" lang="sl-SI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sl-S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] pri </a:t>
                      </a:r>
                      <a:r>
                        <a:rPr kumimoji="0" lang="sl-SI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sl-SI" sz="2000" b="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sl-SI" sz="2000" b="0" i="1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61" marB="45761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>
            <a:extLst>
              <a:ext uri="{FF2B5EF4-FFF2-40B4-BE49-F238E27FC236}">
                <a16:creationId xmlns:a16="http://schemas.microsoft.com/office/drawing/2014/main" id="{31079AA6-9B41-444C-ACBE-5A3F680B039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459D5EF-3BD5-47DB-BD12-48CDF5C8793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4515" name="Ograda številke diapozitiva 5">
            <a:extLst>
              <a:ext uri="{FF2B5EF4-FFF2-40B4-BE49-F238E27FC236}">
                <a16:creationId xmlns:a16="http://schemas.microsoft.com/office/drawing/2014/main" id="{790B402E-1CE7-432E-BD21-0F1FEA585137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FFE1AD2-EF2E-41F5-B28A-1516809157C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ED14EA35-680F-4AAB-9B51-914F592C8C6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404813"/>
            <a:ext cx="8218488" cy="431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000" b="1" i="1"/>
              <a:t>Vrednosti koeficienta α za nekatere snovi</a:t>
            </a:r>
          </a:p>
        </p:txBody>
      </p:sp>
      <p:graphicFrame>
        <p:nvGraphicFramePr>
          <p:cNvPr id="105571" name="Group 99">
            <a:extLst>
              <a:ext uri="{FF2B5EF4-FFF2-40B4-BE49-F238E27FC236}">
                <a16:creationId xmlns:a16="http://schemas.microsoft.com/office/drawing/2014/main" id="{619C6578-B705-4889-B157-7FC9A8D0014D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2279651" y="981075"/>
          <a:ext cx="2879725" cy="5835478"/>
        </p:xfrm>
        <a:graphic>
          <a:graphicData uri="http://schemas.openxmlformats.org/drawingml/2006/table">
            <a:tbl>
              <a:tblPr/>
              <a:tblGrid>
                <a:gridCol w="1196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2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224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Snov</a:t>
                      </a:r>
                      <a:endParaRPr kumimoji="0" lang="sl-SI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sl-SI" sz="1800"/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rotWithShape="0">
                      <a:blip r:embed="rId3"/>
                      <a:stretch>
                        <a:fillRect l="-71841" t="-1961" r="-361" b="-1786275"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aluminij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0,000024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antimon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0,000011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baker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0,000017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beton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0,000012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bron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0,000018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čisto železo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0,000017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jeklo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0,000012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magnezij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0,000026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medenina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0,000018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nikelj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0,000013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platina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0,000009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siva litina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0,000011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srebro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0,000020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steklo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0,000009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svinec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0,000029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trde kovine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0,000005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zlato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0,000014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živo srebro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0,0000606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64518" name="Rectangle 100">
            <a:extLst>
              <a:ext uri="{FF2B5EF4-FFF2-40B4-BE49-F238E27FC236}">
                <a16:creationId xmlns:a16="http://schemas.microsoft.com/office/drawing/2014/main" id="{366176E8-FBA0-4BC9-9742-0E31E24F52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1" y="1144588"/>
            <a:ext cx="518477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8256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31432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31432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31432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3143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143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143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143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143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143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</a:rPr>
              <a:t>Primeri:</a:t>
            </a: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1. Posoda velikosti 2 m</a:t>
            </a:r>
            <a:r>
              <a:rPr lang="sl-SI" altLang="sl-SI" sz="2400" i="1">
                <a:solidFill>
                  <a:srgbClr val="000000"/>
                </a:solidFill>
              </a:rPr>
              <a:t> x </a:t>
            </a:r>
            <a:r>
              <a:rPr lang="sl-SI" altLang="sl-SI" sz="2400">
                <a:solidFill>
                  <a:srgbClr val="000000"/>
                </a:solidFill>
              </a:rPr>
              <a:t>1 m</a:t>
            </a:r>
            <a:r>
              <a:rPr lang="sl-SI" altLang="sl-SI" sz="2400" i="1">
                <a:solidFill>
                  <a:srgbClr val="000000"/>
                </a:solidFill>
              </a:rPr>
              <a:t> x </a:t>
            </a:r>
            <a:r>
              <a:rPr lang="sl-SI" altLang="sl-SI" sz="2400">
                <a:solidFill>
                  <a:srgbClr val="000000"/>
                </a:solidFill>
              </a:rPr>
              <a:t>1 m je do roba napolnjena z bencinom pri</a:t>
            </a:r>
            <a:br>
              <a:rPr lang="sl-SI" altLang="sl-SI" sz="2400">
                <a:solidFill>
                  <a:srgbClr val="000000"/>
                </a:solidFill>
              </a:rPr>
            </a:br>
            <a:r>
              <a:rPr lang="sl-SI" altLang="sl-SI" sz="2400">
                <a:solidFill>
                  <a:srgbClr val="000000"/>
                </a:solidFill>
              </a:rPr>
              <a:t>temperaturi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 i="1">
                <a:solidFill>
                  <a:srgbClr val="000000"/>
                </a:solidFill>
              </a:rPr>
              <a:t> = </a:t>
            </a:r>
            <a:r>
              <a:rPr lang="sl-SI" altLang="sl-SI" sz="2400">
                <a:solidFill>
                  <a:srgbClr val="000000"/>
                </a:solidFill>
              </a:rPr>
              <a:t>20 °C. Koliko bencina steče čez rob posode, če se temperatura</a:t>
            </a:r>
            <a:br>
              <a:rPr lang="sl-SI" altLang="sl-SI" sz="2400">
                <a:solidFill>
                  <a:srgbClr val="000000"/>
                </a:solidFill>
              </a:rPr>
            </a:br>
            <a:r>
              <a:rPr lang="sl-SI" altLang="sl-SI" sz="2400">
                <a:solidFill>
                  <a:srgbClr val="000000"/>
                </a:solidFill>
              </a:rPr>
              <a:t>dvigne na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= 42 °C.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</p:txBody>
      </p:sp>
      <p:sp>
        <p:nvSpPr>
          <p:cNvPr id="64519" name="Rectangle 102">
            <a:extLst>
              <a:ext uri="{FF2B5EF4-FFF2-40B4-BE49-F238E27FC236}">
                <a16:creationId xmlns:a16="http://schemas.microsoft.com/office/drawing/2014/main" id="{7134CC49-D6ED-41B9-917C-7050A36239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64520" name="Object 101">
            <a:extLst>
              <a:ext uri="{FF2B5EF4-FFF2-40B4-BE49-F238E27FC236}">
                <a16:creationId xmlns:a16="http://schemas.microsoft.com/office/drawing/2014/main" id="{21F84B90-CF29-46F7-B1B2-4C324B56950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75276" y="4135438"/>
          <a:ext cx="5108575" cy="169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8" name="Enačba" r:id="rId4" imgW="2082800" imgH="711200" progId="Equation.3">
                  <p:embed/>
                </p:oleObj>
              </mc:Choice>
              <mc:Fallback>
                <p:oleObj name="Enačba" r:id="rId4" imgW="2082800" imgH="711200" progId="Equation.3">
                  <p:embed/>
                  <p:pic>
                    <p:nvPicPr>
                      <p:cNvPr id="64520" name="Object 101">
                        <a:extLst>
                          <a:ext uri="{FF2B5EF4-FFF2-40B4-BE49-F238E27FC236}">
                            <a16:creationId xmlns:a16="http://schemas.microsoft.com/office/drawing/2014/main" id="{21F84B90-CF29-46F7-B1B2-4C324B5695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5276" y="4135438"/>
                        <a:ext cx="5108575" cy="169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>
            <a:extLst>
              <a:ext uri="{FF2B5EF4-FFF2-40B4-BE49-F238E27FC236}">
                <a16:creationId xmlns:a16="http://schemas.microsoft.com/office/drawing/2014/main" id="{6F770148-E926-4257-949D-E657C891B26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4763FBF-094F-4EA9-B13D-ECFDCB6D777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5539" name="Ograda številke diapozitiva 2">
            <a:extLst>
              <a:ext uri="{FF2B5EF4-FFF2-40B4-BE49-F238E27FC236}">
                <a16:creationId xmlns:a16="http://schemas.microsoft.com/office/drawing/2014/main" id="{30BA8A47-A83A-4503-AD4E-07884E0EBA2B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4EAC07B-61FF-4EB0-9A7D-F99C05FA75C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5540" name="Rectangle 4">
            <a:extLst>
              <a:ext uri="{FF2B5EF4-FFF2-40B4-BE49-F238E27FC236}">
                <a16:creationId xmlns:a16="http://schemas.microsoft.com/office/drawing/2014/main" id="{43EC5039-0921-442F-B4A9-4EC5F08DC9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398463"/>
            <a:ext cx="84978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31432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31432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31432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3143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143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143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143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143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143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2. Bakreni in jekleni pas imata pri temperaturi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baseline="-25000">
                <a:solidFill>
                  <a:srgbClr val="000000"/>
                </a:solidFill>
              </a:rPr>
              <a:t>0</a:t>
            </a:r>
            <a:r>
              <a:rPr lang="sl-SI" altLang="sl-SI" sz="2400">
                <a:solidFill>
                  <a:srgbClr val="000000"/>
                </a:solidFill>
              </a:rPr>
              <a:t> </a:t>
            </a:r>
            <a:r>
              <a:rPr lang="sl-SI" altLang="sl-SI" sz="2400" i="1">
                <a:solidFill>
                  <a:srgbClr val="000000"/>
                </a:solidFill>
              </a:rPr>
              <a:t>= </a:t>
            </a:r>
            <a:r>
              <a:rPr lang="sl-SI" altLang="sl-SI" sz="2400">
                <a:solidFill>
                  <a:srgbClr val="000000"/>
                </a:solidFill>
              </a:rPr>
              <a:t>20 °C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    dolžino </a:t>
            </a:r>
            <a:r>
              <a:rPr lang="sl-SI" altLang="sl-SI" sz="2400" i="1">
                <a:solidFill>
                  <a:srgbClr val="000000"/>
                </a:solidFill>
              </a:rPr>
              <a:t>l</a:t>
            </a:r>
            <a:r>
              <a:rPr lang="sl-SI" altLang="sl-SI" sz="2400" baseline="-25000">
                <a:solidFill>
                  <a:srgbClr val="000000"/>
                </a:solidFill>
              </a:rPr>
              <a:t>0</a:t>
            </a:r>
            <a:r>
              <a:rPr lang="sl-SI" altLang="sl-SI" sz="2400">
                <a:solidFill>
                  <a:srgbClr val="000000"/>
                </a:solidFill>
              </a:rPr>
              <a:t> = 50 cm. Za koliko mm se razlikujeta obe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    dolžini pri temperaturi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= 100 °C?</a:t>
            </a:r>
          </a:p>
        </p:txBody>
      </p:sp>
      <p:sp>
        <p:nvSpPr>
          <p:cNvPr id="65541" name="Rectangle 5">
            <a:extLst>
              <a:ext uri="{FF2B5EF4-FFF2-40B4-BE49-F238E27FC236}">
                <a16:creationId xmlns:a16="http://schemas.microsoft.com/office/drawing/2014/main" id="{C4DAD843-B098-46BB-B5E1-00735AAC3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1463675"/>
            <a:ext cx="8351837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    Dolžina bakrenega pasu:</a:t>
            </a:r>
            <a:endParaRPr lang="sl-SI" altLang="sl-SI" sz="24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i="1">
                <a:solidFill>
                  <a:srgbClr val="000000"/>
                </a:solidFill>
                <a:cs typeface="Times New Roman" panose="02020603050405020304" pitchFamily="18" charset="0"/>
              </a:rPr>
              <a:t>    l </a:t>
            </a:r>
            <a:r>
              <a:rPr lang="sl-SI" altLang="sl-SI" sz="24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1</a:t>
            </a: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 = </a:t>
            </a:r>
            <a:r>
              <a:rPr lang="sl-SI" altLang="sl-SI" sz="2400" i="1">
                <a:solidFill>
                  <a:srgbClr val="000000"/>
                </a:solidFill>
                <a:cs typeface="Times New Roman" panose="02020603050405020304" pitchFamily="18" charset="0"/>
              </a:rPr>
              <a:t>l </a:t>
            </a:r>
            <a:r>
              <a:rPr lang="sl-SI" altLang="sl-SI" sz="24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0</a:t>
            </a: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sl-SI" altLang="sl-SI" sz="2400" i="1">
                <a:solidFill>
                  <a:srgbClr val="000000"/>
                </a:solidFill>
              </a:rPr>
              <a:t>·</a:t>
            </a: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(1 + </a:t>
            </a:r>
            <a:r>
              <a:rPr lang="el-GR" altLang="sl-SI" sz="2400" b="1" i="1">
                <a:solidFill>
                  <a:srgbClr val="000000"/>
                </a:solidFill>
                <a:cs typeface="Times New Roman" panose="02020603050405020304" pitchFamily="18" charset="0"/>
              </a:rPr>
              <a:t>α</a:t>
            </a:r>
            <a:r>
              <a:rPr lang="sl-SI" altLang="sl-SI" sz="2400" b="1" i="1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sl-SI" altLang="sl-SI" sz="2400" i="1">
                <a:solidFill>
                  <a:srgbClr val="000000"/>
                </a:solidFill>
              </a:rPr>
              <a:t>·</a:t>
            </a:r>
            <a:r>
              <a:rPr lang="sl-SI" altLang="sl-SI" sz="2400" i="1">
                <a:solidFill>
                  <a:srgbClr val="000000"/>
                </a:solidFill>
                <a:cs typeface="Times New Roman" panose="02020603050405020304" pitchFamily="18" charset="0"/>
              </a:rPr>
              <a:t>(T</a:t>
            </a:r>
            <a:r>
              <a:rPr lang="sl-SI" altLang="sl-SI" sz="2400" i="1" baseline="-25000">
                <a:solidFill>
                  <a:srgbClr val="000000"/>
                </a:solidFill>
                <a:cs typeface="Times New Roman" panose="02020603050405020304" pitchFamily="18" charset="0"/>
              </a:rPr>
              <a:t>1</a:t>
            </a:r>
            <a:r>
              <a:rPr lang="sl-SI" altLang="sl-SI" sz="2400" i="1">
                <a:solidFill>
                  <a:srgbClr val="000000"/>
                </a:solidFill>
                <a:cs typeface="Times New Roman" panose="02020603050405020304" pitchFamily="18" charset="0"/>
              </a:rPr>
              <a:t> - T</a:t>
            </a:r>
            <a:r>
              <a:rPr lang="sl-SI" altLang="sl-SI" sz="2400" i="1" baseline="-25000">
                <a:solidFill>
                  <a:srgbClr val="000000"/>
                </a:solidFill>
                <a:cs typeface="Times New Roman" panose="02020603050405020304" pitchFamily="18" charset="0"/>
              </a:rPr>
              <a:t>0</a:t>
            </a:r>
            <a:r>
              <a:rPr lang="sl-SI" altLang="sl-SI" sz="2400" i="1">
                <a:solidFill>
                  <a:srgbClr val="000000"/>
                </a:solidFill>
                <a:cs typeface="Times New Roman" panose="02020603050405020304" pitchFamily="18" charset="0"/>
              </a:rPr>
              <a:t>))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i="1">
                <a:solidFill>
                  <a:srgbClr val="000000"/>
                </a:solidFill>
                <a:cs typeface="Times New Roman" panose="02020603050405020304" pitchFamily="18" charset="0"/>
              </a:rPr>
              <a:t>    = </a:t>
            </a: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0,5 m </a:t>
            </a:r>
            <a:r>
              <a:rPr lang="sl-SI" altLang="sl-SI" sz="2400" i="1">
                <a:solidFill>
                  <a:srgbClr val="000000"/>
                </a:solidFill>
              </a:rPr>
              <a:t>·</a:t>
            </a: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(1 + 0,0000165 K</a:t>
            </a:r>
            <a:r>
              <a:rPr lang="sl-SI" altLang="sl-SI" sz="2400" baseline="30000">
                <a:solidFill>
                  <a:srgbClr val="000000"/>
                </a:solidFill>
                <a:cs typeface="Times New Roman" panose="02020603050405020304" pitchFamily="18" charset="0"/>
              </a:rPr>
              <a:t>-1</a:t>
            </a: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sl-SI" altLang="sl-SI" sz="2400" i="1">
                <a:solidFill>
                  <a:srgbClr val="000000"/>
                </a:solidFill>
              </a:rPr>
              <a:t>·</a:t>
            </a: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(373 - 293) K) =0,50066 m</a:t>
            </a:r>
            <a:endParaRPr lang="sl-SI" altLang="sl-SI" sz="24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    Dolžina jeklenega pasu: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i="1">
                <a:solidFill>
                  <a:srgbClr val="000000"/>
                </a:solidFill>
              </a:rPr>
              <a:t>    l </a:t>
            </a:r>
            <a:r>
              <a:rPr lang="sl-SI" altLang="sl-SI" sz="2400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= </a:t>
            </a:r>
            <a:r>
              <a:rPr lang="sl-SI" altLang="sl-SI" sz="2400" i="1">
                <a:solidFill>
                  <a:srgbClr val="000000"/>
                </a:solidFill>
              </a:rPr>
              <a:t>l </a:t>
            </a:r>
            <a:r>
              <a:rPr lang="sl-SI" altLang="sl-SI" sz="2400" baseline="-25000">
                <a:solidFill>
                  <a:srgbClr val="000000"/>
                </a:solidFill>
              </a:rPr>
              <a:t>0</a:t>
            </a:r>
            <a:r>
              <a:rPr lang="sl-SI" altLang="sl-SI" sz="2400">
                <a:solidFill>
                  <a:srgbClr val="000000"/>
                </a:solidFill>
              </a:rPr>
              <a:t> </a:t>
            </a:r>
            <a:r>
              <a:rPr lang="sl-SI" altLang="sl-SI" sz="2400" i="1">
                <a:solidFill>
                  <a:srgbClr val="000000"/>
                </a:solidFill>
              </a:rPr>
              <a:t>·</a:t>
            </a:r>
            <a:r>
              <a:rPr lang="sl-SI" altLang="sl-SI" sz="2400">
                <a:solidFill>
                  <a:srgbClr val="000000"/>
                </a:solidFill>
              </a:rPr>
              <a:t>(1 + </a:t>
            </a:r>
            <a:r>
              <a:rPr lang="el-GR" altLang="sl-SI" sz="2400" b="1" i="1">
                <a:solidFill>
                  <a:srgbClr val="000000"/>
                </a:solidFill>
              </a:rPr>
              <a:t>α</a:t>
            </a:r>
            <a:r>
              <a:rPr lang="sl-SI" altLang="sl-SI" sz="2400" b="1" i="1">
                <a:solidFill>
                  <a:srgbClr val="000000"/>
                </a:solidFill>
              </a:rPr>
              <a:t> </a:t>
            </a:r>
            <a:r>
              <a:rPr lang="sl-SI" altLang="sl-SI" sz="2400" i="1">
                <a:solidFill>
                  <a:srgbClr val="000000"/>
                </a:solidFill>
              </a:rPr>
              <a:t>· (T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 i="1">
                <a:solidFill>
                  <a:srgbClr val="000000"/>
                </a:solidFill>
              </a:rPr>
              <a:t> - T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 i="1">
                <a:solidFill>
                  <a:srgbClr val="000000"/>
                </a:solidFill>
              </a:rPr>
              <a:t>)) =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    0,5 m </a:t>
            </a:r>
            <a:r>
              <a:rPr lang="sl-SI" altLang="sl-SI" sz="2400" i="1">
                <a:solidFill>
                  <a:srgbClr val="000000"/>
                </a:solidFill>
              </a:rPr>
              <a:t>·</a:t>
            </a:r>
            <a:r>
              <a:rPr lang="sl-SI" altLang="sl-SI" sz="2400">
                <a:solidFill>
                  <a:srgbClr val="000000"/>
                </a:solidFill>
              </a:rPr>
              <a:t>(1 + 0,0000125 K</a:t>
            </a:r>
            <a:r>
              <a:rPr lang="sl-SI" altLang="sl-SI" sz="2400" baseline="30000">
                <a:solidFill>
                  <a:srgbClr val="000000"/>
                </a:solidFill>
              </a:rPr>
              <a:t>–1</a:t>
            </a:r>
            <a:r>
              <a:rPr lang="sl-SI" altLang="sl-SI" sz="2400">
                <a:solidFill>
                  <a:srgbClr val="000000"/>
                </a:solidFill>
              </a:rPr>
              <a:t> </a:t>
            </a:r>
            <a:r>
              <a:rPr lang="sl-SI" altLang="sl-SI" sz="2400" i="1">
                <a:solidFill>
                  <a:srgbClr val="000000"/>
                </a:solidFill>
              </a:rPr>
              <a:t>·</a:t>
            </a:r>
            <a:r>
              <a:rPr lang="sl-SI" altLang="sl-SI" sz="2400">
                <a:solidFill>
                  <a:srgbClr val="000000"/>
                </a:solidFill>
              </a:rPr>
              <a:t>(373 - 293) K) =</a:t>
            </a:r>
            <a:r>
              <a:rPr lang="sl-SI" altLang="sl-SI" sz="2400" i="1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</a:rPr>
              <a:t>0,50048 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    Razlika obeh dolžin je 0,18 mm.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3. Dolžina bakrene žice na temperaturi 40˚C je 180 cm. Kolikšna je dolžina na temperaturi od 100˚C če je linearni koeficient širjenja α =17</a:t>
            </a:r>
            <a:r>
              <a:rPr lang="sl-SI" altLang="sl-SI" sz="2400" i="1">
                <a:solidFill>
                  <a:srgbClr val="000000"/>
                </a:solidFill>
              </a:rPr>
              <a:t> · </a:t>
            </a:r>
            <a:r>
              <a:rPr lang="sl-SI" altLang="sl-SI" sz="2400">
                <a:solidFill>
                  <a:srgbClr val="000000"/>
                </a:solidFill>
              </a:rPr>
              <a:t>10</a:t>
            </a:r>
            <a:r>
              <a:rPr lang="sl-SI" altLang="sl-SI" sz="2400" baseline="30000">
                <a:solidFill>
                  <a:srgbClr val="000000"/>
                </a:solidFill>
              </a:rPr>
              <a:t>-6</a:t>
            </a:r>
            <a:r>
              <a:rPr lang="sl-SI" altLang="sl-SI" sz="2400">
                <a:solidFill>
                  <a:srgbClr val="000000"/>
                </a:solidFill>
              </a:rPr>
              <a:t> K</a:t>
            </a:r>
            <a:r>
              <a:rPr lang="sl-SI" altLang="sl-SI" sz="2400" baseline="30000">
                <a:solidFill>
                  <a:srgbClr val="000000"/>
                </a:solidFill>
              </a:rPr>
              <a:t>-1</a:t>
            </a:r>
            <a:r>
              <a:rPr lang="sl-SI" altLang="sl-SI" sz="2400">
                <a:solidFill>
                  <a:srgbClr val="000000"/>
                </a:solidFill>
              </a:rPr>
              <a:t>?</a:t>
            </a:r>
          </a:p>
        </p:txBody>
      </p:sp>
      <p:sp>
        <p:nvSpPr>
          <p:cNvPr id="65542" name="Rectangle 18">
            <a:extLst>
              <a:ext uri="{FF2B5EF4-FFF2-40B4-BE49-F238E27FC236}">
                <a16:creationId xmlns:a16="http://schemas.microsoft.com/office/drawing/2014/main" id="{5E3F3A6B-C4A9-4264-B387-C16717FD75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65543" name="Rectangle 20">
            <a:extLst>
              <a:ext uri="{FF2B5EF4-FFF2-40B4-BE49-F238E27FC236}">
                <a16:creationId xmlns:a16="http://schemas.microsoft.com/office/drawing/2014/main" id="{255ABE3F-B273-46FD-8731-18F1C94932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040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65544" name="Object 19">
            <a:extLst>
              <a:ext uri="{FF2B5EF4-FFF2-40B4-BE49-F238E27FC236}">
                <a16:creationId xmlns:a16="http://schemas.microsoft.com/office/drawing/2014/main" id="{B59485D1-1F21-40AA-9BE6-6A4909DF0A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5564" y="6237289"/>
          <a:ext cx="325437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2" name="Enačba" r:id="rId3" imgW="1396394" imgH="215806" progId="Equation.3">
                  <p:embed/>
                </p:oleObj>
              </mc:Choice>
              <mc:Fallback>
                <p:oleObj name="Enačba" r:id="rId3" imgW="1396394" imgH="215806" progId="Equation.3">
                  <p:embed/>
                  <p:pic>
                    <p:nvPicPr>
                      <p:cNvPr id="65544" name="Object 19">
                        <a:extLst>
                          <a:ext uri="{FF2B5EF4-FFF2-40B4-BE49-F238E27FC236}">
                            <a16:creationId xmlns:a16="http://schemas.microsoft.com/office/drawing/2014/main" id="{B59485D1-1F21-40AA-9BE6-6A4909DF0A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5564" y="6237289"/>
                        <a:ext cx="325437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3">
            <a:extLst>
              <a:ext uri="{FF2B5EF4-FFF2-40B4-BE49-F238E27FC236}">
                <a16:creationId xmlns:a16="http://schemas.microsoft.com/office/drawing/2014/main" id="{A3074CAE-031D-48DF-A0A1-D47E92BB7A3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7AD82F0-2B17-45F4-B610-AA058FF4F408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6563" name="Ograda številke diapozitiva 2">
            <a:extLst>
              <a:ext uri="{FF2B5EF4-FFF2-40B4-BE49-F238E27FC236}">
                <a16:creationId xmlns:a16="http://schemas.microsoft.com/office/drawing/2014/main" id="{E03F5DB0-A366-4304-AF90-40A4F78CD3B5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579B8E0-B0FB-41E3-8C62-ED138528A24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6564" name="Rectangle 4">
            <a:extLst>
              <a:ext uri="{FF2B5EF4-FFF2-40B4-BE49-F238E27FC236}">
                <a16:creationId xmlns:a16="http://schemas.microsoft.com/office/drawing/2014/main" id="{C1CA786A-B1D5-4C86-B733-6E448390BA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387857"/>
            <a:ext cx="82804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4. </a:t>
            </a:r>
            <a:r>
              <a:rPr lang="sl-SI" altLang="sl-SI" sz="2400">
                <a:solidFill>
                  <a:srgbClr val="000000"/>
                </a:solidFill>
              </a:rPr>
              <a:t>Dolžina bakrene žice na temperaturi 80˚C je 140 cm. Za koliko se je žica skrčila in kolikšna je končna dolžina žice, če je temperatura zmanjšana za 60˚C. Linearni koeficient širjenja bakra ja α =17. 10</a:t>
            </a:r>
            <a:r>
              <a:rPr lang="sl-SI" altLang="sl-SI" sz="2400" baseline="30000">
                <a:solidFill>
                  <a:srgbClr val="000000"/>
                </a:solidFill>
              </a:rPr>
              <a:t>-6</a:t>
            </a:r>
            <a:r>
              <a:rPr lang="sl-SI" altLang="sl-SI" sz="2400">
                <a:solidFill>
                  <a:srgbClr val="000000"/>
                </a:solidFill>
              </a:rPr>
              <a:t> (K</a:t>
            </a:r>
            <a:r>
              <a:rPr lang="sl-SI" altLang="sl-SI" sz="2400" baseline="30000">
                <a:solidFill>
                  <a:srgbClr val="000000"/>
                </a:solidFill>
              </a:rPr>
              <a:t>-1</a:t>
            </a:r>
            <a:r>
              <a:rPr lang="sl-SI" altLang="sl-SI" sz="2400">
                <a:solidFill>
                  <a:srgbClr val="000000"/>
                </a:solidFill>
              </a:rPr>
              <a:t>)?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</p:txBody>
      </p:sp>
      <p:sp>
        <p:nvSpPr>
          <p:cNvPr id="66565" name="Rectangle 6">
            <a:extLst>
              <a:ext uri="{FF2B5EF4-FFF2-40B4-BE49-F238E27FC236}">
                <a16:creationId xmlns:a16="http://schemas.microsoft.com/office/drawing/2014/main" id="{2D864EC3-5797-48CE-BEDD-8457A89757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66566" name="Rectangle 8">
            <a:extLst>
              <a:ext uri="{FF2B5EF4-FFF2-40B4-BE49-F238E27FC236}">
                <a16:creationId xmlns:a16="http://schemas.microsoft.com/office/drawing/2014/main" id="{2F683220-4193-4F6A-B677-F2ECC01871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66567" name="Object 7">
            <a:extLst>
              <a:ext uri="{FF2B5EF4-FFF2-40B4-BE49-F238E27FC236}">
                <a16:creationId xmlns:a16="http://schemas.microsoft.com/office/drawing/2014/main" id="{29CED5DC-BA00-4819-AC90-2ED6B7B2FA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95500" y="2551113"/>
          <a:ext cx="61991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6" name="Enačba" r:id="rId3" imgW="2476500" imgH="228600" progId="Equation.3">
                  <p:embed/>
                </p:oleObj>
              </mc:Choice>
              <mc:Fallback>
                <p:oleObj name="Enačba" r:id="rId3" imgW="2476500" imgH="228600" progId="Equation.3">
                  <p:embed/>
                  <p:pic>
                    <p:nvPicPr>
                      <p:cNvPr id="66567" name="Object 7">
                        <a:extLst>
                          <a:ext uri="{FF2B5EF4-FFF2-40B4-BE49-F238E27FC236}">
                            <a16:creationId xmlns:a16="http://schemas.microsoft.com/office/drawing/2014/main" id="{29CED5DC-BA00-4819-AC90-2ED6B7B2FA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2551113"/>
                        <a:ext cx="619918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68" name="Rectangle 10">
            <a:extLst>
              <a:ext uri="{FF2B5EF4-FFF2-40B4-BE49-F238E27FC236}">
                <a16:creationId xmlns:a16="http://schemas.microsoft.com/office/drawing/2014/main" id="{853B8513-32F7-4E96-8F25-33D885D4D6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66569" name="Object 9">
            <a:extLst>
              <a:ext uri="{FF2B5EF4-FFF2-40B4-BE49-F238E27FC236}">
                <a16:creationId xmlns:a16="http://schemas.microsoft.com/office/drawing/2014/main" id="{1D4CEA9D-DBCD-4934-B2BE-6D7B257667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4225" y="3084514"/>
          <a:ext cx="677703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7" name="Enačba" r:id="rId5" imgW="2743200" imgH="215900" progId="Equation.3">
                  <p:embed/>
                </p:oleObj>
              </mc:Choice>
              <mc:Fallback>
                <p:oleObj name="Enačba" r:id="rId5" imgW="2743200" imgH="215900" progId="Equation.3">
                  <p:embed/>
                  <p:pic>
                    <p:nvPicPr>
                      <p:cNvPr id="66569" name="Object 9">
                        <a:extLst>
                          <a:ext uri="{FF2B5EF4-FFF2-40B4-BE49-F238E27FC236}">
                            <a16:creationId xmlns:a16="http://schemas.microsoft.com/office/drawing/2014/main" id="{1D4CEA9D-DBCD-4934-B2BE-6D7B257667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4225" y="3084514"/>
                        <a:ext cx="6777038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70" name="Rectangle 11">
            <a:extLst>
              <a:ext uri="{FF2B5EF4-FFF2-40B4-BE49-F238E27FC236}">
                <a16:creationId xmlns:a16="http://schemas.microsoft.com/office/drawing/2014/main" id="{B4D38F0A-337E-4B62-94E4-E9CE75A0E9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3634254"/>
            <a:ext cx="835342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5. Odprta posoda volumna 0,2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, je do vrha napolnjena z oljem za mazanje. Temperatura olja je 20˚C. Če se temperatura olja poveča na 60˚C, koliko bo olja izteklo iz posode? Koeficient širjenja olja je β = 0,00024 (K</a:t>
            </a:r>
            <a:r>
              <a:rPr lang="sl-SI" altLang="sl-SI" sz="2400" baseline="30000">
                <a:solidFill>
                  <a:srgbClr val="000000"/>
                </a:solidFill>
              </a:rPr>
              <a:t>-1</a:t>
            </a:r>
            <a:r>
              <a:rPr lang="sl-SI" altLang="sl-SI" sz="2400">
                <a:solidFill>
                  <a:srgbClr val="000000"/>
                </a:solidFill>
              </a:rPr>
              <a:t>). Širjenje posode zanemarimo.</a:t>
            </a:r>
          </a:p>
        </p:txBody>
      </p:sp>
      <p:sp>
        <p:nvSpPr>
          <p:cNvPr id="66571" name="Rectangle 13">
            <a:extLst>
              <a:ext uri="{FF2B5EF4-FFF2-40B4-BE49-F238E27FC236}">
                <a16:creationId xmlns:a16="http://schemas.microsoft.com/office/drawing/2014/main" id="{944EBACB-E92C-4412-ACB3-D2E1D0F6C5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66572" name="Object 12">
            <a:extLst>
              <a:ext uri="{FF2B5EF4-FFF2-40B4-BE49-F238E27FC236}">
                <a16:creationId xmlns:a16="http://schemas.microsoft.com/office/drawing/2014/main" id="{DABBC087-BD22-48F0-832A-21748A6F7E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97038" y="1989139"/>
          <a:ext cx="757555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8" name="Enačba" r:id="rId7" imgW="3619500" imgH="241300" progId="Equation.3">
                  <p:embed/>
                </p:oleObj>
              </mc:Choice>
              <mc:Fallback>
                <p:oleObj name="Enačba" r:id="rId7" imgW="3619500" imgH="241300" progId="Equation.3">
                  <p:embed/>
                  <p:pic>
                    <p:nvPicPr>
                      <p:cNvPr id="66572" name="Object 12">
                        <a:extLst>
                          <a:ext uri="{FF2B5EF4-FFF2-40B4-BE49-F238E27FC236}">
                            <a16:creationId xmlns:a16="http://schemas.microsoft.com/office/drawing/2014/main" id="{DABBC087-BD22-48F0-832A-21748A6F7EF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7038" y="1989139"/>
                        <a:ext cx="7575550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73" name="Rectangle 15">
            <a:extLst>
              <a:ext uri="{FF2B5EF4-FFF2-40B4-BE49-F238E27FC236}">
                <a16:creationId xmlns:a16="http://schemas.microsoft.com/office/drawing/2014/main" id="{9CC5304D-86E0-43A2-8347-C83F2EAFC8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66574" name="Object 14">
            <a:extLst>
              <a:ext uri="{FF2B5EF4-FFF2-40B4-BE49-F238E27FC236}">
                <a16:creationId xmlns:a16="http://schemas.microsoft.com/office/drawing/2014/main" id="{C4AC8961-BBB3-45A8-9175-A371A7BA1E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31950" y="5589589"/>
          <a:ext cx="828040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9" name="Enačba" r:id="rId9" imgW="3771900" imgH="241300" progId="Equation.3">
                  <p:embed/>
                </p:oleObj>
              </mc:Choice>
              <mc:Fallback>
                <p:oleObj name="Enačba" r:id="rId9" imgW="3771900" imgH="241300" progId="Equation.3">
                  <p:embed/>
                  <p:pic>
                    <p:nvPicPr>
                      <p:cNvPr id="66574" name="Object 14">
                        <a:extLst>
                          <a:ext uri="{FF2B5EF4-FFF2-40B4-BE49-F238E27FC236}">
                            <a16:creationId xmlns:a16="http://schemas.microsoft.com/office/drawing/2014/main" id="{C4AC8961-BBB3-45A8-9175-A371A7BA1E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950" y="5589589"/>
                        <a:ext cx="8280400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75" name="Rectangle 16">
            <a:extLst>
              <a:ext uri="{FF2B5EF4-FFF2-40B4-BE49-F238E27FC236}">
                <a16:creationId xmlns:a16="http://schemas.microsoft.com/office/drawing/2014/main" id="{B7F0AA69-BF00-4E97-9514-D4B40BF35D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6165850"/>
            <a:ext cx="6008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Odgovor: Iz posode izteče 0,00192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olja.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>
            <a:extLst>
              <a:ext uri="{FF2B5EF4-FFF2-40B4-BE49-F238E27FC236}">
                <a16:creationId xmlns:a16="http://schemas.microsoft.com/office/drawing/2014/main" id="{A2C9BD09-3165-4875-99EB-3B01368D164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E5A0E65-E9BB-434A-AFC8-29A7CEBF1F7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7587" name="Ograda številke diapozitiva 2">
            <a:extLst>
              <a:ext uri="{FF2B5EF4-FFF2-40B4-BE49-F238E27FC236}">
                <a16:creationId xmlns:a16="http://schemas.microsoft.com/office/drawing/2014/main" id="{F5CCAA25-3208-49C5-BD20-FBCE950755F5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9AAE9FA-8D91-4ED0-B27B-455EAA85337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7588" name="Rectangle 4">
            <a:extLst>
              <a:ext uri="{FF2B5EF4-FFF2-40B4-BE49-F238E27FC236}">
                <a16:creationId xmlns:a16="http://schemas.microsoft.com/office/drawing/2014/main" id="{8FC3C343-A4A1-4F4D-9D87-9EB0B36E4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390992"/>
            <a:ext cx="835342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6. Posoda z volumnom 40 litrov je do vrha napolnjena z vodo posodo in vodo segrevamo od 20˚C do 80˚C. Koeficient širjenja materiala posode β = 24 .10</a:t>
            </a:r>
            <a:r>
              <a:rPr lang="sl-SI" altLang="sl-SI" sz="2400" baseline="30000">
                <a:solidFill>
                  <a:srgbClr val="000000"/>
                </a:solidFill>
              </a:rPr>
              <a:t>-6</a:t>
            </a:r>
            <a:r>
              <a:rPr lang="sl-SI" altLang="sl-SI" sz="2400">
                <a:solidFill>
                  <a:srgbClr val="000000"/>
                </a:solidFill>
              </a:rPr>
              <a:t> (K</a:t>
            </a:r>
            <a:r>
              <a:rPr lang="sl-SI" altLang="sl-SI" sz="2400" baseline="30000">
                <a:solidFill>
                  <a:srgbClr val="000000"/>
                </a:solidFill>
              </a:rPr>
              <a:t>-1</a:t>
            </a:r>
            <a:r>
              <a:rPr lang="sl-SI" altLang="sl-SI" sz="2400">
                <a:solidFill>
                  <a:srgbClr val="000000"/>
                </a:solidFill>
              </a:rPr>
              <a:t>). Koliko vode se prelije iz posode, če je koeficient širjenja vode β = 0,000259 (K</a:t>
            </a:r>
            <a:r>
              <a:rPr lang="sl-SI" altLang="sl-SI" sz="2400" baseline="30000">
                <a:solidFill>
                  <a:srgbClr val="000000"/>
                </a:solidFill>
              </a:rPr>
              <a:t>-1</a:t>
            </a:r>
            <a:r>
              <a:rPr lang="sl-SI" altLang="sl-SI" sz="2400">
                <a:solidFill>
                  <a:srgbClr val="000000"/>
                </a:solidFill>
              </a:rPr>
              <a:t>).</a:t>
            </a:r>
          </a:p>
        </p:txBody>
      </p:sp>
      <p:sp>
        <p:nvSpPr>
          <p:cNvPr id="67589" name="Rectangle 6">
            <a:extLst>
              <a:ext uri="{FF2B5EF4-FFF2-40B4-BE49-F238E27FC236}">
                <a16:creationId xmlns:a16="http://schemas.microsoft.com/office/drawing/2014/main" id="{BF3378BE-0E27-46DE-BD99-B03D3E5BC8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611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67590" name="Object 5">
            <a:extLst>
              <a:ext uri="{FF2B5EF4-FFF2-40B4-BE49-F238E27FC236}">
                <a16:creationId xmlns:a16="http://schemas.microsoft.com/office/drawing/2014/main" id="{59A6073F-1306-41BB-B761-34F55DA9D9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81138" y="2349500"/>
          <a:ext cx="9294813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0" name="Enačba" r:id="rId3" imgW="4292600" imgH="508000" progId="Equation.3">
                  <p:embed/>
                </p:oleObj>
              </mc:Choice>
              <mc:Fallback>
                <p:oleObj name="Enačba" r:id="rId3" imgW="4292600" imgH="508000" progId="Equation.3">
                  <p:embed/>
                  <p:pic>
                    <p:nvPicPr>
                      <p:cNvPr id="67590" name="Object 5">
                        <a:extLst>
                          <a:ext uri="{FF2B5EF4-FFF2-40B4-BE49-F238E27FC236}">
                            <a16:creationId xmlns:a16="http://schemas.microsoft.com/office/drawing/2014/main" id="{59A6073F-1306-41BB-B761-34F55DA9D9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138" y="2349500"/>
                        <a:ext cx="9294813" cy="1150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591" name="Rectangle 8">
            <a:extLst>
              <a:ext uri="{FF2B5EF4-FFF2-40B4-BE49-F238E27FC236}">
                <a16:creationId xmlns:a16="http://schemas.microsoft.com/office/drawing/2014/main" id="{088785C4-429F-463D-83F8-3DE81C812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3640138"/>
            <a:ext cx="4606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Odgovor: Iz posode se bo razlilo</a:t>
            </a:r>
            <a:r>
              <a:rPr lang="sl-SI" altLang="sl-SI" sz="1400">
                <a:solidFill>
                  <a:srgbClr val="000000"/>
                </a:solidFill>
                <a:cs typeface="Times New Roman" panose="02020603050405020304" pitchFamily="18" charset="0"/>
              </a:rPr>
              <a:t>:</a:t>
            </a:r>
            <a:endParaRPr lang="sl-SI" altLang="sl-SI" sz="1800">
              <a:solidFill>
                <a:srgbClr val="000000"/>
              </a:solidFill>
            </a:endParaRPr>
          </a:p>
        </p:txBody>
      </p:sp>
      <p:graphicFrame>
        <p:nvGraphicFramePr>
          <p:cNvPr id="67592" name="Object 7">
            <a:extLst>
              <a:ext uri="{FF2B5EF4-FFF2-40B4-BE49-F238E27FC236}">
                <a16:creationId xmlns:a16="http://schemas.microsoft.com/office/drawing/2014/main" id="{C7555075-1686-417E-A62D-2DAFBD345B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81137" y="4149726"/>
          <a:ext cx="7932738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1" name="Enačba" r:id="rId5" imgW="2882900" imgH="482600" progId="Equation.3">
                  <p:embed/>
                </p:oleObj>
              </mc:Choice>
              <mc:Fallback>
                <p:oleObj name="Enačba" r:id="rId5" imgW="2882900" imgH="482600" progId="Equation.3">
                  <p:embed/>
                  <p:pic>
                    <p:nvPicPr>
                      <p:cNvPr id="67592" name="Object 7">
                        <a:extLst>
                          <a:ext uri="{FF2B5EF4-FFF2-40B4-BE49-F238E27FC236}">
                            <a16:creationId xmlns:a16="http://schemas.microsoft.com/office/drawing/2014/main" id="{C7555075-1686-417E-A62D-2DAFBD345B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137" y="4149726"/>
                        <a:ext cx="7932738" cy="1008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593" name="Rectangle 9">
            <a:extLst>
              <a:ext uri="{FF2B5EF4-FFF2-40B4-BE49-F238E27FC236}">
                <a16:creationId xmlns:a16="http://schemas.microsoft.com/office/drawing/2014/main" id="{CD33D444-33C1-4698-9787-6D10DD0C69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5149246"/>
            <a:ext cx="856932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7. Bakrena žica temperature 70˚C se ohladi na 40˚C in pri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tem se skrči za 0,01275 m. Kolikšna je začetna in končna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dolžina žice? Koeficient toplotnega raztezka je 17 10</a:t>
            </a:r>
            <a:r>
              <a:rPr lang="sl-SI" altLang="sl-SI" sz="2400" baseline="30000">
                <a:solidFill>
                  <a:srgbClr val="000000"/>
                </a:solidFill>
              </a:rPr>
              <a:t>-6</a:t>
            </a:r>
            <a:r>
              <a:rPr lang="sl-SI" altLang="sl-SI" sz="2400">
                <a:solidFill>
                  <a:srgbClr val="000000"/>
                </a:solidFill>
              </a:rPr>
              <a:t> (K</a:t>
            </a:r>
            <a:r>
              <a:rPr lang="sl-SI" altLang="sl-SI" sz="2400" baseline="30000">
                <a:solidFill>
                  <a:srgbClr val="000000"/>
                </a:solidFill>
              </a:rPr>
              <a:t>-1</a:t>
            </a:r>
            <a:r>
              <a:rPr lang="sl-SI" altLang="sl-SI" sz="2400">
                <a:solidFill>
                  <a:srgbClr val="000000"/>
                </a:solidFill>
              </a:rPr>
              <a:t>).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Rešitev:   </a:t>
            </a:r>
            <a:r>
              <a:rPr lang="sl-SI" altLang="sl-SI" sz="2400" i="1">
                <a:solidFill>
                  <a:srgbClr val="000000"/>
                </a:solidFill>
              </a:rPr>
              <a:t>l</a:t>
            </a:r>
            <a:r>
              <a:rPr lang="sl-SI" altLang="sl-SI" sz="2400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= ……..[m], </a:t>
            </a:r>
            <a:r>
              <a:rPr lang="sl-SI" altLang="sl-SI" sz="2400" i="1">
                <a:solidFill>
                  <a:srgbClr val="000000"/>
                </a:solidFill>
              </a:rPr>
              <a:t>l</a:t>
            </a:r>
            <a:r>
              <a:rPr lang="sl-SI" altLang="sl-SI" sz="2400" baseline="-25000">
                <a:solidFill>
                  <a:srgbClr val="000000"/>
                </a:solidFill>
              </a:rPr>
              <a:t>2</a:t>
            </a:r>
            <a:r>
              <a:rPr lang="sl-SI" altLang="sl-SI" sz="2400">
                <a:solidFill>
                  <a:srgbClr val="000000"/>
                </a:solidFill>
              </a:rPr>
              <a:t> = …….[m]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>
            <a:extLst>
              <a:ext uri="{FF2B5EF4-FFF2-40B4-BE49-F238E27FC236}">
                <a16:creationId xmlns:a16="http://schemas.microsoft.com/office/drawing/2014/main" id="{B7DE7858-2B81-4AEF-9796-BB7D36ECC51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C714721-769A-4E13-B584-1BF8975909F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8611" name="Ograda številke diapozitiva 2">
            <a:extLst>
              <a:ext uri="{FF2B5EF4-FFF2-40B4-BE49-F238E27FC236}">
                <a16:creationId xmlns:a16="http://schemas.microsoft.com/office/drawing/2014/main" id="{73A531CD-3B5C-4A27-BCE9-9C8100C480EB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241C729-9B94-486B-9D0A-D3AF1D46EA8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8612" name="Rectangle 4">
            <a:extLst>
              <a:ext uri="{FF2B5EF4-FFF2-40B4-BE49-F238E27FC236}">
                <a16:creationId xmlns:a16="http://schemas.microsoft.com/office/drawing/2014/main" id="{0C9C4C71-3473-40B6-B703-4F44D3B8AD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184151"/>
            <a:ext cx="8569325" cy="674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239871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239871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23987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3987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3987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3987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3987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3987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</a:rPr>
              <a:t>Naloge </a:t>
            </a:r>
            <a:r>
              <a:rPr lang="sl-SI" altLang="sl-SI" sz="2400">
                <a:solidFill>
                  <a:srgbClr val="000000"/>
                </a:solidFill>
              </a:rPr>
              <a:t>(str. 26 – 27)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1. Kadar je temperatura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0 </a:t>
            </a:r>
            <a:r>
              <a:rPr lang="sl-SI" altLang="sl-SI" sz="2400" i="1">
                <a:solidFill>
                  <a:srgbClr val="000000"/>
                </a:solidFill>
              </a:rPr>
              <a:t>= </a:t>
            </a:r>
            <a:r>
              <a:rPr lang="sl-SI" altLang="sl-SI" sz="2400">
                <a:solidFill>
                  <a:srgbClr val="000000"/>
                </a:solidFill>
              </a:rPr>
              <a:t>-10 °C, je dolžina jeklenega mostu </a:t>
            </a:r>
            <a:r>
              <a:rPr lang="sl-SI" altLang="sl-SI" sz="2400" i="1">
                <a:solidFill>
                  <a:srgbClr val="000000"/>
                </a:solidFill>
              </a:rPr>
              <a:t>l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 i="1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</a:rPr>
              <a:t>= 200 m. Za koliko se poveča dolžina, ko se most segreje na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 i="1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</a:rPr>
              <a:t>= 40 °C? 			</a:t>
            </a:r>
            <a:r>
              <a:rPr lang="sl-SI" altLang="sl-SI" sz="2400">
                <a:solidFill>
                  <a:srgbClr val="FF0000"/>
                </a:solidFill>
              </a:rPr>
              <a:t>(R: ∆ </a:t>
            </a:r>
            <a:r>
              <a:rPr lang="sl-SI" altLang="sl-SI" sz="2400" i="1">
                <a:solidFill>
                  <a:srgbClr val="FF0000"/>
                </a:solidFill>
              </a:rPr>
              <a:t>l </a:t>
            </a:r>
            <a:r>
              <a:rPr lang="sl-SI" altLang="sl-SI" sz="2400">
                <a:solidFill>
                  <a:srgbClr val="FF0000"/>
                </a:solidFill>
              </a:rPr>
              <a:t>= 0,12 m)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2. Aluminijasti drog je pri temperaturi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 i="1">
                <a:solidFill>
                  <a:srgbClr val="000000"/>
                </a:solidFill>
              </a:rPr>
              <a:t> = </a:t>
            </a:r>
            <a:r>
              <a:rPr lang="sl-SI" altLang="sl-SI" sz="2400">
                <a:solidFill>
                  <a:srgbClr val="000000"/>
                </a:solidFill>
              </a:rPr>
              <a:t>30 °C dolg </a:t>
            </a:r>
            <a:r>
              <a:rPr lang="sl-SI" altLang="sl-SI" sz="2400" i="1">
                <a:solidFill>
                  <a:srgbClr val="000000"/>
                </a:solidFill>
              </a:rPr>
              <a:t>l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>
                <a:solidFill>
                  <a:srgbClr val="000000"/>
                </a:solidFill>
              </a:rPr>
              <a:t> = 25 m. Za koliko je drog krajši pozimi, ko je njegova temperatura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= -20 °C?					</a:t>
            </a:r>
            <a:r>
              <a:rPr lang="sl-SI" altLang="sl-SI" sz="2400">
                <a:solidFill>
                  <a:srgbClr val="FF0000"/>
                </a:solidFill>
              </a:rPr>
              <a:t>(R: ∆ </a:t>
            </a:r>
            <a:r>
              <a:rPr lang="sl-SI" altLang="sl-SI" sz="2400" i="1">
                <a:solidFill>
                  <a:srgbClr val="FF0000"/>
                </a:solidFill>
              </a:rPr>
              <a:t>l </a:t>
            </a:r>
            <a:r>
              <a:rPr lang="sl-SI" altLang="sl-SI" sz="2400">
                <a:solidFill>
                  <a:srgbClr val="FF0000"/>
                </a:solidFill>
              </a:rPr>
              <a:t>= 2,97 cm)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3. Bakrena palica ima pri temperaturi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 i="1">
                <a:solidFill>
                  <a:srgbClr val="000000"/>
                </a:solidFill>
              </a:rPr>
              <a:t> = </a:t>
            </a:r>
            <a:r>
              <a:rPr lang="sl-SI" altLang="sl-SI" sz="2400">
                <a:solidFill>
                  <a:srgbClr val="000000"/>
                </a:solidFill>
              </a:rPr>
              <a:t>0 °C dolžino </a:t>
            </a:r>
            <a:r>
              <a:rPr lang="sl-SI" altLang="sl-SI" sz="2400" i="1">
                <a:solidFill>
                  <a:srgbClr val="000000"/>
                </a:solidFill>
              </a:rPr>
              <a:t>l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>
                <a:solidFill>
                  <a:srgbClr val="000000"/>
                </a:solidFill>
              </a:rPr>
              <a:t> = 201 mm, palica iz cinka pa ima pri tej temperaturi dolžino </a:t>
            </a:r>
            <a:r>
              <a:rPr lang="sl-SI" altLang="sl-SI" sz="2400" i="1">
                <a:solidFill>
                  <a:srgbClr val="000000"/>
                </a:solidFill>
              </a:rPr>
              <a:t>l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>
                <a:solidFill>
                  <a:srgbClr val="000000"/>
                </a:solidFill>
              </a:rPr>
              <a:t> = 200 mm. Pri kateri temperaturi sta palici enako dolgi? Temperaturni koeficient raztezanja za baker je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l-GR" altLang="sl-SI" sz="2400" i="1">
                <a:solidFill>
                  <a:srgbClr val="000000"/>
                </a:solidFill>
              </a:rPr>
              <a:t>α</a:t>
            </a:r>
            <a:r>
              <a:rPr lang="sl-SI" altLang="sl-SI" sz="2400" i="1">
                <a:solidFill>
                  <a:srgbClr val="000000"/>
                </a:solidFill>
              </a:rPr>
              <a:t> = </a:t>
            </a:r>
            <a:r>
              <a:rPr lang="sl-SI" altLang="sl-SI" sz="2400">
                <a:solidFill>
                  <a:srgbClr val="000000"/>
                </a:solidFill>
              </a:rPr>
              <a:t>1,67 . 10</a:t>
            </a:r>
            <a:r>
              <a:rPr lang="sl-SI" altLang="sl-SI" sz="2400" baseline="30000">
                <a:solidFill>
                  <a:srgbClr val="000000"/>
                </a:solidFill>
              </a:rPr>
              <a:t>–5</a:t>
            </a:r>
            <a:r>
              <a:rPr lang="sl-SI" altLang="sl-SI" sz="2400">
                <a:solidFill>
                  <a:srgbClr val="000000"/>
                </a:solidFill>
              </a:rPr>
              <a:t> K</a:t>
            </a:r>
            <a:r>
              <a:rPr lang="sl-SI" altLang="sl-SI" sz="2400" baseline="30000">
                <a:solidFill>
                  <a:srgbClr val="000000"/>
                </a:solidFill>
              </a:rPr>
              <a:t>-1</a:t>
            </a:r>
            <a:r>
              <a:rPr lang="sl-SI" altLang="sl-SI" sz="2400">
                <a:solidFill>
                  <a:srgbClr val="000000"/>
                </a:solidFill>
              </a:rPr>
              <a:t>, za cink pa </a:t>
            </a:r>
            <a:r>
              <a:rPr lang="el-GR" altLang="sl-SI" sz="2400" i="1">
                <a:solidFill>
                  <a:srgbClr val="000000"/>
                </a:solidFill>
              </a:rPr>
              <a:t>α</a:t>
            </a:r>
            <a:r>
              <a:rPr lang="sl-SI" altLang="sl-SI" sz="2400" i="1">
                <a:solidFill>
                  <a:srgbClr val="000000"/>
                </a:solidFill>
              </a:rPr>
              <a:t> = </a:t>
            </a:r>
            <a:r>
              <a:rPr lang="sl-SI" altLang="sl-SI" sz="2400">
                <a:solidFill>
                  <a:srgbClr val="000000"/>
                </a:solidFill>
              </a:rPr>
              <a:t>3,0 . 10</a:t>
            </a:r>
            <a:r>
              <a:rPr lang="sl-SI" altLang="sl-SI" sz="2400" baseline="30000">
                <a:solidFill>
                  <a:srgbClr val="000000"/>
                </a:solidFill>
              </a:rPr>
              <a:t>–5</a:t>
            </a:r>
            <a:r>
              <a:rPr lang="sl-SI" altLang="sl-SI" sz="2400">
                <a:solidFill>
                  <a:srgbClr val="000000"/>
                </a:solidFill>
              </a:rPr>
              <a:t> K</a:t>
            </a:r>
            <a:r>
              <a:rPr lang="sl-SI" altLang="sl-SI" sz="2400" baseline="30000">
                <a:solidFill>
                  <a:srgbClr val="000000"/>
                </a:solidFill>
              </a:rPr>
              <a:t>-1</a:t>
            </a:r>
            <a:r>
              <a:rPr lang="sl-SI" altLang="sl-SI" sz="2400">
                <a:solidFill>
                  <a:srgbClr val="000000"/>
                </a:solidFill>
              </a:rPr>
              <a:t>.</a:t>
            </a:r>
            <a:r>
              <a:rPr lang="sl-SI" altLang="sl-SI" sz="2400">
                <a:solidFill>
                  <a:srgbClr val="FF0000"/>
                </a:solidFill>
              </a:rPr>
              <a:t>(R: </a:t>
            </a:r>
            <a:r>
              <a:rPr lang="sl-SI" altLang="sl-SI" sz="2400" i="1">
                <a:solidFill>
                  <a:srgbClr val="FF0000"/>
                </a:solidFill>
              </a:rPr>
              <a:t>T = </a:t>
            </a:r>
            <a:r>
              <a:rPr lang="sl-SI" altLang="sl-SI" sz="2400">
                <a:solidFill>
                  <a:srgbClr val="FF0000"/>
                </a:solidFill>
              </a:rPr>
              <a:t>378 °C)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4. Z jeklenim merilom, ki je umerjeno pri temperaturi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 i="1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</a:rPr>
              <a:t>= 20 °C, izmerimo dolžino pri temperaturi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 baseline="-25000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</a:rPr>
              <a:t>= 10 °C in dobimo vrednost </a:t>
            </a:r>
            <a:r>
              <a:rPr lang="sl-SI" altLang="sl-SI" sz="2400" i="1">
                <a:solidFill>
                  <a:srgbClr val="000000"/>
                </a:solidFill>
              </a:rPr>
              <a:t>l 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= 2580,2 mm. Kolikšna je prava vrednost dolžine? Linearni temperaturni koeficient raztezanja za jeklo je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l-GR" altLang="sl-SI" sz="2400">
                <a:solidFill>
                  <a:srgbClr val="000000"/>
                </a:solidFill>
              </a:rPr>
              <a:t>α</a:t>
            </a:r>
            <a:r>
              <a:rPr lang="sl-SI" altLang="sl-SI" sz="2400">
                <a:solidFill>
                  <a:srgbClr val="000000"/>
                </a:solidFill>
              </a:rPr>
              <a:t> = 1,1 . 10</a:t>
            </a:r>
            <a:r>
              <a:rPr lang="sl-SI" altLang="sl-SI" sz="2400" baseline="30000">
                <a:solidFill>
                  <a:srgbClr val="000000"/>
                </a:solidFill>
              </a:rPr>
              <a:t>–5</a:t>
            </a:r>
            <a:r>
              <a:rPr lang="sl-SI" altLang="sl-SI" sz="2400">
                <a:solidFill>
                  <a:srgbClr val="000000"/>
                </a:solidFill>
              </a:rPr>
              <a:t> K</a:t>
            </a:r>
            <a:r>
              <a:rPr lang="sl-SI" altLang="sl-SI" sz="2400" baseline="30000">
                <a:solidFill>
                  <a:srgbClr val="000000"/>
                </a:solidFill>
              </a:rPr>
              <a:t>-1</a:t>
            </a:r>
            <a:r>
              <a:rPr lang="sl-SI" altLang="sl-SI" sz="2400">
                <a:solidFill>
                  <a:srgbClr val="000000"/>
                </a:solidFill>
              </a:rPr>
              <a:t>.				</a:t>
            </a:r>
            <a:r>
              <a:rPr lang="sl-SI" altLang="sl-SI" sz="2400">
                <a:solidFill>
                  <a:srgbClr val="FF0000"/>
                </a:solidFill>
              </a:rPr>
              <a:t>(R: </a:t>
            </a:r>
            <a:r>
              <a:rPr lang="sl-SI" altLang="sl-SI" sz="2400" i="1">
                <a:solidFill>
                  <a:srgbClr val="FF0000"/>
                </a:solidFill>
              </a:rPr>
              <a:t>l</a:t>
            </a:r>
            <a:r>
              <a:rPr lang="sl-SI" altLang="sl-SI" sz="2400" baseline="-25000">
                <a:solidFill>
                  <a:srgbClr val="FF0000"/>
                </a:solidFill>
              </a:rPr>
              <a:t>0</a:t>
            </a:r>
            <a:r>
              <a:rPr lang="sl-SI" altLang="sl-SI" sz="2400">
                <a:solidFill>
                  <a:srgbClr val="FF0000"/>
                </a:solidFill>
              </a:rPr>
              <a:t> = 2579,9 mm)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1241</Words>
  <Application>Microsoft Office PowerPoint</Application>
  <PresentationFormat>Širokozaslonsko</PresentationFormat>
  <Paragraphs>136</Paragraphs>
  <Slides>10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9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Microsoft Equation 3.0</vt:lpstr>
      <vt:lpstr>Temperaturno raztezanje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OSNOVNE TERMODINAMIČNE VELIČINE</dc:title>
  <dc:creator>Tanja</dc:creator>
  <cp:lastModifiedBy>Vouk, Gaja</cp:lastModifiedBy>
  <cp:revision>31</cp:revision>
  <dcterms:created xsi:type="dcterms:W3CDTF">2021-09-26T19:56:46Z</dcterms:created>
  <dcterms:modified xsi:type="dcterms:W3CDTF">2022-01-24T19:53:18Z</dcterms:modified>
</cp:coreProperties>
</file>