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2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4AE3C-10A5-4DAF-B0D8-C1A9E655708F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83CB3-A245-48FE-A615-7A9A5AE8F92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00391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82BA17-8A3D-4CB9-868E-87BEC9A78261}" type="slidenum">
              <a:rPr lang="sl-SI" altLang="sl-SI"/>
              <a:pPr eaLnBrk="1" hangingPunct="1">
                <a:spcBef>
                  <a:spcPct val="0"/>
                </a:spcBef>
              </a:pPr>
              <a:t>1</a:t>
            </a:fld>
            <a:endParaRPr lang="sl-SI" altLang="sl-SI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8169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5CF34C-40F3-4C5E-99C9-33E1ED3D6B9C}" type="slidenum">
              <a:rPr lang="sl-SI" altLang="sl-SI"/>
              <a:pPr eaLnBrk="1" hangingPunct="1">
                <a:spcBef>
                  <a:spcPct val="0"/>
                </a:spcBef>
              </a:pPr>
              <a:t>10</a:t>
            </a:fld>
            <a:endParaRPr lang="sl-SI" altLang="sl-SI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12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E995E4D-733F-4A4D-86F3-2BD525957724}" type="slidenum">
              <a:rPr lang="sl-SI" altLang="sl-SI"/>
              <a:pPr eaLnBrk="1" hangingPunct="1">
                <a:spcBef>
                  <a:spcPct val="0"/>
                </a:spcBef>
              </a:pPr>
              <a:t>11</a:t>
            </a:fld>
            <a:endParaRPr lang="sl-SI" altLang="sl-SI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82494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25B81EA-2D59-4A9A-94DA-C88DE1AED9B4}" type="slidenum">
              <a:rPr lang="sl-SI" altLang="sl-SI"/>
              <a:pPr eaLnBrk="1" hangingPunct="1">
                <a:spcBef>
                  <a:spcPct val="0"/>
                </a:spcBef>
              </a:pPr>
              <a:t>12</a:t>
            </a:fld>
            <a:endParaRPr lang="sl-SI" altLang="sl-SI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55100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BF5AD30-71C6-4D6B-B5A5-40883055F4B5}" type="slidenum">
              <a:rPr lang="sl-SI" altLang="sl-SI"/>
              <a:pPr eaLnBrk="1" hangingPunct="1">
                <a:spcBef>
                  <a:spcPct val="0"/>
                </a:spcBef>
              </a:pPr>
              <a:t>13</a:t>
            </a:fld>
            <a:endParaRPr lang="sl-SI" altLang="sl-SI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48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4C874FF-63D1-4C3F-AE43-0E2810EEF822}" type="slidenum">
              <a:rPr lang="sl-SI" altLang="sl-SI"/>
              <a:pPr eaLnBrk="1" hangingPunct="1">
                <a:spcBef>
                  <a:spcPct val="0"/>
                </a:spcBef>
              </a:pPr>
              <a:t>14</a:t>
            </a:fld>
            <a:endParaRPr lang="sl-SI" altLang="sl-SI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7193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9A3CF42-6163-4CA2-AD7D-26B23ACCB25B}" type="slidenum">
              <a:rPr lang="sl-SI" altLang="sl-SI"/>
              <a:pPr eaLnBrk="1" hangingPunct="1">
                <a:spcBef>
                  <a:spcPct val="0"/>
                </a:spcBef>
              </a:pPr>
              <a:t>15</a:t>
            </a:fld>
            <a:endParaRPr lang="sl-SI" altLang="sl-SI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057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EFD6DAD-FED5-4299-9F85-CD29D700EC57}" type="slidenum">
              <a:rPr lang="sl-SI" altLang="sl-SI"/>
              <a:pPr eaLnBrk="1" hangingPunct="1">
                <a:spcBef>
                  <a:spcPct val="0"/>
                </a:spcBef>
              </a:pPr>
              <a:t>2</a:t>
            </a:fld>
            <a:endParaRPr lang="sl-SI" altLang="sl-SI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1089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6E9F965-1DCB-4EBA-8A4A-0F230E9916FC}" type="slidenum">
              <a:rPr lang="sl-SI" altLang="sl-SI"/>
              <a:pPr eaLnBrk="1" hangingPunct="1">
                <a:spcBef>
                  <a:spcPct val="0"/>
                </a:spcBef>
              </a:pPr>
              <a:t>3</a:t>
            </a:fld>
            <a:endParaRPr lang="sl-SI" altLang="sl-SI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192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7266A4C-C3A5-4736-BD93-C760993A7E8A}" type="slidenum">
              <a:rPr lang="sl-SI" altLang="sl-SI"/>
              <a:pPr eaLnBrk="1" hangingPunct="1">
                <a:spcBef>
                  <a:spcPct val="0"/>
                </a:spcBef>
              </a:pPr>
              <a:t>4</a:t>
            </a:fld>
            <a:endParaRPr lang="sl-SI" altLang="sl-SI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87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0060E1C-0EAD-4EA5-8297-A41A75C4E27E}" type="slidenum">
              <a:rPr lang="sl-SI" altLang="sl-SI"/>
              <a:pPr eaLnBrk="1" hangingPunct="1">
                <a:spcBef>
                  <a:spcPct val="0"/>
                </a:spcBef>
              </a:pPr>
              <a:t>5</a:t>
            </a:fld>
            <a:endParaRPr lang="sl-SI" altLang="sl-SI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788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856EB3-6F9C-48C1-9FA6-2F2B4F09A405}" type="slidenum">
              <a:rPr lang="sl-SI" altLang="sl-SI"/>
              <a:pPr eaLnBrk="1" hangingPunct="1">
                <a:spcBef>
                  <a:spcPct val="0"/>
                </a:spcBef>
              </a:pPr>
              <a:t>6</a:t>
            </a:fld>
            <a:endParaRPr lang="sl-SI" altLang="sl-SI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985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15873BA-ED39-4D3E-9B10-6B4683AC6C9C}" type="slidenum">
              <a:rPr lang="sl-SI" altLang="sl-SI"/>
              <a:pPr eaLnBrk="1" hangingPunct="1">
                <a:spcBef>
                  <a:spcPct val="0"/>
                </a:spcBef>
              </a:pPr>
              <a:t>7</a:t>
            </a:fld>
            <a:endParaRPr lang="sl-SI" altLang="sl-SI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9764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28B4871-DE5D-42B3-9E75-38C7BCB607A3}" type="slidenum">
              <a:rPr lang="sl-SI" altLang="sl-SI"/>
              <a:pPr eaLnBrk="1" hangingPunct="1">
                <a:spcBef>
                  <a:spcPct val="0"/>
                </a:spcBef>
              </a:pPr>
              <a:t>8</a:t>
            </a:fld>
            <a:endParaRPr lang="sl-SI" altLang="sl-SI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2379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AB03803-2A89-48DE-9368-0F947530B13E}" type="slidenum">
              <a:rPr lang="sl-SI" altLang="sl-SI"/>
              <a:pPr eaLnBrk="1" hangingPunct="1">
                <a:spcBef>
                  <a:spcPct val="0"/>
                </a:spcBef>
              </a:pPr>
              <a:t>9</a:t>
            </a:fld>
            <a:endParaRPr lang="sl-SI" altLang="sl-SI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altLang="sl-SI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112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9654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64690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097253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besedilo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EDB081-E254-4A9E-BEA6-058260F86EA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00283278"/>
      </p:ext>
    </p:extLst>
  </p:cSld>
  <p:clrMapOvr>
    <a:masterClrMapping/>
  </p:clrMapOvr>
  <p:transition spd="med">
    <p:zoom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Naslov, besedilo in 2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8965FE-84F2-4865-8F4A-F6E2EA96E3A2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655619501"/>
      </p:ext>
    </p:extLst>
  </p:cSld>
  <p:clrMapOvr>
    <a:masterClrMapping/>
  </p:clrMapOvr>
  <p:transition spd="med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83954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2136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034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118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286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3536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196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2468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A01CA-0192-4046-91BF-17B2F25917FC}" type="datetimeFigureOut">
              <a:rPr lang="sl-SI" smtClean="0"/>
              <a:t>21. 09. 2020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B068C-0186-4815-8FF5-76499864B71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7221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t2KgtlP8Lk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youtube.com/watch?v=q4JnZPq6Ljg" TargetMode="Externa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1610736"/>
            <a:ext cx="6858000" cy="2387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sl-SI" altLang="sl-SI" sz="8800" dirty="0">
                <a:latin typeface="Cambria" panose="02040503050406030204" pitchFamily="18" charset="0"/>
                <a:cs typeface="Narkisim" panose="020E0502050101010101" pitchFamily="34" charset="-79"/>
              </a:rPr>
              <a:t>Ločevanje zmesi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altLang="sl-SI" dirty="0"/>
          </a:p>
        </p:txBody>
      </p:sp>
    </p:spTree>
    <p:extLst>
      <p:ext uri="{BB962C8B-B14F-4D97-AF65-F5344CB8AC3E}">
        <p14:creationId xmlns:p14="http://schemas.microsoft.com/office/powerpoint/2010/main" val="2322857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Sublimacija</a:t>
            </a:r>
            <a:r>
              <a:rPr lang="sl-SI" altLang="sl-SI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1267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 dirty="0">
                <a:latin typeface="Cambria" panose="02040503050406030204" pitchFamily="18" charset="0"/>
              </a:rPr>
              <a:t>Ločujemo snovi, ki sublimirajo (jod, </a:t>
            </a:r>
            <a:r>
              <a:rPr lang="sl-SI" altLang="sl-SI" sz="2800" i="1" dirty="0" err="1">
                <a:latin typeface="Cambria" panose="02040503050406030204" pitchFamily="18" charset="0"/>
              </a:rPr>
              <a:t>naftalen</a:t>
            </a:r>
            <a:r>
              <a:rPr lang="sl-SI" altLang="sl-SI" sz="2800" i="1" dirty="0">
                <a:latin typeface="Cambria" panose="02040503050406030204" pitchFamily="18" charset="0"/>
              </a:rPr>
              <a:t>,…).</a:t>
            </a:r>
          </a:p>
          <a:p>
            <a:pPr eaLnBrk="1" hangingPunct="1"/>
            <a:endParaRPr lang="sl-SI" altLang="sl-SI" sz="2800" i="1" dirty="0">
              <a:latin typeface="Cambria" panose="02040503050406030204" pitchFamily="18" charset="0"/>
            </a:endParaRPr>
          </a:p>
          <a:p>
            <a:r>
              <a:rPr lang="en-GB" sz="2800" dirty="0">
                <a:hlinkClick r:id="rId3"/>
              </a:rPr>
              <a:t>https://www.youtube.com/watch?v=Ft2KgtlP8Lk</a:t>
            </a:r>
            <a:endParaRPr lang="en-GB" sz="2800" dirty="0"/>
          </a:p>
          <a:p>
            <a:pPr eaLnBrk="1" hangingPunct="1"/>
            <a:endParaRPr lang="sl-SI" altLang="sl-SI" sz="2800" i="1" dirty="0">
              <a:latin typeface="Cambria" panose="02040503050406030204" pitchFamily="18" charset="0"/>
            </a:endParaRPr>
          </a:p>
        </p:txBody>
      </p:sp>
      <p:pic>
        <p:nvPicPr>
          <p:cNvPr id="11268" name="Picture 6" descr="poskus3s1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84663" y="1412875"/>
            <a:ext cx="4330700" cy="32480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269" name="Slika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789363"/>
            <a:ext cx="4645025" cy="276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oljeZBesedilom 1">
            <a:extLst>
              <a:ext uri="{FF2B5EF4-FFF2-40B4-BE49-F238E27FC236}">
                <a16:creationId xmlns:a16="http://schemas.microsoft.com/office/drawing/2014/main" id="{CCFC7774-9C3B-48CD-A4E9-4ACE4067F81C}"/>
              </a:ext>
            </a:extLst>
          </p:cNvPr>
          <p:cNvSpPr txBox="1"/>
          <p:nvPr/>
        </p:nvSpPr>
        <p:spPr>
          <a:xfrm>
            <a:off x="5264458" y="4971495"/>
            <a:ext cx="33509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hlinkClick r:id="rId6"/>
              </a:rPr>
              <a:t>https://www.youtube.com/watch?v=q4JnZPq6Ljg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3703115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43000"/>
          </a:xfrm>
        </p:spPr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Kristalizacija</a:t>
            </a:r>
            <a:r>
              <a:rPr lang="sl-SI" altLang="sl-SI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2291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Ločujemo homogene raztopine tako, da odparimo topilo (sol iz vode).</a:t>
            </a:r>
          </a:p>
        </p:txBody>
      </p:sp>
      <p:pic>
        <p:nvPicPr>
          <p:cNvPr id="12292" name="Picture 12" descr="bakrov_sulfat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58" t="22551" r="60863" b="36386"/>
          <a:stretch>
            <a:fillRect/>
          </a:stretch>
        </p:blipFill>
        <p:spPr>
          <a:xfrm>
            <a:off x="5435600" y="1484313"/>
            <a:ext cx="3276600" cy="4176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2293" name="Picture 13" descr="ucb1_str008_sl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32" t="6409" r="3059" b="3371"/>
          <a:stretch>
            <a:fillRect/>
          </a:stretch>
        </p:blipFill>
        <p:spPr bwMode="auto">
          <a:xfrm>
            <a:off x="395288" y="3500438"/>
            <a:ext cx="4895850" cy="288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3848881"/>
      </p:ext>
    </p:extLst>
  </p:cSld>
  <p:clrMapOvr>
    <a:masterClrMapping/>
  </p:clrMapOvr>
  <p:transition spd="med"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Centrifugiranje</a:t>
            </a:r>
            <a:r>
              <a:rPr lang="sl-SI" altLang="sl-SI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Ločujemo suspenzije (trdne delce, ki lebdijo v tekočini).</a:t>
            </a:r>
          </a:p>
        </p:txBody>
      </p:sp>
      <p:pic>
        <p:nvPicPr>
          <p:cNvPr id="13316" name="Picture 8" descr="centrifug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9" t="28206" r="30582" b="30762"/>
          <a:stretch>
            <a:fillRect/>
          </a:stretch>
        </p:blipFill>
        <p:spPr>
          <a:xfrm>
            <a:off x="2771775" y="2852738"/>
            <a:ext cx="6097588" cy="34559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041776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6000" i="1">
                <a:latin typeface="Cambria" panose="02040503050406030204" pitchFamily="18" charset="0"/>
              </a:rPr>
              <a:t>Naloge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sl-SI" altLang="sl-SI" sz="2400" b="1" i="1" u="sng">
                <a:latin typeface="Cambria" panose="02040503050406030204" pitchFamily="18" charset="0"/>
              </a:rPr>
              <a:t>Kako bi ločil:</a:t>
            </a:r>
          </a:p>
          <a:p>
            <a:pPr eaLnBrk="1" hangingPunct="1"/>
            <a:r>
              <a:rPr lang="sl-SI" altLang="sl-SI" sz="2400" i="1">
                <a:latin typeface="Cambria" panose="02040503050406030204" pitchFamily="18" charset="0"/>
              </a:rPr>
              <a:t>naftalen in natrijev klorid (NaCl)</a:t>
            </a:r>
          </a:p>
          <a:p>
            <a:pPr eaLnBrk="1" hangingPunct="1"/>
            <a:r>
              <a:rPr lang="sl-SI" altLang="sl-SI" sz="2400" i="1">
                <a:latin typeface="Cambria" panose="02040503050406030204" pitchFamily="18" charset="0"/>
              </a:rPr>
              <a:t>natrijev klorid (NaCl), kalcijev karbonat (CaCO</a:t>
            </a:r>
            <a:r>
              <a:rPr lang="sl-SI" altLang="sl-SI" sz="2400" i="1" baseline="-25000">
                <a:latin typeface="Cambria" panose="02040503050406030204" pitchFamily="18" charset="0"/>
              </a:rPr>
              <a:t>3</a:t>
            </a:r>
            <a:r>
              <a:rPr lang="sl-SI" altLang="sl-SI" sz="2400" i="1">
                <a:latin typeface="Cambria" panose="02040503050406030204" pitchFamily="18" charset="0"/>
              </a:rPr>
              <a:t>) in žveplo (S)</a:t>
            </a:r>
          </a:p>
          <a:p>
            <a:pPr eaLnBrk="1" hangingPunct="1"/>
            <a:r>
              <a:rPr lang="sl-SI" altLang="sl-SI" sz="2400" i="1">
                <a:latin typeface="Cambria" panose="02040503050406030204" pitchFamily="18" charset="0"/>
              </a:rPr>
              <a:t>sladkor, mivko in železo (Fe)</a:t>
            </a:r>
          </a:p>
          <a:p>
            <a:pPr eaLnBrk="1" hangingPunct="1"/>
            <a:r>
              <a:rPr lang="sl-SI" altLang="sl-SI" sz="2400" i="1">
                <a:latin typeface="Cambria" panose="02040503050406030204" pitchFamily="18" charset="0"/>
              </a:rPr>
              <a:t>cink (Zn) (granule), kalijev klorid(KCl), šibre</a:t>
            </a:r>
          </a:p>
          <a:p>
            <a:pPr eaLnBrk="1" hangingPunct="1"/>
            <a:r>
              <a:rPr lang="sl-SI" altLang="sl-SI" sz="2400" i="1">
                <a:latin typeface="Cambria" panose="02040503050406030204" pitchFamily="18" charset="0"/>
              </a:rPr>
              <a:t>vodo (H</a:t>
            </a:r>
            <a:r>
              <a:rPr lang="sl-SI" altLang="sl-SI" sz="2400" i="1" baseline="-25000">
                <a:latin typeface="Cambria" panose="02040503050406030204" pitchFamily="18" charset="0"/>
              </a:rPr>
              <a:t>2</a:t>
            </a:r>
            <a:r>
              <a:rPr lang="sl-SI" altLang="sl-SI" sz="2400" i="1">
                <a:latin typeface="Cambria" panose="02040503050406030204" pitchFamily="18" charset="0"/>
              </a:rPr>
              <a:t>O) in etanol</a:t>
            </a:r>
          </a:p>
          <a:p>
            <a:pPr eaLnBrk="1" hangingPunct="1"/>
            <a:r>
              <a:rPr lang="sl-SI" altLang="sl-SI" sz="2400" i="1">
                <a:latin typeface="Cambria" panose="02040503050406030204" pitchFamily="18" charset="0"/>
              </a:rPr>
              <a:t>vodo (H</a:t>
            </a:r>
            <a:r>
              <a:rPr lang="sl-SI" altLang="sl-SI" sz="2400" i="1" baseline="-25000">
                <a:latin typeface="Cambria" panose="02040503050406030204" pitchFamily="18" charset="0"/>
              </a:rPr>
              <a:t>2</a:t>
            </a:r>
            <a:r>
              <a:rPr lang="sl-SI" altLang="sl-SI" sz="2400" i="1">
                <a:latin typeface="Cambria" panose="02040503050406030204" pitchFamily="18" charset="0"/>
              </a:rPr>
              <a:t>O) in olje</a:t>
            </a:r>
          </a:p>
          <a:p>
            <a:pPr eaLnBrk="1" hangingPunct="1"/>
            <a:endParaRPr lang="sl-SI" altLang="sl-SI" sz="2400" i="1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25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6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467591" y="282432"/>
            <a:ext cx="8229600" cy="586581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endParaRPr lang="sl-SI" altLang="sl-SI" sz="2400" i="1" dirty="0">
              <a:latin typeface="Cambria" panose="02040503050406030204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i="1" dirty="0">
                <a:latin typeface="Cambria" panose="02040503050406030204" pitchFamily="18" charset="0"/>
              </a:rPr>
              <a:t>Imaš 800 g zmesi v kateri je 94 g ogljika (v obliki saj) in 22 % sladkorja. Ostalo so cinkove granule (</a:t>
            </a:r>
            <a:r>
              <a:rPr lang="sl-SI" altLang="sl-SI" sz="2400" i="1" dirty="0" err="1">
                <a:latin typeface="Cambria" panose="02040503050406030204" pitchFamily="18" charset="0"/>
              </a:rPr>
              <a:t>Zn</a:t>
            </a:r>
            <a:r>
              <a:rPr lang="sl-SI" altLang="sl-SI" sz="2400" i="1" dirty="0">
                <a:latin typeface="Cambria" panose="02040503050406030204" pitchFamily="18" charset="0"/>
              </a:rPr>
              <a:t>). Kako bi ločil mešanico teh snovi?</a:t>
            </a:r>
          </a:p>
        </p:txBody>
      </p:sp>
    </p:spTree>
    <p:extLst>
      <p:ext uri="{BB962C8B-B14F-4D97-AF65-F5344CB8AC3E}">
        <p14:creationId xmlns:p14="http://schemas.microsoft.com/office/powerpoint/2010/main" val="7487614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0328" y="435985"/>
            <a:ext cx="8229600" cy="572135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i="1" dirty="0">
                <a:latin typeface="Cambria" panose="02040503050406030204" pitchFamily="18" charset="0"/>
              </a:rPr>
              <a:t>Imamo mešanico natrijevega klorida (NaCl), železa (Fe) in žvepla (S</a:t>
            </a:r>
            <a:r>
              <a:rPr lang="sl-SI" altLang="sl-SI" sz="2400" i="1" baseline="-25000" dirty="0">
                <a:latin typeface="Cambria" panose="02040503050406030204" pitchFamily="18" charset="0"/>
              </a:rPr>
              <a:t>8</a:t>
            </a:r>
            <a:r>
              <a:rPr lang="sl-SI" altLang="sl-SI" sz="2400" i="1" dirty="0">
                <a:latin typeface="Cambria" panose="02040503050406030204" pitchFamily="18" charset="0"/>
              </a:rPr>
              <a:t>). Kako bi ločil to zmes?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 sz="2400" i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12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F57E5D-2C96-4AB4-AADD-7F5C39502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Masni delež elementov in spojin v zmesi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81AE955B-DFCD-4813-987F-9875B304D33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sl-SI" dirty="0"/>
                  <a:t>Pove, koliko % predstavlja posamezna snov v zmesi.</a:t>
                </a:r>
              </a:p>
              <a:p>
                <a:r>
                  <a:rPr lang="sl-SI" dirty="0"/>
                  <a:t>Računa se po formuli:</a:t>
                </a:r>
                <a:br>
                  <a:rPr lang="sl-SI" dirty="0"/>
                </a:br>
                <a:endParaRPr lang="sl-SI" dirty="0"/>
              </a:p>
              <a:p>
                <a:pPr marL="0" indent="0" algn="ctr">
                  <a:buNone/>
                </a:pPr>
                <a:r>
                  <a:rPr lang="sl-SI" sz="3200" dirty="0"/>
                  <a:t>W(snovi)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l-SI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𝑠𝑛𝑜𝑣𝑖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𝑧𝑚𝑒𝑠𝑖</m:t>
                        </m:r>
                        <m:r>
                          <a:rPr lang="sl-SI" sz="32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sl-SI" sz="3200" dirty="0"/>
              </a:p>
              <a:p>
                <a:pPr marL="0" indent="0" algn="ctr">
                  <a:buNone/>
                </a:pPr>
                <a:endParaRPr lang="sl-SI" dirty="0"/>
              </a:p>
              <a:p>
                <a:pPr marL="0" indent="0" algn="ctr">
                  <a:buNone/>
                </a:pPr>
                <a:r>
                  <a:rPr lang="sl-SI" dirty="0"/>
                  <a:t>Pri tem je zmes sestavljena iz različnih snovi in je:</a:t>
                </a:r>
              </a:p>
              <a:p>
                <a:pPr marL="0" indent="0" algn="ctr">
                  <a:buNone/>
                </a:pPr>
                <a:endParaRPr lang="sl-SI" dirty="0"/>
              </a:p>
              <a:p>
                <a:pPr marL="0" indent="0" algn="ctr">
                  <a:buNone/>
                </a:pPr>
                <a:r>
                  <a:rPr lang="sl-SI" sz="2800" dirty="0"/>
                  <a:t>m(zmesi) = m(snovi1) + m(snovi2) + m(snovi3)…</a:t>
                </a:r>
              </a:p>
            </p:txBody>
          </p:sp>
        </mc:Choice>
        <mc:Fallback xmlns="">
          <p:sp>
            <p:nvSpPr>
              <p:cNvPr id="3" name="Označba mesta vsebine 2">
                <a:extLst>
                  <a:ext uri="{FF2B5EF4-FFF2-40B4-BE49-F238E27FC236}">
                    <a16:creationId xmlns:a16="http://schemas.microsoft.com/office/drawing/2014/main" id="{81AE955B-DFCD-4813-987F-9875B304D3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3" t="-1541"/>
                </a:stretch>
              </a:blipFill>
            </p:spPr>
            <p:txBody>
              <a:bodyPr/>
              <a:lstStyle/>
              <a:p>
                <a:r>
                  <a:rPr lang="sl-S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6910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84549D-405E-4241-A8C3-5A7FBE181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1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DF1E32E-A441-42B0-81FF-D7902A76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sz="2000" dirty="0"/>
              <a:t> </a:t>
            </a:r>
            <a:r>
              <a:rPr lang="sl-SI" altLang="sl-SI" sz="2000" i="1" dirty="0">
                <a:latin typeface="Cambria" panose="02040503050406030204" pitchFamily="18" charset="0"/>
              </a:rPr>
              <a:t>Ločujemo 40,0g zmesi železovega prahu, kuhinjske soli (NaCl) in joda (I</a:t>
            </a:r>
            <a:r>
              <a:rPr lang="sl-SI" altLang="sl-SI" sz="2000" i="1" baseline="-25000" dirty="0">
                <a:latin typeface="Cambria" panose="02040503050406030204" pitchFamily="18" charset="0"/>
              </a:rPr>
              <a:t>2</a:t>
            </a:r>
            <a:r>
              <a:rPr lang="sl-SI" altLang="sl-SI" sz="2000" i="1" dirty="0">
                <a:latin typeface="Cambria" panose="02040503050406030204" pitchFamily="18" charset="0"/>
              </a:rPr>
              <a:t>). Z magnetom izločimo železov prah, preostanek pa sublimiramo. Masa sublimata znaša 3,8 g, preostanek po sublimaciji pa 20,5 g. Določi mase posameznih komponent zmesi in njihove masne deleže.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05450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D5F8645-2AEF-4D5C-A6E7-F7EDFCB4F4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2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AB2DA66-411A-4D3E-BEE0-341C16606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altLang="sl-SI" dirty="0"/>
              <a:t>V 250 g vode smo raztopili 50 g sladkorja.</a:t>
            </a:r>
          </a:p>
          <a:p>
            <a:pPr marL="0" indent="0">
              <a:buNone/>
            </a:pPr>
            <a:r>
              <a:rPr lang="sl-SI" altLang="sl-SI" dirty="0"/>
              <a:t>Izračunaj masni delež sladkorja v raztopini.</a:t>
            </a:r>
          </a:p>
          <a:p>
            <a:pPr marL="0" indent="0">
              <a:buNone/>
            </a:pPr>
            <a:r>
              <a:rPr lang="sl-SI" altLang="sl-SI" dirty="0"/>
              <a:t>w = 0,1667 = 16,67 %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5080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F257F3-948B-49AD-AD7E-91E45DE32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3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DDC01B9-0931-4557-809E-FBC60FA3CA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dirty="0"/>
              <a:t>Pripraviti moramo 400 g raztopine kalijevega klorida (</a:t>
            </a:r>
            <a:r>
              <a:rPr lang="sl-SI" altLang="sl-SI" dirty="0" err="1"/>
              <a:t>KCl</a:t>
            </a:r>
            <a:r>
              <a:rPr lang="sl-SI" altLang="sl-SI" dirty="0"/>
              <a:t>) z 20 % koncentracijo.</a:t>
            </a:r>
          </a:p>
          <a:p>
            <a:r>
              <a:rPr lang="sl-SI" altLang="sl-SI" dirty="0"/>
              <a:t>Koliko kalijevega klorida moramo natehtati?</a:t>
            </a:r>
          </a:p>
          <a:p>
            <a:r>
              <a:rPr lang="sl-SI" altLang="sl-SI" dirty="0"/>
              <a:t>m(</a:t>
            </a:r>
            <a:r>
              <a:rPr lang="sl-SI" altLang="sl-SI" dirty="0" err="1"/>
              <a:t>KCl</a:t>
            </a:r>
            <a:r>
              <a:rPr lang="sl-SI" altLang="sl-SI" dirty="0"/>
              <a:t>) = 80 g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7906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Kriterij za ločevanje zmesi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Zmesi ločujemo na čiste snovi na podlagi različnih lastnosti snovi.</a:t>
            </a:r>
          </a:p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Izkoristimo razlike v temperaturi vrelišča, gostoti, magnetnosti, velikosti delcev,…</a:t>
            </a:r>
          </a:p>
        </p:txBody>
      </p:sp>
    </p:spTree>
    <p:extLst>
      <p:ext uri="{BB962C8B-B14F-4D97-AF65-F5344CB8AC3E}">
        <p14:creationId xmlns:p14="http://schemas.microsoft.com/office/powerpoint/2010/main" val="3705391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657B47-21C2-4B28-840B-0D88CF286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Naloga 4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4D396DD-2AD1-4EFF-B0FD-BFA7228786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Koliko</a:t>
            </a:r>
            <a:r>
              <a:rPr lang="en-GB" dirty="0"/>
              <a:t> g soli </a:t>
            </a:r>
            <a:r>
              <a:rPr lang="en-GB" dirty="0" err="1"/>
              <a:t>potrebujemo</a:t>
            </a:r>
            <a:r>
              <a:rPr lang="en-GB" dirty="0"/>
              <a:t>, da </a:t>
            </a:r>
            <a:r>
              <a:rPr lang="en-GB" dirty="0" err="1"/>
              <a:t>pripravimo</a:t>
            </a:r>
            <a:r>
              <a:rPr lang="en-GB" dirty="0"/>
              <a:t> 210 g </a:t>
            </a:r>
            <a:r>
              <a:rPr lang="en-GB" dirty="0" err="1"/>
              <a:t>raztopine</a:t>
            </a:r>
            <a:r>
              <a:rPr lang="sl-SI" dirty="0"/>
              <a:t> z masnim odstotkom 13 %</a:t>
            </a:r>
            <a:r>
              <a:rPr lang="en-GB" dirty="0"/>
              <a:t>?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244366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5B1D09-A915-4F31-961E-D87B0902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B128D70-F9A2-4201-BC97-1F06E2AE6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Koliko</a:t>
            </a:r>
            <a:r>
              <a:rPr lang="en-GB" dirty="0"/>
              <a:t> g </a:t>
            </a:r>
            <a:r>
              <a:rPr lang="en-GB" dirty="0" err="1"/>
              <a:t>vode</a:t>
            </a:r>
            <a:r>
              <a:rPr lang="en-GB" dirty="0"/>
              <a:t> </a:t>
            </a:r>
            <a:r>
              <a:rPr lang="en-GB" dirty="0" err="1"/>
              <a:t>moramo</a:t>
            </a:r>
            <a:r>
              <a:rPr lang="en-GB" dirty="0"/>
              <a:t> </a:t>
            </a:r>
            <a:r>
              <a:rPr lang="en-GB" dirty="0" err="1"/>
              <a:t>doliti</a:t>
            </a:r>
            <a:r>
              <a:rPr lang="en-GB" dirty="0"/>
              <a:t> k 14 g soli, da </a:t>
            </a:r>
            <a:r>
              <a:rPr lang="en-GB" dirty="0" err="1"/>
              <a:t>dobimo</a:t>
            </a:r>
            <a:r>
              <a:rPr lang="en-GB" dirty="0"/>
              <a:t> </a:t>
            </a:r>
            <a:r>
              <a:rPr lang="en-GB" dirty="0" err="1"/>
              <a:t>raztopino</a:t>
            </a:r>
            <a:r>
              <a:rPr lang="sl-SI" dirty="0"/>
              <a:t> z masnim odstotkom </a:t>
            </a:r>
            <a:r>
              <a:rPr lang="en-GB" dirty="0"/>
              <a:t>25</a:t>
            </a:r>
            <a:r>
              <a:rPr lang="sl-SI" dirty="0"/>
              <a:t> </a:t>
            </a:r>
            <a:r>
              <a:rPr lang="en-GB" dirty="0"/>
              <a:t>%?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710853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050A90-30EB-43DC-8659-995E878A3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091817-240E-4726-8061-51E676618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/>
              <a:t>Koliko</a:t>
            </a:r>
            <a:r>
              <a:rPr lang="en-GB" dirty="0"/>
              <a:t> % </a:t>
            </a:r>
            <a:r>
              <a:rPr lang="en-GB" dirty="0" err="1"/>
              <a:t>raztopino</a:t>
            </a:r>
            <a:r>
              <a:rPr lang="en-GB" dirty="0"/>
              <a:t> </a:t>
            </a:r>
            <a:r>
              <a:rPr lang="en-GB" dirty="0" err="1"/>
              <a:t>dobimo</a:t>
            </a:r>
            <a:r>
              <a:rPr lang="en-GB" dirty="0"/>
              <a:t>, </a:t>
            </a:r>
            <a:r>
              <a:rPr lang="en-GB" dirty="0" err="1"/>
              <a:t>če</a:t>
            </a:r>
            <a:r>
              <a:rPr lang="en-GB" dirty="0"/>
              <a:t> k 250 g 20</a:t>
            </a:r>
            <a:r>
              <a:rPr lang="sl-SI" dirty="0"/>
              <a:t> </a:t>
            </a:r>
            <a:r>
              <a:rPr lang="en-GB" dirty="0"/>
              <a:t>% </a:t>
            </a:r>
            <a:r>
              <a:rPr lang="en-GB" dirty="0" err="1"/>
              <a:t>raztopine</a:t>
            </a:r>
            <a:r>
              <a:rPr lang="en-GB" dirty="0"/>
              <a:t> soli, </a:t>
            </a:r>
            <a:r>
              <a:rPr lang="en-GB" dirty="0" err="1"/>
              <a:t>dodamo</a:t>
            </a:r>
            <a:r>
              <a:rPr lang="en-GB" dirty="0"/>
              <a:t> 15 g </a:t>
            </a:r>
            <a:r>
              <a:rPr lang="sl-SI" dirty="0"/>
              <a:t>vode</a:t>
            </a:r>
            <a:r>
              <a:rPr lang="en-GB" dirty="0"/>
              <a:t>?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69679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Raztapljanje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Ločimo snovi na podlagi različne topnosti (mivka in sladkor).</a:t>
            </a:r>
          </a:p>
        </p:txBody>
      </p:sp>
      <p:pic>
        <p:nvPicPr>
          <p:cNvPr id="4100" name="Ograda vsebine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8955" y="1600200"/>
            <a:ext cx="2957089" cy="4525963"/>
          </a:xfrm>
        </p:spPr>
      </p:pic>
      <p:pic>
        <p:nvPicPr>
          <p:cNvPr id="4101" name="Slika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860800"/>
            <a:ext cx="476250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2632779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Filtriranje</a:t>
            </a:r>
            <a:r>
              <a:rPr lang="sl-SI" altLang="sl-SI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Ločimo trdne snovi od tekočin.</a:t>
            </a:r>
          </a:p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Uporabljamo različne vrste filtrirnih papirjev</a:t>
            </a:r>
            <a:r>
              <a:rPr lang="sl-SI" altLang="sl-SI" sz="2800" i="1">
                <a:latin typeface="Poor Richard" panose="02080502050505020702" pitchFamily="18" charset="0"/>
              </a:rPr>
              <a:t>.</a:t>
            </a:r>
          </a:p>
        </p:txBody>
      </p:sp>
      <p:pic>
        <p:nvPicPr>
          <p:cNvPr id="5124" name="Picture 8" descr="g-filtriranje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4606" y="1600200"/>
            <a:ext cx="1045788" cy="21859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125" name="Picture 9" descr="filtriranje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4076700"/>
            <a:ext cx="2916238" cy="2187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6" name="Text Box 10"/>
          <p:cNvSpPr txBox="1">
            <a:spLocks noChangeArrowheads="1"/>
          </p:cNvSpPr>
          <p:nvPr/>
        </p:nvSpPr>
        <p:spPr bwMode="auto">
          <a:xfrm>
            <a:off x="7235825" y="4724400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l-SI" altLang="sl-SI" sz="2400">
                <a:latin typeface="Baskerville Old Face" panose="02020602080505020303" pitchFamily="18" charset="0"/>
              </a:rPr>
              <a:t>filtrat</a:t>
            </a:r>
          </a:p>
        </p:txBody>
      </p:sp>
    </p:spTree>
    <p:extLst>
      <p:ext uri="{BB962C8B-B14F-4D97-AF65-F5344CB8AC3E}">
        <p14:creationId xmlns:p14="http://schemas.microsoft.com/office/powerpoint/2010/main" val="1664405513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Destilacija </a:t>
            </a:r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Ločujemo tekočine,ki imajo različna vrelišča in se mešajo med seboj.</a:t>
            </a:r>
          </a:p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V pari je več snovi z nižjim vreliščem.</a:t>
            </a:r>
          </a:p>
        </p:txBody>
      </p:sp>
      <p:pic>
        <p:nvPicPr>
          <p:cNvPr id="6148" name="Picture 8" descr="distillation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27613" y="1773238"/>
            <a:ext cx="3676650" cy="4032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149" name="Text Box 9"/>
          <p:cNvSpPr txBox="1">
            <a:spLocks noChangeArrowheads="1"/>
          </p:cNvSpPr>
          <p:nvPr/>
        </p:nvSpPr>
        <p:spPr bwMode="auto">
          <a:xfrm>
            <a:off x="7380288" y="5734050"/>
            <a:ext cx="1079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sl-SI" altLang="sl-SI" sz="2400">
                <a:latin typeface="Baskerville Old Face" panose="02020602080505020303" pitchFamily="18" charset="0"/>
              </a:rPr>
              <a:t>destilat</a:t>
            </a:r>
          </a:p>
        </p:txBody>
      </p:sp>
    </p:spTree>
    <p:extLst>
      <p:ext uri="{BB962C8B-B14F-4D97-AF65-F5344CB8AC3E}">
        <p14:creationId xmlns:p14="http://schemas.microsoft.com/office/powerpoint/2010/main" val="1206459073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Z magnetom</a:t>
            </a:r>
          </a:p>
        </p:txBody>
      </p:sp>
      <p:sp>
        <p:nvSpPr>
          <p:cNvPr id="7171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Lahko ločimo železo in ostale kovine, ki so magnetne od nemagnetnih snovi iz različnih zmesi.</a:t>
            </a:r>
          </a:p>
        </p:txBody>
      </p:sp>
      <p:pic>
        <p:nvPicPr>
          <p:cNvPr id="7172" name="Ograda vsebine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927225"/>
            <a:ext cx="4032250" cy="3851275"/>
          </a:xfrm>
        </p:spPr>
      </p:pic>
    </p:spTree>
    <p:extLst>
      <p:ext uri="{BB962C8B-B14F-4D97-AF65-F5344CB8AC3E}">
        <p14:creationId xmlns:p14="http://schemas.microsoft.com/office/powerpoint/2010/main" val="1345234425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Z lijem ločnikom</a:t>
            </a:r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12875"/>
            <a:ext cx="4038600" cy="4525963"/>
          </a:xfrm>
        </p:spPr>
        <p:txBody>
          <a:bodyPr/>
          <a:lstStyle/>
          <a:p>
            <a:pPr eaLnBrk="1" hangingPunct="1"/>
            <a:r>
              <a:rPr lang="sl-SI" altLang="sl-SI" sz="2800" i="1" dirty="0">
                <a:latin typeface="Cambria" panose="02040503050406030204" pitchFamily="18" charset="0"/>
              </a:rPr>
              <a:t>Ločimo tekočine, ki se med seboj ne mešajo.</a:t>
            </a:r>
          </a:p>
          <a:p>
            <a:pPr eaLnBrk="1" hangingPunct="1"/>
            <a:r>
              <a:rPr lang="sl-SI" altLang="sl-SI" sz="2800" i="1" dirty="0">
                <a:latin typeface="Cambria" panose="02040503050406030204" pitchFamily="18" charset="0"/>
              </a:rPr>
              <a:t>Tekočina z večjo gostoto se nahaja na dnu.</a:t>
            </a:r>
          </a:p>
        </p:txBody>
      </p:sp>
      <p:pic>
        <p:nvPicPr>
          <p:cNvPr id="8197" name="Ograda vsebine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56325" y="1196975"/>
            <a:ext cx="2519363" cy="5292725"/>
          </a:xfrm>
        </p:spPr>
      </p:pic>
      <p:pic>
        <p:nvPicPr>
          <p:cNvPr id="8196" name="Slika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3392488"/>
            <a:ext cx="2484437" cy="331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6170601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Dekantiranje (odlivanje)</a:t>
            </a:r>
            <a:r>
              <a:rPr lang="sl-SI" altLang="sl-SI">
                <a:latin typeface="Cambria" panose="02040503050406030204" pitchFamily="18" charset="0"/>
              </a:rPr>
              <a:t>  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28775"/>
            <a:ext cx="4038600" cy="4525963"/>
          </a:xfrm>
        </p:spPr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Ločimo trdne delce od tekočine.</a:t>
            </a:r>
          </a:p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Uporabimo kadar tekočine ne potrebujemo</a:t>
            </a:r>
            <a:r>
              <a:rPr lang="sl-SI" altLang="sl-SI" sz="2800" i="1">
                <a:latin typeface="Poor Richard" panose="02080502050505020702" pitchFamily="18" charset="0"/>
              </a:rPr>
              <a:t>.</a:t>
            </a:r>
          </a:p>
        </p:txBody>
      </p:sp>
      <p:pic>
        <p:nvPicPr>
          <p:cNvPr id="9220" name="Ograda vsebine 2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76825" y="1689100"/>
            <a:ext cx="3240088" cy="4271963"/>
          </a:xfrm>
        </p:spPr>
      </p:pic>
    </p:spTree>
    <p:extLst>
      <p:ext uri="{BB962C8B-B14F-4D97-AF65-F5344CB8AC3E}">
        <p14:creationId xmlns:p14="http://schemas.microsoft.com/office/powerpoint/2010/main" val="22975875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i="1">
                <a:latin typeface="Cambria" panose="02040503050406030204" pitchFamily="18" charset="0"/>
              </a:rPr>
              <a:t>Sejanje</a:t>
            </a:r>
            <a:r>
              <a:rPr lang="sl-SI" altLang="sl-SI"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0243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Ločimo trdne snovi glede na velikost delcev.</a:t>
            </a:r>
          </a:p>
          <a:p>
            <a:pPr eaLnBrk="1" hangingPunct="1"/>
            <a:r>
              <a:rPr lang="sl-SI" altLang="sl-SI" sz="2800" i="1">
                <a:latin typeface="Cambria" panose="02040503050406030204" pitchFamily="18" charset="0"/>
              </a:rPr>
              <a:t>Uporabljamo različna sita.</a:t>
            </a:r>
          </a:p>
        </p:txBody>
      </p:sp>
      <p:pic>
        <p:nvPicPr>
          <p:cNvPr id="10245" name="Ograda vsebine 5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32300" y="1268413"/>
            <a:ext cx="4535488" cy="2808287"/>
          </a:xfrm>
        </p:spPr>
      </p:pic>
      <p:pic>
        <p:nvPicPr>
          <p:cNvPr id="10244" name="Ograda vsebine 3"/>
          <p:cNvPicPr>
            <a:picLocks noGrp="1" noChangeAspect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47813" y="4149725"/>
            <a:ext cx="4387850" cy="2266950"/>
          </a:xfrm>
        </p:spPr>
      </p:pic>
    </p:spTree>
    <p:extLst>
      <p:ext uri="{BB962C8B-B14F-4D97-AF65-F5344CB8AC3E}">
        <p14:creationId xmlns:p14="http://schemas.microsoft.com/office/powerpoint/2010/main" val="1148209604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</TotalTime>
  <Words>565</Words>
  <Application>Microsoft Office PowerPoint</Application>
  <PresentationFormat>Diaprojekcija na zaslonu (4:3)</PresentationFormat>
  <Paragraphs>82</Paragraphs>
  <Slides>22</Slides>
  <Notes>15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22</vt:i4>
      </vt:variant>
    </vt:vector>
  </HeadingPairs>
  <TitlesOfParts>
    <vt:vector size="31" baseType="lpstr">
      <vt:lpstr>Arial</vt:lpstr>
      <vt:lpstr>Baskerville Old Face</vt:lpstr>
      <vt:lpstr>Calibri</vt:lpstr>
      <vt:lpstr>Calibri Light</vt:lpstr>
      <vt:lpstr>Cambria</vt:lpstr>
      <vt:lpstr>Cambria Math</vt:lpstr>
      <vt:lpstr>Narkisim</vt:lpstr>
      <vt:lpstr>Poor Richard</vt:lpstr>
      <vt:lpstr>Office Theme</vt:lpstr>
      <vt:lpstr>Ločevanje zmesi</vt:lpstr>
      <vt:lpstr>Kriterij za ločevanje zmesi</vt:lpstr>
      <vt:lpstr>Raztapljanje</vt:lpstr>
      <vt:lpstr>Filtriranje </vt:lpstr>
      <vt:lpstr>Destilacija </vt:lpstr>
      <vt:lpstr>Z magnetom</vt:lpstr>
      <vt:lpstr>Z lijem ločnikom</vt:lpstr>
      <vt:lpstr>Dekantiranje (odlivanje)  </vt:lpstr>
      <vt:lpstr>Sejanje </vt:lpstr>
      <vt:lpstr>Sublimacija </vt:lpstr>
      <vt:lpstr>Kristalizacija </vt:lpstr>
      <vt:lpstr>Centrifugiranje </vt:lpstr>
      <vt:lpstr>Naloge</vt:lpstr>
      <vt:lpstr>PowerPointova predstavitev</vt:lpstr>
      <vt:lpstr>PowerPointova predstavitev</vt:lpstr>
      <vt:lpstr>Masni delež elementov in spojin v zmesi</vt:lpstr>
      <vt:lpstr>Naloga 1</vt:lpstr>
      <vt:lpstr>Naloga 2</vt:lpstr>
      <vt:lpstr>Naloga 3</vt:lpstr>
      <vt:lpstr>Naloga 4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Ločevanje zmesi</dc:title>
  <dc:creator>Jasmina</dc:creator>
  <cp:lastModifiedBy>Profesor</cp:lastModifiedBy>
  <cp:revision>18</cp:revision>
  <dcterms:created xsi:type="dcterms:W3CDTF">2019-09-04T07:30:19Z</dcterms:created>
  <dcterms:modified xsi:type="dcterms:W3CDTF">2020-09-21T10:16:49Z</dcterms:modified>
</cp:coreProperties>
</file>