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4" r:id="rId11"/>
    <p:sldId id="266" r:id="rId12"/>
    <p:sldId id="272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731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472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595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slov in 2 vsebini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98B14-D667-4C99-8F9C-795907E48C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837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C00E7-B1C4-4A2E-8882-E6A78C44EA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230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08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38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075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0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581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911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426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70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accent1">
                <a:lumMod val="20000"/>
                <a:lumOff val="80000"/>
              </a:schemeClr>
            </a:gs>
            <a:gs pos="98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15BC1-727E-45AD-906B-E8944C5EEF8D}" type="datetimeFigureOut">
              <a:rPr lang="sl-SI" smtClean="0"/>
              <a:t>21. 09. 2020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06110-61FF-47F2-A1D4-892B669D11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161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m55kgyApY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1314450"/>
            <a:ext cx="5829300" cy="20553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altLang="sl-SI" sz="7200" dirty="0"/>
              <a:t>Nevarne snovi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/>
          <a:lstStyle/>
          <a:p>
            <a:pPr>
              <a:defRPr/>
            </a:pPr>
            <a:r>
              <a:rPr lang="sl-SI" altLang="sl-SI" dirty="0"/>
              <a:t>Kako prepoznamo nevarne snovi?</a:t>
            </a:r>
          </a:p>
          <a:p>
            <a:pPr>
              <a:defRPr/>
            </a:pPr>
            <a:r>
              <a:rPr lang="sl-SI" altLang="sl-SI" b="1" dirty="0"/>
              <a:t>Slikovne in črkovne oznake</a:t>
            </a:r>
          </a:p>
        </p:txBody>
      </p:sp>
    </p:spTree>
    <p:extLst>
      <p:ext uri="{BB962C8B-B14F-4D97-AF65-F5344CB8AC3E}">
        <p14:creationId xmlns:p14="http://schemas.microsoft.com/office/powerpoint/2010/main" val="25117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 sz="4950"/>
              <a:t>Jedko</a:t>
            </a:r>
            <a:r>
              <a:rPr lang="sl-SI" altLang="sl-SI"/>
              <a:t> </a:t>
            </a:r>
          </a:p>
        </p:txBody>
      </p:sp>
      <p:pic>
        <p:nvPicPr>
          <p:cNvPr id="10243" name="Picture 7" descr="1_2 str 12 - nevarne snovi - JEDK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49" y="1974143"/>
            <a:ext cx="2123902" cy="1438102"/>
          </a:xfrm>
          <a:noFill/>
        </p:spPr>
      </p:pic>
      <p:pic>
        <p:nvPicPr>
          <p:cNvPr id="10244" name="Picture 8" descr="1_2 str 13 - nevarne snov GHS slikovne oznake - JEDK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1361" y="1974143"/>
            <a:ext cx="1434305" cy="1438102"/>
          </a:xfrm>
          <a:noFill/>
        </p:spPr>
      </p:pic>
      <p:sp>
        <p:nvSpPr>
          <p:cNvPr id="13318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altLang="sl-SI" dirty="0"/>
              <a:t>Takšne snovi povzročajo poškodbe ali celo uničenje živega tkiva in nekaterih materialov.</a:t>
            </a:r>
          </a:p>
          <a:p>
            <a:pPr>
              <a:defRPr/>
            </a:pPr>
            <a:r>
              <a:rPr lang="sl-SI" altLang="sl-SI" dirty="0"/>
              <a:t>Pri delu s takšnimi snovmi moramo uporabljati zaščitne rokavice.</a:t>
            </a:r>
          </a:p>
        </p:txBody>
      </p:sp>
    </p:spTree>
    <p:extLst>
      <p:ext uri="{BB962C8B-B14F-4D97-AF65-F5344CB8AC3E}">
        <p14:creationId xmlns:p14="http://schemas.microsoft.com/office/powerpoint/2010/main" val="14875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Zdravju škodljivo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85901" y="2057400"/>
            <a:ext cx="4112419" cy="3639741"/>
          </a:xfrm>
        </p:spPr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sl-SI" altLang="sl-SI" b="1" dirty="0"/>
              <a:t>Rakotvorno</a:t>
            </a:r>
            <a:r>
              <a:rPr lang="sl-SI" altLang="sl-SI" dirty="0"/>
              <a:t> (kancerogeno) – povzroča raka</a:t>
            </a:r>
          </a:p>
          <a:p>
            <a:pPr>
              <a:defRPr/>
            </a:pPr>
            <a:r>
              <a:rPr lang="sl-SI" altLang="sl-SI" b="1" dirty="0"/>
              <a:t>Mutageno</a:t>
            </a:r>
            <a:r>
              <a:rPr lang="sl-SI" altLang="sl-SI" dirty="0"/>
              <a:t> </a:t>
            </a:r>
          </a:p>
          <a:p>
            <a:pPr>
              <a:buNone/>
              <a:defRPr/>
            </a:pPr>
            <a:r>
              <a:rPr lang="sl-SI" altLang="sl-SI" dirty="0"/>
              <a:t>   (snovi poškodujejo dedni material – DNK)</a:t>
            </a:r>
          </a:p>
          <a:p>
            <a:pPr>
              <a:defRPr/>
            </a:pPr>
            <a:r>
              <a:rPr lang="sl-SI" altLang="sl-SI" b="1" dirty="0"/>
              <a:t>Strupeno za razmnoževanje</a:t>
            </a:r>
          </a:p>
          <a:p>
            <a:pPr>
              <a:defRPr/>
            </a:pPr>
            <a:r>
              <a:rPr lang="sl-SI" altLang="sl-SI" b="1" dirty="0"/>
              <a:t>Nevarno pri vdihavanju</a:t>
            </a:r>
            <a:r>
              <a:rPr lang="sl-SI" altLang="sl-SI" dirty="0"/>
              <a:t> </a:t>
            </a:r>
          </a:p>
          <a:p>
            <a:pPr>
              <a:defRPr/>
            </a:pPr>
            <a:r>
              <a:rPr lang="sl-SI" altLang="sl-SI" b="1" dirty="0"/>
              <a:t>Specifična strupenost</a:t>
            </a:r>
          </a:p>
          <a:p>
            <a:pPr>
              <a:buNone/>
              <a:defRPr/>
            </a:pPr>
            <a:r>
              <a:rPr lang="sl-SI" alt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</a:p>
        </p:txBody>
      </p:sp>
      <p:pic>
        <p:nvPicPr>
          <p:cNvPr id="12292" name="Picture 6" descr="1_2 str 13 - nevarne snov GHS slikovne oznake - RAKOTVORNO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8320" y="2463405"/>
            <a:ext cx="1944290" cy="1944290"/>
          </a:xfrm>
          <a:noFill/>
        </p:spPr>
      </p:pic>
    </p:spTree>
    <p:extLst>
      <p:ext uri="{BB962C8B-B14F-4D97-AF65-F5344CB8AC3E}">
        <p14:creationId xmlns:p14="http://schemas.microsoft.com/office/powerpoint/2010/main" val="28045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Radioaktivne snovi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Radioaktivno sevanje povzroča hude poškodbe tkiva.</a:t>
            </a:r>
          </a:p>
        </p:txBody>
      </p:sp>
      <p:pic>
        <p:nvPicPr>
          <p:cNvPr id="18436" name="Picture 6" descr="1_2 str 13 - nevarne snovi - RADIOAKTIV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0619" y="2402681"/>
            <a:ext cx="2052638" cy="2052638"/>
          </a:xfrm>
          <a:noFill/>
        </p:spPr>
      </p:pic>
    </p:spTree>
    <p:extLst>
      <p:ext uri="{BB962C8B-B14F-4D97-AF65-F5344CB8AC3E}">
        <p14:creationId xmlns:p14="http://schemas.microsoft.com/office/powerpoint/2010/main" val="35718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Novi znaki za nevarnost</a:t>
            </a:r>
          </a:p>
        </p:txBody>
      </p:sp>
      <p:sp>
        <p:nvSpPr>
          <p:cNvPr id="1433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Razdeljeni so v tri skupine:</a:t>
            </a:r>
          </a:p>
          <a:p>
            <a:pPr lvl="1" eaLnBrk="1" hangingPunct="1"/>
            <a:r>
              <a:rPr lang="sl-SI" altLang="sl-SI" sz="1500" dirty="0"/>
              <a:t>Znaki za fizikalno nevarnost (tveganje)</a:t>
            </a:r>
          </a:p>
          <a:p>
            <a:pPr lvl="1" eaLnBrk="1" hangingPunct="1"/>
            <a:r>
              <a:rPr lang="sl-SI" altLang="sl-SI" sz="1500" dirty="0"/>
              <a:t>Znaki za nevarnost (tveganje) za zdravje</a:t>
            </a:r>
          </a:p>
          <a:p>
            <a:pPr lvl="1" eaLnBrk="1" hangingPunct="1"/>
            <a:r>
              <a:rPr lang="sl-SI" altLang="sl-SI" sz="1500" dirty="0"/>
              <a:t>Znaki za nevarnost (tveganje) v okolju</a:t>
            </a:r>
          </a:p>
          <a:p>
            <a:pPr eaLnBrk="1" hangingPunct="1"/>
            <a:r>
              <a:rPr lang="sl-SI" altLang="sl-SI" dirty="0"/>
              <a:t>Novi znaki za nevarnost nimajo več enoznačnega pomena. Vedno so opremljeni še z opisi in pojasnili.</a:t>
            </a:r>
          </a:p>
          <a:p>
            <a:pPr eaLnBrk="1" hangingPunct="1"/>
            <a:endParaRPr lang="sl-SI" altLang="sl-SI" dirty="0"/>
          </a:p>
          <a:p>
            <a:pPr eaLnBrk="1" hangingPunct="1"/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9306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 dirty="0"/>
              <a:t>Znaki za fizikalno nevarnost</a:t>
            </a:r>
          </a:p>
        </p:txBody>
      </p:sp>
      <p:pic>
        <p:nvPicPr>
          <p:cNvPr id="15363" name="Picture 8" descr="1_2 str 13 - nevarne snov GHS slikovne oznake - EKSPLOZIVNO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914400"/>
            <a:ext cx="1523913" cy="152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1_2 str 13 - nevarne snov GHS slikovne oznake - VNETLJ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78" y="1916906"/>
            <a:ext cx="15097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1_2 str 13 - nevarne snov GHS slikovne oznake - OKSIDATIV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5" y="1916907"/>
            <a:ext cx="1469231" cy="147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1_2 str 13 - nevarne snov GHS slikovne oznake - JEDKO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1348979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1_2 str 13 - nevarne snov GHS slikovne oznake - PLIN POD TLA"/>
          <p:cNvPicPr>
            <a:picLocks noChangeAspect="1" noChangeArrowheads="1"/>
          </p:cNvPicPr>
          <p:nvPr/>
        </p:nvPicPr>
        <p:blipFill>
          <a:blip r:embed="rId6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6" y="4077890"/>
            <a:ext cx="1350169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PoljeZBesedilom 10"/>
          <p:cNvSpPr txBox="1">
            <a:spLocks noChangeArrowheads="1"/>
          </p:cNvSpPr>
          <p:nvPr/>
        </p:nvSpPr>
        <p:spPr bwMode="auto">
          <a:xfrm>
            <a:off x="1547814" y="3590925"/>
            <a:ext cx="18359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Eksplozivne snovi</a:t>
            </a:r>
          </a:p>
        </p:txBody>
      </p:sp>
      <p:sp>
        <p:nvSpPr>
          <p:cNvPr id="15369" name="PoljeZBesedilom 11"/>
          <p:cNvSpPr txBox="1">
            <a:spLocks noChangeArrowheads="1"/>
          </p:cNvSpPr>
          <p:nvPr/>
        </p:nvSpPr>
        <p:spPr bwMode="auto">
          <a:xfrm>
            <a:off x="4031456" y="3537348"/>
            <a:ext cx="15668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Vnetljive snovi</a:t>
            </a:r>
          </a:p>
        </p:txBody>
      </p:sp>
      <p:sp>
        <p:nvSpPr>
          <p:cNvPr id="15370" name="PoljeZBesedilom 12"/>
          <p:cNvSpPr txBox="1">
            <a:spLocks noChangeArrowheads="1"/>
          </p:cNvSpPr>
          <p:nvPr/>
        </p:nvSpPr>
        <p:spPr bwMode="auto">
          <a:xfrm>
            <a:off x="6030517" y="3482579"/>
            <a:ext cx="16740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Oksidativne snovi</a:t>
            </a:r>
          </a:p>
        </p:txBody>
      </p:sp>
      <p:sp>
        <p:nvSpPr>
          <p:cNvPr id="15371" name="PoljeZBesedilom 13"/>
          <p:cNvSpPr txBox="1">
            <a:spLocks noChangeArrowheads="1"/>
          </p:cNvSpPr>
          <p:nvPr/>
        </p:nvSpPr>
        <p:spPr bwMode="auto">
          <a:xfrm>
            <a:off x="2303861" y="5535216"/>
            <a:ext cx="1782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Plini pod tlakom</a:t>
            </a:r>
          </a:p>
        </p:txBody>
      </p:sp>
      <p:sp>
        <p:nvSpPr>
          <p:cNvPr id="15372" name="PoljeZBesedilom 15"/>
          <p:cNvSpPr txBox="1">
            <a:spLocks noChangeArrowheads="1"/>
          </p:cNvSpPr>
          <p:nvPr/>
        </p:nvSpPr>
        <p:spPr bwMode="auto">
          <a:xfrm>
            <a:off x="5166122" y="5426869"/>
            <a:ext cx="17275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Jedko za kovine</a:t>
            </a:r>
          </a:p>
        </p:txBody>
      </p:sp>
    </p:spTree>
    <p:extLst>
      <p:ext uri="{BB962C8B-B14F-4D97-AF65-F5344CB8AC3E}">
        <p14:creationId xmlns:p14="http://schemas.microsoft.com/office/powerpoint/2010/main" val="21813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7175" indent="-257175">
              <a:defRPr/>
            </a:pPr>
            <a:r>
              <a:rPr lang="sl-SI" altLang="sl-SI"/>
              <a:t>Znaki za nevarnost za zdravje</a:t>
            </a:r>
          </a:p>
        </p:txBody>
      </p:sp>
      <p:pic>
        <p:nvPicPr>
          <p:cNvPr id="16387" name="Picture 9" descr="1_2 str 13 - nevarne snov GHS slikovne oznake - AKUTNA STR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1808560"/>
            <a:ext cx="140493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1_2 str 13 - nevarne snov GHS slikovne oznake - AKUTNA NEVAR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2" y="3969544"/>
            <a:ext cx="141565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1_2 str 13 - nevarne snov GHS slikovne oznake - RAKOTVORNO M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2025254"/>
            <a:ext cx="1458516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1_2 str 13 - nevarne snov GHS slikovne oznake - JEDKO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644503"/>
            <a:ext cx="1401366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PoljeZBesedilom 6"/>
          <p:cNvSpPr txBox="1">
            <a:spLocks noChangeArrowheads="1"/>
          </p:cNvSpPr>
          <p:nvPr/>
        </p:nvSpPr>
        <p:spPr bwMode="auto">
          <a:xfrm>
            <a:off x="1547814" y="3267075"/>
            <a:ext cx="1889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Takojšnja strupenost</a:t>
            </a:r>
          </a:p>
        </p:txBody>
      </p:sp>
      <p:sp>
        <p:nvSpPr>
          <p:cNvPr id="16392" name="PoljeZBesedilom 7"/>
          <p:cNvSpPr txBox="1">
            <a:spLocks noChangeArrowheads="1"/>
          </p:cNvSpPr>
          <p:nvPr/>
        </p:nvSpPr>
        <p:spPr bwMode="auto">
          <a:xfrm>
            <a:off x="3113486" y="4076701"/>
            <a:ext cx="167401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Uporablja se kot opozorilo za različne vrste nevarnosti v blažji obliki.</a:t>
            </a:r>
          </a:p>
        </p:txBody>
      </p:sp>
      <p:sp>
        <p:nvSpPr>
          <p:cNvPr id="16393" name="PoljeZBesedilom 8"/>
          <p:cNvSpPr txBox="1">
            <a:spLocks noChangeArrowheads="1"/>
          </p:cNvSpPr>
          <p:nvPr/>
        </p:nvSpPr>
        <p:spPr bwMode="auto">
          <a:xfrm>
            <a:off x="5381625" y="5103019"/>
            <a:ext cx="2214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Jedko za kožo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Hude poškodbe oči</a:t>
            </a:r>
          </a:p>
        </p:txBody>
      </p:sp>
      <p:sp>
        <p:nvSpPr>
          <p:cNvPr id="16394" name="PoljeZBesedilom 9"/>
          <p:cNvSpPr txBox="1">
            <a:spLocks noChangeArrowheads="1"/>
          </p:cNvSpPr>
          <p:nvPr/>
        </p:nvSpPr>
        <p:spPr bwMode="auto">
          <a:xfrm>
            <a:off x="5328047" y="1916907"/>
            <a:ext cx="221456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Preobčutljivost dihal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Mutageno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Rakotvorno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Strupeno za razmnoževanje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Specifična strupenost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500">
                <a:solidFill>
                  <a:schemeClr val="tx1"/>
                </a:solidFill>
                <a:latin typeface="Arial" panose="020B0604020202020204" pitchFamily="34" charset="0"/>
              </a:rPr>
              <a:t>Nevarno pri vdihavanju</a:t>
            </a:r>
          </a:p>
        </p:txBody>
      </p:sp>
    </p:spTree>
    <p:extLst>
      <p:ext uri="{BB962C8B-B14F-4D97-AF65-F5344CB8AC3E}">
        <p14:creationId xmlns:p14="http://schemas.microsoft.com/office/powerpoint/2010/main" val="110040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7175" indent="-257175">
              <a:defRPr/>
            </a:pPr>
            <a:r>
              <a:rPr lang="sl-SI" altLang="sl-SI"/>
              <a:t>Znaki za nevarnost v okolju</a:t>
            </a:r>
          </a:p>
        </p:txBody>
      </p:sp>
      <p:pic>
        <p:nvPicPr>
          <p:cNvPr id="17411" name="Picture 8" descr="1_2 str 13 - nevarne snov GHS slikovne oznake - OKOLJU NEVAR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1" y="2132411"/>
            <a:ext cx="1782365" cy="17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PoljeZBesedilom 3"/>
          <p:cNvSpPr txBox="1">
            <a:spLocks noChangeArrowheads="1"/>
          </p:cNvSpPr>
          <p:nvPr/>
        </p:nvSpPr>
        <p:spPr bwMode="auto">
          <a:xfrm>
            <a:off x="4248151" y="2349104"/>
            <a:ext cx="31325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A8AA3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8A8AA3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100">
                <a:solidFill>
                  <a:schemeClr val="tx1"/>
                </a:solidFill>
                <a:latin typeface="Arial" panose="020B0604020202020204" pitchFamily="34" charset="0"/>
              </a:rPr>
              <a:t>Nevarno za vodno okolje</a:t>
            </a:r>
          </a:p>
        </p:txBody>
      </p:sp>
    </p:spTree>
    <p:extLst>
      <p:ext uri="{BB962C8B-B14F-4D97-AF65-F5344CB8AC3E}">
        <p14:creationId xmlns:p14="http://schemas.microsoft.com/office/powerpoint/2010/main" val="328282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R - stavki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2057400"/>
            <a:ext cx="6272213" cy="3586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dirty="0"/>
              <a:t>So </a:t>
            </a:r>
            <a:r>
              <a:rPr lang="sl-SI" altLang="sl-SI" b="1" dirty="0"/>
              <a:t>opozorilne oznake</a:t>
            </a:r>
            <a:r>
              <a:rPr lang="sl-SI" altLang="sl-SI" dirty="0"/>
              <a:t>, ki navajajo </a:t>
            </a:r>
            <a:r>
              <a:rPr lang="sl-SI" altLang="sl-SI" b="1" u="sng" dirty="0"/>
              <a:t>nevarnost</a:t>
            </a:r>
            <a:r>
              <a:rPr lang="sl-SI" altLang="sl-SI" u="sng" dirty="0"/>
              <a:t> </a:t>
            </a:r>
            <a:r>
              <a:rPr lang="sl-SI" altLang="sl-SI" b="1" u="sng" dirty="0"/>
              <a:t>snovi</a:t>
            </a:r>
            <a:r>
              <a:rPr lang="sl-SI" altLang="sl-SI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1500" dirty="0"/>
              <a:t>R14 – Burno reagira z vodo.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1500" dirty="0"/>
              <a:t>R15 – V stiku z vodo se sproščajo zelo lahko vnetljivi plini.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1500" dirty="0"/>
              <a:t>R14/15 - Burno reagira z vodo, pri čemer se sprošča zelo lahko vnetljiv plin.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1500" dirty="0"/>
              <a:t>R1 – Eksplozivno v suhem stanju.</a:t>
            </a:r>
          </a:p>
        </p:txBody>
      </p:sp>
    </p:spTree>
    <p:extLst>
      <p:ext uri="{BB962C8B-B14F-4D97-AF65-F5344CB8AC3E}">
        <p14:creationId xmlns:p14="http://schemas.microsoft.com/office/powerpoint/2010/main" val="36882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H - opozorila</a:t>
            </a:r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Stavki o nevarnosti. (hazard statements)</a:t>
            </a:r>
          </a:p>
          <a:p>
            <a:pPr eaLnBrk="1" hangingPunct="1"/>
            <a:r>
              <a:rPr lang="sl-SI" altLang="sl-SI"/>
              <a:t>H290 - Lahko je jedko za kovine.</a:t>
            </a:r>
          </a:p>
          <a:p>
            <a:pPr eaLnBrk="1" hangingPunct="1"/>
            <a:r>
              <a:rPr lang="sl-SI" altLang="sl-SI"/>
              <a:t>H200 – Nestabilni eksplozivi.</a:t>
            </a:r>
          </a:p>
        </p:txBody>
      </p:sp>
    </p:spTree>
    <p:extLst>
      <p:ext uri="{BB962C8B-B14F-4D97-AF65-F5344CB8AC3E}">
        <p14:creationId xmlns:p14="http://schemas.microsoft.com/office/powerpoint/2010/main" val="21851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S - stavki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dirty="0"/>
              <a:t>So </a:t>
            </a:r>
            <a:r>
              <a:rPr lang="sl-SI" altLang="sl-SI" b="1" dirty="0"/>
              <a:t>obvestilne</a:t>
            </a:r>
            <a:r>
              <a:rPr lang="sl-SI" altLang="sl-SI" dirty="0"/>
              <a:t> oznake, ki navajajo </a:t>
            </a:r>
            <a:r>
              <a:rPr lang="sl-SI" altLang="sl-SI" b="1" u="sng" dirty="0"/>
              <a:t>varnostna navodila</a:t>
            </a:r>
            <a:r>
              <a:rPr lang="sl-SI" altLang="sl-SI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1500" dirty="0"/>
              <a:t>S20 – Med uporabo ne jesti in ne piti.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1500" dirty="0"/>
              <a:t>S21 –Med uporabo ne kaditi.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1500" dirty="0"/>
              <a:t>S20/21 - Med uporabo ne jesti, ne piti in ne kaditi.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1500" dirty="0"/>
              <a:t>S2 – Hraniti izven dosega otrok. </a:t>
            </a:r>
          </a:p>
          <a:p>
            <a:pPr lvl="1" eaLnBrk="1" hangingPunct="1">
              <a:lnSpc>
                <a:spcPct val="90000"/>
              </a:lnSpc>
            </a:pPr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6325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7564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sl-SI" dirty="0"/>
              <a:t>Varnostni list</a:t>
            </a:r>
            <a:endParaRPr lang="en-GB" dirty="0"/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>
          <a:xfrm>
            <a:off x="1061951" y="1501211"/>
            <a:ext cx="2587336" cy="3394472"/>
          </a:xfrm>
        </p:spPr>
        <p:txBody>
          <a:bodyPr/>
          <a:lstStyle/>
          <a:p>
            <a:r>
              <a:rPr lang="sl-SI" altLang="sl-SI" dirty="0"/>
              <a:t>Je dokument, ki vsebuje varnostne podatke o določeni snovi (kemikaliji)</a:t>
            </a:r>
            <a:endParaRPr lang="en-GB" altLang="sl-SI" dirty="0"/>
          </a:p>
        </p:txBody>
      </p:sp>
      <p:pic>
        <p:nvPicPr>
          <p:cNvPr id="4100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89" y="473758"/>
            <a:ext cx="4227661" cy="59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5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P - opozorila</a:t>
            </a:r>
          </a:p>
        </p:txBody>
      </p:sp>
      <p:sp>
        <p:nvSpPr>
          <p:cNvPr id="22531" name="Ograda vsebine 2"/>
          <p:cNvSpPr>
            <a:spLocks noGrp="1"/>
          </p:cNvSpPr>
          <p:nvPr>
            <p:ph idx="1"/>
          </p:nvPr>
        </p:nvSpPr>
        <p:spPr>
          <a:xfrm>
            <a:off x="879070" y="1690689"/>
            <a:ext cx="7192587" cy="4693486"/>
          </a:xfrm>
        </p:spPr>
        <p:txBody>
          <a:bodyPr/>
          <a:lstStyle/>
          <a:p>
            <a:pPr eaLnBrk="1" hangingPunct="1"/>
            <a:r>
              <a:rPr lang="sl-SI" altLang="sl-SI" dirty="0"/>
              <a:t>Opozoril je več in so spremenjena glede na “s – stavke”.</a:t>
            </a:r>
          </a:p>
          <a:p>
            <a:pPr eaLnBrk="1" hangingPunct="1"/>
            <a:r>
              <a:rPr lang="sl-SI" altLang="sl-SI" dirty="0"/>
              <a:t>Previdnostni stavek:</a:t>
            </a:r>
          </a:p>
          <a:p>
            <a:pPr lvl="1" eaLnBrk="1" hangingPunct="1"/>
            <a:r>
              <a:rPr lang="sl-SI" altLang="sl-SI" sz="1800" b="1" dirty="0"/>
              <a:t>Preprečevanje</a:t>
            </a:r>
            <a:r>
              <a:rPr lang="sl-SI" altLang="sl-SI" sz="1800" dirty="0"/>
              <a:t> P234: Hraniti samo v originalni embalaži.</a:t>
            </a:r>
          </a:p>
          <a:p>
            <a:pPr lvl="1" eaLnBrk="1" hangingPunct="1"/>
            <a:r>
              <a:rPr lang="sl-SI" altLang="sl-SI" sz="1800" b="1" dirty="0"/>
              <a:t>Odziv </a:t>
            </a:r>
            <a:r>
              <a:rPr lang="sl-SI" altLang="sl-SI" sz="1800" dirty="0"/>
              <a:t>P390: Odpraviti razlitje, da se odpravi materialna škoda.</a:t>
            </a:r>
          </a:p>
          <a:p>
            <a:pPr lvl="1" eaLnBrk="1" hangingPunct="1"/>
            <a:r>
              <a:rPr lang="sl-SI" altLang="sl-SI" sz="1800" b="1" dirty="0"/>
              <a:t>Shranjevanje</a:t>
            </a:r>
            <a:r>
              <a:rPr lang="sl-SI" altLang="sl-SI" sz="1800" dirty="0"/>
              <a:t> P406: Hraniti v posodi, odporni proti koroziji/…z odporno notranjo oblogo.</a:t>
            </a:r>
          </a:p>
        </p:txBody>
      </p:sp>
    </p:spTree>
    <p:extLst>
      <p:ext uri="{BB962C8B-B14F-4D97-AF65-F5344CB8AC3E}">
        <p14:creationId xmlns:p14="http://schemas.microsoft.com/office/powerpoint/2010/main" val="49107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Eksplozivno </a:t>
            </a:r>
          </a:p>
        </p:txBody>
      </p:sp>
      <p:pic>
        <p:nvPicPr>
          <p:cNvPr id="5123" name="Picture 7" descr="1_2 str 12 - nevarne snovi - EKSPLOZIVN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27" y="1974143"/>
            <a:ext cx="2119745" cy="1438102"/>
          </a:xfrm>
          <a:noFill/>
        </p:spPr>
      </p:pic>
      <p:pic>
        <p:nvPicPr>
          <p:cNvPr id="5124" name="Picture 8" descr="1_2 str 13 - nevarne snov GHS slikovne oznake - EKSPLOZIVN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8319" y="1863330"/>
            <a:ext cx="1682354" cy="1688306"/>
          </a:xfr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Takšne snovi lahko ob udarcu, stiskanju, trenju, višji temperaturi eksplodirajo.</a:t>
            </a:r>
          </a:p>
        </p:txBody>
      </p:sp>
    </p:spTree>
    <p:extLst>
      <p:ext uri="{BB962C8B-B14F-4D97-AF65-F5344CB8AC3E}">
        <p14:creationId xmlns:p14="http://schemas.microsoft.com/office/powerpoint/2010/main" val="6984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Vnetljivo </a:t>
            </a:r>
          </a:p>
        </p:txBody>
      </p:sp>
      <p:pic>
        <p:nvPicPr>
          <p:cNvPr id="6147" name="Picture 7" descr="1_2 str 12 - nevarne snovi - VNETLJIV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31" y="1791263"/>
            <a:ext cx="2539538" cy="1803862"/>
          </a:xfrm>
          <a:noFill/>
        </p:spPr>
      </p:pic>
      <p:pic>
        <p:nvPicPr>
          <p:cNvPr id="6148" name="Picture 8" descr="1_2 str 12 - nevarne snovi - ZELO LAHKO VNETLJIV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44" y="1791263"/>
            <a:ext cx="2658871" cy="1803862"/>
          </a:xfr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485900" y="3811191"/>
            <a:ext cx="6172200" cy="17240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sl-SI" altLang="sl-SI" dirty="0"/>
              <a:t>Takšne snovi se lahko vnamejo že:</a:t>
            </a:r>
          </a:p>
          <a:p>
            <a:pPr lvl="1" eaLnBrk="1" hangingPunct="1"/>
            <a:r>
              <a:rPr lang="sl-SI" altLang="sl-SI" dirty="0"/>
              <a:t>Po krajšem stiku z virom vžiga</a:t>
            </a:r>
          </a:p>
          <a:p>
            <a:pPr lvl="1" eaLnBrk="1" hangingPunct="1"/>
            <a:r>
              <a:rPr lang="sl-SI" altLang="sl-SI" dirty="0"/>
              <a:t>Stiku z zrakom</a:t>
            </a:r>
          </a:p>
          <a:p>
            <a:pPr lvl="1" eaLnBrk="1" hangingPunct="1"/>
            <a:r>
              <a:rPr lang="sl-SI" altLang="sl-SI" dirty="0"/>
              <a:t>Če so izpostavljene segrevanju</a:t>
            </a:r>
          </a:p>
          <a:p>
            <a:pPr lvl="1" eaLnBrk="1" hangingPunct="1"/>
            <a:r>
              <a:rPr lang="sl-SI" altLang="sl-SI" dirty="0"/>
              <a:t>Če so izpostavljene višjemu tlaku</a:t>
            </a:r>
          </a:p>
          <a:p>
            <a:pPr marL="457200" lvl="1" indent="0">
              <a:buNone/>
            </a:pPr>
            <a:r>
              <a:rPr lang="sl-SI" altLang="sl-SI">
                <a:hlinkClick r:id="rId4"/>
              </a:rPr>
              <a:t>https://www.youtube.com/watch?v=m55kgyApYrY</a:t>
            </a:r>
            <a:endParaRPr lang="sl-SI" altLang="sl-SI"/>
          </a:p>
          <a:p>
            <a:pPr marL="457200" lvl="1" indent="0">
              <a:buNone/>
            </a:pPr>
            <a:endParaRPr lang="sl-SI" altLang="sl-SI"/>
          </a:p>
        </p:txBody>
      </p:sp>
      <p:pic>
        <p:nvPicPr>
          <p:cNvPr id="6150" name="Picture 9" descr="1_2 str 13 - nevarne snov GHS slikovne oznake - VNETLJI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25254"/>
            <a:ext cx="15097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5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Oksidativno </a:t>
            </a:r>
          </a:p>
        </p:txBody>
      </p:sp>
      <p:pic>
        <p:nvPicPr>
          <p:cNvPr id="7171" name="Picture 7" descr="1_2 str 12 - nevarne snovi - OKSIDATIVN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98" y="1859843"/>
            <a:ext cx="2419004" cy="1666702"/>
          </a:xfrm>
          <a:noFill/>
        </p:spPr>
      </p:pic>
      <p:pic>
        <p:nvPicPr>
          <p:cNvPr id="7172" name="Picture 8" descr="1_2 str 13 - nevarne snov GHS slikovne oznake - OKSIDATIVN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2888" y="1857852"/>
            <a:ext cx="1663301" cy="1668693"/>
          </a:xfr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Takšne snovi zaradi različnih vplivov oddajajo kisik in lahko zelo burno reagirajo z drugimi, predvsem vnetljivimi snovmi.</a:t>
            </a:r>
          </a:p>
        </p:txBody>
      </p:sp>
    </p:spTree>
    <p:extLst>
      <p:ext uri="{BB962C8B-B14F-4D97-AF65-F5344CB8AC3E}">
        <p14:creationId xmlns:p14="http://schemas.microsoft.com/office/powerpoint/2010/main" val="13410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 dirty="0"/>
              <a:t>Akutna strupenost </a:t>
            </a:r>
          </a:p>
        </p:txBody>
      </p:sp>
      <p:pic>
        <p:nvPicPr>
          <p:cNvPr id="8195" name="Picture 7" descr="1_2 str 12 - nevarne snovi - STRUPEN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29" y="1990899"/>
            <a:ext cx="2090651" cy="1438102"/>
          </a:xfrm>
          <a:noFill/>
        </p:spPr>
      </p:pic>
      <p:pic>
        <p:nvPicPr>
          <p:cNvPr id="8196" name="Picture 8" descr="1_2 str 12 - nevarne snovi - ZELO STRUPEN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6469" y="1990899"/>
            <a:ext cx="2342278" cy="1438102"/>
          </a:xfrm>
          <a:noFill/>
        </p:spPr>
      </p:pic>
      <p:sp>
        <p:nvSpPr>
          <p:cNvPr id="6150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Takšne snovi lahko povzročijo hude okvare zdravja ali celo smrt, če jih zaužijemo, vdihavamo ali če pridejo v stik z našo kožo.</a:t>
            </a:r>
          </a:p>
        </p:txBody>
      </p:sp>
      <p:pic>
        <p:nvPicPr>
          <p:cNvPr id="8198" name="Picture 9" descr="1_2 str 13 - nevarne snov GHS slikovne oznake - AKUTNA STR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6" y="2132411"/>
            <a:ext cx="1296591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Okolju nevarno</a:t>
            </a:r>
          </a:p>
        </p:txBody>
      </p:sp>
      <p:pic>
        <p:nvPicPr>
          <p:cNvPr id="9219" name="Picture 7" descr="1_2 str 12 - nevarne snovi - OKOLJU NEVARN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65" y="1974143"/>
            <a:ext cx="2069869" cy="1438102"/>
          </a:xfrm>
          <a:noFill/>
        </p:spPr>
      </p:pic>
      <p:pic>
        <p:nvPicPr>
          <p:cNvPr id="9220" name="Picture 8" descr="1_2 str 13 - nevarne snov GHS slikovne oznake - OKOLJU NEV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9898" y="1972627"/>
            <a:ext cx="1435852" cy="1439618"/>
          </a:xfrm>
          <a:noFill/>
        </p:spPr>
      </p:pic>
      <p:sp>
        <p:nvSpPr>
          <p:cNvPr id="7174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Takšne snovi povzročijo takojšnjo ali trajno škodo v okolju in organizmih, ki živijo v teh okoljih.</a:t>
            </a:r>
          </a:p>
        </p:txBody>
      </p:sp>
    </p:spTree>
    <p:extLst>
      <p:ext uri="{BB962C8B-B14F-4D97-AF65-F5344CB8AC3E}">
        <p14:creationId xmlns:p14="http://schemas.microsoft.com/office/powerpoint/2010/main" val="2255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 dirty="0"/>
              <a:t>Akutna nevarnost</a:t>
            </a:r>
          </a:p>
        </p:txBody>
      </p:sp>
      <p:pic>
        <p:nvPicPr>
          <p:cNvPr id="11267" name="Picture 7" descr="1_2 str 12 - nevarne snovi - ZDRAVJU SKODLJIV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31" y="1974143"/>
            <a:ext cx="2310938" cy="1438102"/>
          </a:xfrm>
          <a:noFill/>
        </p:spPr>
      </p:pic>
      <p:pic>
        <p:nvPicPr>
          <p:cNvPr id="11268" name="Picture 8" descr="1_2 str 13 - nevarne snov GHS slikovne oznake - AKUTNA NEV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6258" y="1974144"/>
            <a:ext cx="1434340" cy="1438102"/>
          </a:xfrm>
          <a:noFill/>
        </p:spPr>
      </p:pic>
      <p:sp>
        <p:nvSpPr>
          <p:cNvPr id="1434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Takšne snovi lahko povzročijo takojšnje okvare zdravja pri zaužitju, vdihavanju ali stiku s kožo. </a:t>
            </a:r>
          </a:p>
          <a:p>
            <a:pPr eaLnBrk="1" hangingPunct="1"/>
            <a:r>
              <a:rPr lang="sl-SI" altLang="sl-SI"/>
              <a:t>V določenih primerih povzročijo hude poškodbe oči.</a:t>
            </a:r>
          </a:p>
          <a:p>
            <a:pPr eaLnBrk="1" hangingPunct="1"/>
            <a:r>
              <a:rPr lang="sl-SI" altLang="sl-SI"/>
              <a:t>Nevarno za ozonsko plast.</a:t>
            </a:r>
          </a:p>
        </p:txBody>
      </p:sp>
    </p:spTree>
    <p:extLst>
      <p:ext uri="{BB962C8B-B14F-4D97-AF65-F5344CB8AC3E}">
        <p14:creationId xmlns:p14="http://schemas.microsoft.com/office/powerpoint/2010/main" val="2281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/>
              <a:t>Plin pod tlakom</a:t>
            </a:r>
          </a:p>
        </p:txBody>
      </p:sp>
      <p:pic>
        <p:nvPicPr>
          <p:cNvPr id="13315" name="Picture 5" descr="1_2 str 13 - nevarne snov GHS slikovne oznake - PLIN POD T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7482" y="1766586"/>
            <a:ext cx="2689036" cy="2689036"/>
          </a:xfrm>
          <a:noFill/>
        </p:spPr>
      </p:pic>
    </p:spTree>
    <p:extLst>
      <p:ext uri="{BB962C8B-B14F-4D97-AF65-F5344CB8AC3E}">
        <p14:creationId xmlns:p14="http://schemas.microsoft.com/office/powerpoint/2010/main" val="91988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539</Words>
  <Application>Microsoft Office PowerPoint</Application>
  <PresentationFormat>Diaprojekcija na zaslonu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Officeova tema</vt:lpstr>
      <vt:lpstr>Nevarne snovi</vt:lpstr>
      <vt:lpstr>Varnostni list</vt:lpstr>
      <vt:lpstr>Eksplozivno </vt:lpstr>
      <vt:lpstr>Vnetljivo </vt:lpstr>
      <vt:lpstr>Oksidativno </vt:lpstr>
      <vt:lpstr>Akutna strupenost </vt:lpstr>
      <vt:lpstr>Okolju nevarno</vt:lpstr>
      <vt:lpstr>Akutna nevarnost</vt:lpstr>
      <vt:lpstr>Plin pod tlakom</vt:lpstr>
      <vt:lpstr>Jedko </vt:lpstr>
      <vt:lpstr>Zdravju škodljivo</vt:lpstr>
      <vt:lpstr>Radioaktivne snovi </vt:lpstr>
      <vt:lpstr>Novi znaki za nevarnost</vt:lpstr>
      <vt:lpstr>Znaki za fizikalno nevarnost</vt:lpstr>
      <vt:lpstr>Znaki za nevarnost za zdravje</vt:lpstr>
      <vt:lpstr>Znaki za nevarnost v okolju</vt:lpstr>
      <vt:lpstr>R - stavki</vt:lpstr>
      <vt:lpstr>H - opozorila</vt:lpstr>
      <vt:lpstr>S - stavki</vt:lpstr>
      <vt:lpstr>P - opozorila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Nevarne snovi</dc:title>
  <dc:creator>Neven Šverko</dc:creator>
  <cp:lastModifiedBy>Profesor</cp:lastModifiedBy>
  <cp:revision>12</cp:revision>
  <dcterms:created xsi:type="dcterms:W3CDTF">2019-09-04T09:42:26Z</dcterms:created>
  <dcterms:modified xsi:type="dcterms:W3CDTF">2020-09-21T13:08:39Z</dcterms:modified>
</cp:coreProperties>
</file>