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4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ehrana.si/clanek/572-kislo-zelje-in-repa?highlight=WyJraXNsbyIsIlx1MDE3ZWVsamUiLCJraXNsbyB6ZWxqZSJd" TargetMode="External"/><Relationship Id="rId2" Type="http://schemas.openxmlformats.org/officeDocument/2006/relationships/hyperlink" Target="https://rak-ms.si/media/lahko_jem/LJ_zdrav_zajtrk_prigrizke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rehrana.si/clanek/429-lahko-jem-zdrave-prigrizke?highlight=WyJ6ZHJhdmkiLCJwcmlncml6a2kiLCJvdHJvY2kiLCJ6ZHJhdmkgcHJpZ3JpemtpIiwiemRyYXZpIHByaWdyaXpraSBvdHJvY2kiLCJwcmlncml6a2kgb3Ryb2NpIl0=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D6DD8B-DA0F-4497-809A-7238D1C139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8900" y="2080621"/>
            <a:ext cx="5065712" cy="2262781"/>
          </a:xfrm>
        </p:spPr>
        <p:txBody>
          <a:bodyPr>
            <a:normAutofit fontScale="90000"/>
          </a:bodyPr>
          <a:lstStyle/>
          <a:p>
            <a:r>
              <a:rPr lang="sl-SI" b="1" dirty="0">
                <a:solidFill>
                  <a:srgbClr val="FF0000"/>
                </a:solidFill>
              </a:rPr>
              <a:t>DAN SLOVENSKE HRANE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CD9DCB3-374B-4119-8958-46048C503E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737721"/>
          </a:xfrm>
        </p:spPr>
        <p:txBody>
          <a:bodyPr>
            <a:normAutofit/>
          </a:bodyPr>
          <a:lstStyle/>
          <a:p>
            <a:pPr algn="ctr"/>
            <a:r>
              <a:rPr lang="sl-SI" sz="4000" b="1" dirty="0">
                <a:solidFill>
                  <a:srgbClr val="0070C0"/>
                </a:solidFill>
              </a:rPr>
              <a:t>19. november 2021</a:t>
            </a:r>
          </a:p>
          <a:p>
            <a:pPr algn="ctr"/>
            <a:endParaRPr lang="sl-SI" sz="2400" b="1" dirty="0">
              <a:solidFill>
                <a:srgbClr val="0070C0"/>
              </a:solidFill>
            </a:endParaRPr>
          </a:p>
          <a:p>
            <a:pPr algn="ctr"/>
            <a:r>
              <a:rPr lang="sl-SI" dirty="0">
                <a:solidFill>
                  <a:srgbClr val="FFC000"/>
                </a:solidFill>
              </a:rPr>
              <a:t>Pripravila</a:t>
            </a:r>
            <a:r>
              <a:rPr lang="sl-SI" b="1" dirty="0">
                <a:solidFill>
                  <a:srgbClr val="0070C0"/>
                </a:solidFill>
              </a:rPr>
              <a:t> </a:t>
            </a:r>
            <a:r>
              <a:rPr lang="sl-SI" dirty="0">
                <a:solidFill>
                  <a:srgbClr val="FFC000"/>
                </a:solidFill>
              </a:rPr>
              <a:t>Mojca Tkalec Zoran, organizatorica šolske prehrane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F1392F6-59DD-4AFC-B93B-6E3BD8C17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202083"/>
            <a:ext cx="5184260" cy="414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250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8FABF85-6318-4026-B5E8-71457C970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600" y="624110"/>
            <a:ext cx="10363200" cy="798290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</a:rPr>
              <a:t>Izvedba Tradicionalnega slovenskega zajtrka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2569E45-207C-45D3-A416-C1374F66B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0" y="1562100"/>
            <a:ext cx="5916612" cy="5107210"/>
          </a:xfrm>
        </p:spPr>
        <p:txBody>
          <a:bodyPr>
            <a:normAutofit/>
          </a:bodyPr>
          <a:lstStyle/>
          <a:p>
            <a:r>
              <a:rPr lang="sl-SI" sz="2000" b="1" dirty="0">
                <a:solidFill>
                  <a:srgbClr val="0070C0"/>
                </a:solidFill>
              </a:rPr>
              <a:t>Tudi letos bomo obeležili Dan slovenske hrane in spremljajoči Tradicionalni slovenski zajtrk (TSZ). </a:t>
            </a:r>
            <a:endParaRPr lang="sl-SI" sz="2000" dirty="0">
              <a:solidFill>
                <a:srgbClr val="0070C0"/>
              </a:solidFill>
            </a:endParaRPr>
          </a:p>
          <a:p>
            <a:r>
              <a:rPr lang="sl-SI" sz="2000" b="1" dirty="0">
                <a:solidFill>
                  <a:srgbClr val="0070C0"/>
                </a:solidFill>
              </a:rPr>
              <a:t>Naša šola se bo letos pridružila vseslovenski akciji priprave tradicionalnega slovenskega kosila, ki bo večkrat na jedilniku v novembru.</a:t>
            </a:r>
          </a:p>
          <a:p>
            <a:r>
              <a:rPr lang="sl-SI" sz="2000" dirty="0"/>
              <a:t>Letošnji Tradicionalni slovenski zajtrk je že enajsti po vrsti in poteka pod sloganom </a:t>
            </a:r>
            <a:r>
              <a:rPr lang="sl-SI" sz="2000" b="1" dirty="0"/>
              <a:t>»Zajtrk s sadjem – super dan!«</a:t>
            </a:r>
            <a:r>
              <a:rPr lang="sl-SI" sz="2000" dirty="0"/>
              <a:t>. </a:t>
            </a:r>
          </a:p>
          <a:p>
            <a:r>
              <a:rPr lang="sl-SI" sz="2000" dirty="0"/>
              <a:t>Za učence predmetne stopnje se</a:t>
            </a:r>
            <a:r>
              <a:rPr lang="sl-SI" sz="2000" i="1" dirty="0"/>
              <a:t> </a:t>
            </a:r>
            <a:r>
              <a:rPr lang="sl-SI" sz="2000" dirty="0"/>
              <a:t>ne bo izvedel v šoli  temveč si boste zajtrk z izbranimi živili, in sicer </a:t>
            </a:r>
            <a:r>
              <a:rPr lang="sl-SI" sz="2000" u="sng" dirty="0"/>
              <a:t>kruhom, maslom, mlekom, medom in jabolkom </a:t>
            </a:r>
            <a:r>
              <a:rPr lang="sl-SI" sz="2000" dirty="0"/>
              <a:t>pripravili sami </a:t>
            </a:r>
            <a:r>
              <a:rPr lang="sl-SI" sz="2000" b="1" dirty="0"/>
              <a:t>DOMA</a:t>
            </a:r>
            <a:r>
              <a:rPr lang="sl-SI" sz="2000" dirty="0"/>
              <a:t>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274C3FA-BBC4-4AB8-A535-354679A61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016" y="1562100"/>
            <a:ext cx="3620155" cy="510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1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AE5F81F-186B-44EE-B131-F75048431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5301" y="408210"/>
            <a:ext cx="6438899" cy="1407890"/>
          </a:xfrm>
        </p:spPr>
        <p:txBody>
          <a:bodyPr>
            <a:normAutofit fontScale="90000"/>
          </a:bodyPr>
          <a:lstStyle/>
          <a:p>
            <a:r>
              <a:rPr lang="sl-SI" b="1" dirty="0">
                <a:solidFill>
                  <a:srgbClr val="7030A0"/>
                </a:solidFill>
              </a:rPr>
              <a:t>Pomen rednega zajtrkovanja</a:t>
            </a:r>
            <a:br>
              <a:rPr lang="sl-SI" b="1" dirty="0">
                <a:solidFill>
                  <a:srgbClr val="7030A0"/>
                </a:solidFill>
              </a:rPr>
            </a:br>
            <a:br>
              <a:rPr lang="sl-SI" b="1" dirty="0">
                <a:solidFill>
                  <a:srgbClr val="7030A0"/>
                </a:solidFill>
              </a:rPr>
            </a:br>
            <a:r>
              <a:rPr lang="sl-SI" sz="2000" b="1" dirty="0">
                <a:solidFill>
                  <a:srgbClr val="0070C0"/>
                </a:solidFill>
              </a:rPr>
              <a:t>Zajtrk je najpomembnejši obrok</a:t>
            </a:r>
            <a:endParaRPr lang="sl-SI" dirty="0">
              <a:solidFill>
                <a:srgbClr val="0070C0"/>
              </a:solidFill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FE5F63A-9A07-45C3-AFF4-DD624BBB7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5300" y="2133600"/>
            <a:ext cx="9739312" cy="3777622"/>
          </a:xfrm>
        </p:spPr>
        <p:txBody>
          <a:bodyPr>
            <a:normAutofit lnSpcReduction="10000"/>
          </a:bodyPr>
          <a:lstStyle/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sl-SI" altLang="sl-SI" sz="2000" b="1" u="sng" dirty="0">
                <a:solidFill>
                  <a:srgbClr val="7030A0"/>
                </a:solidFill>
              </a:rPr>
              <a:t>Z razvojno psihološkega vidika</a:t>
            </a:r>
            <a:r>
              <a:rPr lang="sl-SI" altLang="sl-SI" sz="2000" b="1" u="sng" dirty="0">
                <a:solidFill>
                  <a:schemeClr val="tx1"/>
                </a:solidFill>
              </a:rPr>
              <a:t>: 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</a:pPr>
            <a:r>
              <a:rPr lang="sl-SI" altLang="sl-SI" sz="2200" dirty="0"/>
              <a:t>Izboljša se pozornost, spomin in odzivni čas.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</a:pPr>
            <a:r>
              <a:rPr lang="sl-SI" altLang="sl-SI" sz="2200" dirty="0"/>
              <a:t>Izboljša se zmožnost reševanja kompleksnih nalog.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</a:pPr>
            <a:r>
              <a:rPr lang="sl-SI" altLang="sl-SI" sz="2200" dirty="0"/>
              <a:t>Izboljša se razpoloženje.</a:t>
            </a:r>
            <a:endParaRPr lang="sl-SI" altLang="sl-SI" sz="2000" dirty="0"/>
          </a:p>
          <a:p>
            <a:pPr marL="0" indent="0" algn="ctr">
              <a:buNone/>
            </a:pPr>
            <a:r>
              <a:rPr lang="sl-SI" b="1" dirty="0">
                <a:solidFill>
                  <a:srgbClr val="0070C0"/>
                </a:solidFill>
              </a:rPr>
              <a:t>Boljša zmožnost učenja.</a:t>
            </a:r>
          </a:p>
          <a:p>
            <a:pPr marL="0" indent="0" algn="ctr">
              <a:buNone/>
            </a:pPr>
            <a:endParaRPr lang="sl-SI" b="1" dirty="0">
              <a:solidFill>
                <a:srgbClr val="0070C0"/>
              </a:solidFill>
            </a:endParaRPr>
          </a:p>
          <a:p>
            <a:r>
              <a:rPr lang="sl-SI" b="1" u="sng" dirty="0">
                <a:solidFill>
                  <a:srgbClr val="7030A0"/>
                </a:solidFill>
              </a:rPr>
              <a:t>S prehranskega vidika dobimo hranilne snovi, ki: </a:t>
            </a:r>
          </a:p>
          <a:p>
            <a:pPr marL="45720" indent="0">
              <a:buNone/>
            </a:pPr>
            <a:r>
              <a:rPr lang="sl-SI" b="1" dirty="0"/>
              <a:t>1.  Dajejo telesu ENERGIJO </a:t>
            </a:r>
            <a:r>
              <a:rPr lang="sl-SI" dirty="0"/>
              <a:t>(ogljikovi hidrati, maščobe) </a:t>
            </a:r>
          </a:p>
          <a:p>
            <a:pPr marL="45720" indent="0">
              <a:buNone/>
            </a:pPr>
            <a:r>
              <a:rPr lang="sl-SI" b="1" dirty="0"/>
              <a:t>2.  So pomembne ZA RAST IN OBNOVO telesa </a:t>
            </a:r>
            <a:r>
              <a:rPr lang="sl-SI" dirty="0"/>
              <a:t>(beljakovine)</a:t>
            </a:r>
          </a:p>
          <a:p>
            <a:pPr marL="45720" indent="0">
              <a:buNone/>
            </a:pPr>
            <a:r>
              <a:rPr lang="sl-SI" b="1" dirty="0"/>
              <a:t>3. Nas ŠČITIJO PRED BOLEZNIMI </a:t>
            </a:r>
            <a:r>
              <a:rPr lang="sl-SI" dirty="0"/>
              <a:t>(vitamini in minerali)</a:t>
            </a:r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715402F-E78C-42D8-ADB9-2CD707DB0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900" y="3521637"/>
            <a:ext cx="3186113" cy="238958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19073220-0D33-42F8-87FA-C077CB9694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86" b="19897"/>
          <a:stretch/>
        </p:blipFill>
        <p:spPr>
          <a:xfrm>
            <a:off x="9193213" y="891058"/>
            <a:ext cx="2717800" cy="194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93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53594C3-018D-4DD4-BDD8-CA43C82C6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Zajtrk  naj bo: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DBC2E8D-38A2-4342-BEDA-103E370E8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5300" y="1562100"/>
            <a:ext cx="9739312" cy="4349122"/>
          </a:xfrm>
        </p:spPr>
        <p:txBody>
          <a:bodyPr/>
          <a:lstStyle/>
          <a:p>
            <a:pPr marL="0" indent="0">
              <a:buNone/>
            </a:pPr>
            <a:r>
              <a:rPr lang="sl-SI" sz="2400" b="1" dirty="0">
                <a:solidFill>
                  <a:srgbClr val="7030A0"/>
                </a:solidFill>
              </a:rPr>
              <a:t>Pripravljen iz zdravih lokalnih živil - </a:t>
            </a:r>
            <a:r>
              <a:rPr lang="sl-SI" sz="2400" dirty="0">
                <a:solidFill>
                  <a:schemeClr val="tx1"/>
                </a:solidFill>
              </a:rPr>
              <a:t>zdrava</a:t>
            </a:r>
            <a:r>
              <a:rPr lang="sl-SI" sz="2400" b="1" dirty="0">
                <a:solidFill>
                  <a:srgbClr val="7030A0"/>
                </a:solidFill>
              </a:rPr>
              <a:t> </a:t>
            </a:r>
            <a:r>
              <a:rPr lang="sl-SI" sz="2400" dirty="0"/>
              <a:t>živila uspevajo na čistem zraku, zdravih tleh, iz najboljših semen. Pobrana morajo biti z vso pazljivostjo in spoštovanjem, ter pravilno skladiščena. </a:t>
            </a:r>
          </a:p>
          <a:p>
            <a:pPr marL="0" indent="0">
              <a:buNone/>
            </a:pPr>
            <a:r>
              <a:rPr lang="sl-SI" sz="2400" b="1" dirty="0">
                <a:solidFill>
                  <a:srgbClr val="7030A0"/>
                </a:solidFill>
              </a:rPr>
              <a:t>Pravilno sestavljen:</a:t>
            </a:r>
            <a:endParaRPr lang="sl-SI" sz="2400" dirty="0">
              <a:solidFill>
                <a:srgbClr val="7030A0"/>
              </a:solidFill>
            </a:endParaRPr>
          </a:p>
          <a:p>
            <a:r>
              <a:rPr lang="sl-SI" sz="2400" dirty="0"/>
              <a:t>pretežno sestavljen iz polnovrednih žitnih izdelkov (polnozrnati kruh, kaše ...),</a:t>
            </a:r>
          </a:p>
          <a:p>
            <a:r>
              <a:rPr lang="sl-SI" sz="2400" dirty="0"/>
              <a:t> v kombinaciji z beljakovinskim živilom (mlečni izdelki, pusti mesni izdelek…),</a:t>
            </a:r>
          </a:p>
          <a:p>
            <a:r>
              <a:rPr lang="sl-SI" sz="2400" dirty="0"/>
              <a:t>z dodatkom oreškov, zelenjave ali sadja.</a:t>
            </a: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780165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868788A-4BD1-44FF-85CB-B4E5B93B3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85590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</a:rPr>
              <a:t>Pomen lokalno pridelanih živil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2A824A8-C7C0-4914-BF76-6AD34D747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0" y="1409700"/>
            <a:ext cx="10056812" cy="5054600"/>
          </a:xfrm>
        </p:spPr>
        <p:txBody>
          <a:bodyPr>
            <a:normAutofit/>
          </a:bodyPr>
          <a:lstStyle/>
          <a:p>
            <a:r>
              <a:rPr lang="sl-SI" sz="2000" b="1" u="sng" dirty="0">
                <a:solidFill>
                  <a:srgbClr val="7030A0"/>
                </a:solidFill>
              </a:rPr>
              <a:t>Hrana, ki je bila pridelana in pripravljena v bližini je:</a:t>
            </a:r>
          </a:p>
          <a:p>
            <a:pPr>
              <a:buFontTx/>
              <a:buChar char="-"/>
            </a:pPr>
            <a:r>
              <a:rPr lang="sl-SI" sz="2000" b="1" dirty="0"/>
              <a:t>bolj sveža</a:t>
            </a:r>
            <a:r>
              <a:rPr lang="sl-SI" sz="2000" dirty="0"/>
              <a:t>, </a:t>
            </a:r>
          </a:p>
          <a:p>
            <a:pPr>
              <a:buFontTx/>
              <a:buChar char="-"/>
            </a:pPr>
            <a:r>
              <a:rPr lang="sl-SI" sz="2000" b="1" dirty="0"/>
              <a:t>bolj hranljiva</a:t>
            </a:r>
            <a:r>
              <a:rPr lang="sl-SI" sz="2000" dirty="0"/>
              <a:t>, </a:t>
            </a:r>
          </a:p>
          <a:p>
            <a:pPr>
              <a:buFontTx/>
              <a:buChar char="-"/>
            </a:pPr>
            <a:r>
              <a:rPr lang="sl-SI" sz="2000" b="1" dirty="0"/>
              <a:t>polnejšega okusa </a:t>
            </a:r>
            <a:r>
              <a:rPr lang="sl-SI" sz="2000" dirty="0"/>
              <a:t>in </a:t>
            </a:r>
          </a:p>
          <a:p>
            <a:pPr>
              <a:buFontTx/>
              <a:buChar char="-"/>
            </a:pPr>
            <a:r>
              <a:rPr lang="sl-SI" sz="2000" b="1" dirty="0"/>
              <a:t>brez dodatkov za daljše skladiščenje in poudarjanje okusa</a:t>
            </a:r>
            <a:r>
              <a:rPr lang="sl-SI" sz="2000" dirty="0"/>
              <a:t>. </a:t>
            </a:r>
          </a:p>
          <a:p>
            <a:r>
              <a:rPr lang="pl-PL" sz="2000" b="1" u="sng" dirty="0">
                <a:solidFill>
                  <a:srgbClr val="7030A0"/>
                </a:solidFill>
              </a:rPr>
              <a:t>S kupovanjem hrane lokalnega porekla</a:t>
            </a:r>
            <a:r>
              <a:rPr lang="pl-PL" sz="2000" dirty="0"/>
              <a:t>:</a:t>
            </a:r>
          </a:p>
          <a:p>
            <a:pPr>
              <a:buFontTx/>
              <a:buChar char="-"/>
            </a:pPr>
            <a:r>
              <a:rPr lang="pl-PL" sz="2000" b="1" dirty="0"/>
              <a:t>podpiramo lokalno kmetijstvo</a:t>
            </a:r>
          </a:p>
          <a:p>
            <a:pPr>
              <a:buFontTx/>
              <a:buChar char="-"/>
            </a:pPr>
            <a:r>
              <a:rPr lang="pl-PL" sz="2000" b="1" dirty="0"/>
              <a:t>ustvarjamo nova delovna mesta </a:t>
            </a:r>
          </a:p>
          <a:p>
            <a:pPr>
              <a:buFontTx/>
              <a:buChar char="-"/>
            </a:pPr>
            <a:r>
              <a:rPr lang="sl-SI" sz="2000" b="1" dirty="0"/>
              <a:t>prispevamo k ohranjanju poseljenosti podeželja ter kulturne krajine.</a:t>
            </a:r>
          </a:p>
          <a:p>
            <a:r>
              <a:rPr lang="pl-PL" sz="2000" b="1" dirty="0"/>
              <a:t> </a:t>
            </a:r>
            <a:r>
              <a:rPr lang="pl-PL" sz="2000" b="1" u="sng" dirty="0">
                <a:solidFill>
                  <a:srgbClr val="7030A0"/>
                </a:solidFill>
              </a:rPr>
              <a:t>Skrbimo za naše okolje – manj odpadkov in transporta</a:t>
            </a:r>
            <a:r>
              <a:rPr lang="pl-PL" sz="2000" dirty="0"/>
              <a:t>.</a:t>
            </a:r>
            <a:endParaRPr lang="sl-SI" sz="2000" dirty="0"/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5DA6F22-81F0-45D8-A827-155CB8EB9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9300" y="1171354"/>
            <a:ext cx="3606799" cy="202882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19979699-77D8-427F-84CD-51B5A925C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0025" y="3438524"/>
            <a:ext cx="2489199" cy="139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66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4DB1EB-A2BC-4B51-9510-35735FD95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47490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</a:rPr>
              <a:t>Nekaj predlogov za pripravo zajtrka: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10816C4-DE12-4AD4-B0A9-B1D37C296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270000"/>
            <a:ext cx="7937500" cy="2768600"/>
          </a:xfrm>
        </p:spPr>
        <p:txBody>
          <a:bodyPr/>
          <a:lstStyle/>
          <a:p>
            <a:r>
              <a:rPr lang="sl-SI" altLang="sl-SI" sz="2000" dirty="0">
                <a:latin typeface="Arial" charset="0"/>
                <a:cs typeface="Arial" charset="0"/>
              </a:rPr>
              <a:t>polnozrnat kruh, sir, paradižnik in kozarec mleka</a:t>
            </a:r>
          </a:p>
          <a:p>
            <a:r>
              <a:rPr lang="sl-SI" altLang="sl-SI" sz="2000" dirty="0">
                <a:latin typeface="Arial" charset="0"/>
                <a:cs typeface="Arial" charset="0"/>
              </a:rPr>
              <a:t>rženi kruh, umešano jajce, kisla kumarica, nesladkan čaj</a:t>
            </a:r>
          </a:p>
          <a:p>
            <a:r>
              <a:rPr lang="sl-SI" altLang="sl-SI" sz="2000" dirty="0">
                <a:latin typeface="Arial" charset="0"/>
                <a:cs typeface="Arial" charset="0"/>
              </a:rPr>
              <a:t>polenta z mlekom, slive ali kaki, suho sadje</a:t>
            </a:r>
          </a:p>
          <a:p>
            <a:r>
              <a:rPr lang="sl-SI" altLang="sl-SI" sz="2000" dirty="0">
                <a:latin typeface="Arial" charset="0"/>
                <a:cs typeface="Arial" charset="0"/>
              </a:rPr>
              <a:t>ovseni kosmiči na mleku z mletimi lešniki, narezano sezonsko sadje, voda</a:t>
            </a:r>
          </a:p>
          <a:p>
            <a:r>
              <a:rPr lang="sl-S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kaša iz svežega sadja, ovsenih kosmičev in navadnega jogurta ter oreškov</a:t>
            </a:r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E27643C-E3B2-440F-ACA4-5D1ED862D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4400347"/>
            <a:ext cx="3041650" cy="245765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7E50886-20B0-4EB8-9A2D-A1252EEC6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250" y="4400347"/>
            <a:ext cx="3524250" cy="23495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57435A9E-4C8B-4F2F-93B0-B61921094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9770" y="4400347"/>
            <a:ext cx="3537516" cy="234950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538EDEB-1E3C-4D4A-8EFA-81C6AA2C5C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89" t="4196" r="8270" b="3688"/>
          <a:stretch/>
        </p:blipFill>
        <p:spPr>
          <a:xfrm>
            <a:off x="9105349" y="1581150"/>
            <a:ext cx="2863037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55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D9E08F-7FA7-4078-939E-16EBE2597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7030A0"/>
                </a:solidFill>
              </a:rPr>
              <a:t>Želim vedeti več: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D624243-BDC3-4463-9D5E-A976C4065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5600" y="2133600"/>
            <a:ext cx="9879012" cy="3777622"/>
          </a:xfrm>
        </p:spPr>
        <p:txBody>
          <a:bodyPr>
            <a:normAutofit lnSpcReduction="10000"/>
          </a:bodyPr>
          <a:lstStyle/>
          <a:p>
            <a:r>
              <a:rPr lang="sl-SI" sz="2000" dirty="0"/>
              <a:t>Še nekaj idej, kako si pripraviš zajtrk: </a:t>
            </a:r>
            <a:r>
              <a:rPr lang="sl-SI" sz="2000" dirty="0">
                <a:hlinkClick r:id="rId2"/>
              </a:rPr>
              <a:t>https://rak-ms.si/media/lahko_jem/LJ_zdrav_zajtrk_prigrizke.pdf</a:t>
            </a:r>
            <a:r>
              <a:rPr lang="sl-SI" sz="2000" dirty="0"/>
              <a:t> </a:t>
            </a:r>
          </a:p>
          <a:p>
            <a:r>
              <a:rPr lang="sl-SI" dirty="0"/>
              <a:t>Vse o kislem zelju in repi </a:t>
            </a:r>
          </a:p>
          <a:p>
            <a:pPr marL="0" indent="0">
              <a:buNone/>
            </a:pPr>
            <a:r>
              <a:rPr lang="sl-SI" dirty="0">
                <a:hlinkClick r:id="rId3"/>
              </a:rPr>
              <a:t>https://www.prehrana.si/clanek/572-kislo-zelje-in-repa?highlight=WyJraXNsbyIsIlx1MDE3ZWVsamUiLCJraXNsbyB6ZWxqZSJd</a:t>
            </a: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O prigrizkih:</a:t>
            </a:r>
          </a:p>
          <a:p>
            <a:pPr marL="0" indent="0">
              <a:buNone/>
            </a:pPr>
            <a:r>
              <a:rPr lang="sl-SI" dirty="0">
                <a:hlinkClick r:id="rId4"/>
              </a:rPr>
              <a:t>https://www.prehrana.si/clanek/429-lahko-jem-zdrave-prigrizke?highlight=WyJ6ZHJhdmkiLCJwcmlncml6a2kiLCJvdHJvY2kiLCJ6ZHJhdmkgcHJpZ3JpemtpIiwiemRyYXZpIHByaWdyaXpraSBvdHJvY2kiLCJwcmlncml6a2kgb3Ryb2NpIl0=</a:t>
            </a:r>
            <a:br>
              <a:rPr lang="sl-SI" dirty="0"/>
            </a:b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11220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96B6325-3C91-475B-91CD-E2B5E7609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401" y="522509"/>
            <a:ext cx="5499099" cy="2043255"/>
          </a:xfrm>
        </p:spPr>
        <p:txBody>
          <a:bodyPr>
            <a:normAutofit/>
          </a:bodyPr>
          <a:lstStyle/>
          <a:p>
            <a:r>
              <a:rPr lang="sl-SI" b="1" dirty="0">
                <a:solidFill>
                  <a:srgbClr val="FF0000"/>
                </a:solidFill>
              </a:rPr>
              <a:t>ČEBELE SO ZELO POMEMBNE, ZATO JIH VARUJMO!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6849ABA-9EE0-4833-A547-AFC0C7E53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0713" y="624108"/>
            <a:ext cx="3122612" cy="2804891"/>
          </a:xfrm>
        </p:spPr>
        <p:txBody>
          <a:bodyPr>
            <a:normAutofit/>
          </a:bodyPr>
          <a:lstStyle/>
          <a:p>
            <a:r>
              <a:rPr lang="sl-SI" altLang="sl-SI" sz="2000" i="1" dirty="0">
                <a:latin typeface="Times New Roman" panose="02020603050405020304" pitchFamily="18" charset="0"/>
              </a:rPr>
              <a:t>Ko bo izginila čebela z obličja Zemlje, bo človek preživel le še štiri leta; ko ni več čebel, ni več opraševanja, ni več rastlin, ni več živali, ni več ljudi </a:t>
            </a:r>
            <a:r>
              <a:rPr lang="sl-SI" altLang="sl-SI" sz="2000" dirty="0">
                <a:latin typeface="Times New Roman" panose="02020603050405020304" pitchFamily="18" charset="0"/>
              </a:rPr>
              <a:t>...« (</a:t>
            </a:r>
            <a:r>
              <a:rPr lang="sl-SI" sz="2000" dirty="0"/>
              <a:t>Albert Einstein)</a:t>
            </a:r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525C397-1EDB-4038-8AC9-34DE6EC6F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7563" y="3644901"/>
            <a:ext cx="3067050" cy="306705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F656DFB-625F-4B4A-9205-A27D51470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301" y="2667365"/>
            <a:ext cx="5359534" cy="356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444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C886497-D34B-4267-B846-1DED8D58F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01" y="624110"/>
            <a:ext cx="9485312" cy="798290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</a:rPr>
              <a:t>MOJ TRADICIONALNI SLOVENSKI ZAJTRK: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940CFBC-4C5B-4B15-A3A3-F8A28DF15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2273300"/>
          </a:xfrm>
        </p:spPr>
        <p:txBody>
          <a:bodyPr>
            <a:normAutofit lnSpcReduction="10000"/>
          </a:bodyPr>
          <a:lstStyle/>
          <a:p>
            <a:r>
              <a:rPr lang="sl-SI" sz="2600" dirty="0"/>
              <a:t>Doma si pripravi zajtrk, ki naj vključuje naslednja živila: kruh, maslo, med, mleko in jabolko.</a:t>
            </a:r>
          </a:p>
          <a:p>
            <a:endParaRPr lang="sl-SI" sz="2600" dirty="0"/>
          </a:p>
          <a:p>
            <a:r>
              <a:rPr lang="sl-SI" sz="2600" dirty="0"/>
              <a:t>Če želiš lahko zajtrk fotografiraš in fotografijo pošlješ razredniku. </a:t>
            </a:r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2C37E35-8A8D-4033-94CE-3FF9637D9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9470" y="4406900"/>
            <a:ext cx="2530059" cy="221913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7112E4C-1CD3-4F80-A6FC-7709AE515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1" y="4434125"/>
            <a:ext cx="4698999" cy="219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34174"/>
      </p:ext>
    </p:extLst>
  </p:cSld>
  <p:clrMapOvr>
    <a:masterClrMapping/>
  </p:clrMapOvr>
</p:sld>
</file>

<file path=ppt/theme/theme1.xml><?xml version="1.0" encoding="utf-8"?>
<a:theme xmlns:a="http://schemas.openxmlformats.org/drawingml/2006/main" name="Šelest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84</TotalTime>
  <Words>555</Words>
  <Application>Microsoft Office PowerPoint</Application>
  <PresentationFormat>Širokozaslonsko</PresentationFormat>
  <Paragraphs>56</Paragraphs>
  <Slides>9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5" baseType="lpstr">
      <vt:lpstr>Arial</vt:lpstr>
      <vt:lpstr>Century Gothic</vt:lpstr>
      <vt:lpstr>Times New Roman</vt:lpstr>
      <vt:lpstr>Wingdings 2</vt:lpstr>
      <vt:lpstr>Wingdings 3</vt:lpstr>
      <vt:lpstr>Šelest</vt:lpstr>
      <vt:lpstr>DAN SLOVENSKE HRANE</vt:lpstr>
      <vt:lpstr>Izvedba Tradicionalnega slovenskega zajtrka</vt:lpstr>
      <vt:lpstr>Pomen rednega zajtrkovanja  Zajtrk je najpomembnejši obrok</vt:lpstr>
      <vt:lpstr>Zajtrk  naj bo:</vt:lpstr>
      <vt:lpstr>Pomen lokalno pridelanih živil</vt:lpstr>
      <vt:lpstr>Nekaj predlogov za pripravo zajtrka:</vt:lpstr>
      <vt:lpstr>Želim vedeti več:</vt:lpstr>
      <vt:lpstr>ČEBELE SO ZELO POMEMBNE, ZATO JIH VARUJMO!</vt:lpstr>
      <vt:lpstr>MOJ TRADICIONALNI SLOVENSKI ZAJTRK: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 SLOVENSKE HRANE</dc:title>
  <dc:creator>Mojca</dc:creator>
  <cp:lastModifiedBy>Mojca</cp:lastModifiedBy>
  <cp:revision>11</cp:revision>
  <dcterms:created xsi:type="dcterms:W3CDTF">2021-11-17T07:00:56Z</dcterms:created>
  <dcterms:modified xsi:type="dcterms:W3CDTF">2021-11-17T08:30:27Z</dcterms:modified>
</cp:coreProperties>
</file>