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61" r:id="rId2"/>
    <p:sldId id="257" r:id="rId3"/>
    <p:sldId id="258" r:id="rId4"/>
    <p:sldId id="259" r:id="rId5"/>
    <p:sldId id="260" r:id="rId6"/>
    <p:sldId id="262" r:id="rId7"/>
    <p:sldId id="27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Dws3a8JZu9jq73apszcfnm8fc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ceb1b73df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ceb1b73df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ceb1b73df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ceb1b73df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ceb1b73df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ceb1b73df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ceb1b73df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ceb1b73df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e0336432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e0336432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ceb1b73df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ceb1b73df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youtube.com/watch?v=GKry06Z6VW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vet.si/vodna-energija/kako-deluje-hidroelektrarn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D2E2755F-C821-A303-282B-889407C6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27" y="1347395"/>
            <a:ext cx="3289648" cy="4163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Električna energija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97769"/>
            <a:ext cx="3569951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1A4831C-D15A-4FDF-B243-B769CC9BA39B}"/>
              </a:ext>
            </a:extLst>
          </p:cNvPr>
          <p:cNvGrpSpPr/>
          <p:nvPr/>
        </p:nvGrpSpPr>
        <p:grpSpPr>
          <a:xfrm>
            <a:off x="4391118" y="984952"/>
            <a:ext cx="7609589" cy="5252562"/>
            <a:chOff x="2719331" y="195549"/>
            <a:chExt cx="9388206" cy="6466901"/>
          </a:xfrm>
          <a:blipFill>
            <a:blip r:embed="rId3"/>
            <a:stretch>
              <a:fillRect/>
            </a:stretch>
          </a:blipFill>
        </p:grpSpPr>
        <p:sp>
          <p:nvSpPr>
            <p:cNvPr id="2" name="Paralelogram 1">
              <a:extLst>
                <a:ext uri="{FF2B5EF4-FFF2-40B4-BE49-F238E27FC236}">
                  <a16:creationId xmlns:a16="http://schemas.microsoft.com/office/drawing/2014/main" id="{C14E8108-2FA9-E733-6FFA-D87B3B282416}"/>
                </a:ext>
              </a:extLst>
            </p:cNvPr>
            <p:cNvSpPr/>
            <p:nvPr/>
          </p:nvSpPr>
          <p:spPr>
            <a:xfrm>
              <a:off x="7855027" y="195549"/>
              <a:ext cx="4252510" cy="6466901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" name="Paralelogram 2">
              <a:extLst>
                <a:ext uri="{FF2B5EF4-FFF2-40B4-BE49-F238E27FC236}">
                  <a16:creationId xmlns:a16="http://schemas.microsoft.com/office/drawing/2014/main" id="{FB6B70B6-72DB-A22B-7B24-421E4CA9E40A}"/>
                </a:ext>
              </a:extLst>
            </p:cNvPr>
            <p:cNvSpPr/>
            <p:nvPr/>
          </p:nvSpPr>
          <p:spPr>
            <a:xfrm>
              <a:off x="4955755" y="195549"/>
              <a:ext cx="3813671" cy="5296357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aralelogram 3">
              <a:extLst>
                <a:ext uri="{FF2B5EF4-FFF2-40B4-BE49-F238E27FC236}">
                  <a16:creationId xmlns:a16="http://schemas.microsoft.com/office/drawing/2014/main" id="{1FF02308-F2E6-6AC9-F255-AB1F8B179D82}"/>
                </a:ext>
              </a:extLst>
            </p:cNvPr>
            <p:cNvSpPr/>
            <p:nvPr/>
          </p:nvSpPr>
          <p:spPr>
            <a:xfrm>
              <a:off x="2719331" y="195549"/>
              <a:ext cx="2976390" cy="4181819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Simboli </a:t>
            </a:r>
            <a:endParaRPr/>
          </a:p>
        </p:txBody>
      </p:sp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981" y="2057968"/>
            <a:ext cx="10032819" cy="3687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Shema električnega kroga</a:t>
            </a:r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1"/>
          </p:nvPr>
        </p:nvSpPr>
        <p:spPr>
          <a:xfrm>
            <a:off x="674427" y="1690687"/>
            <a:ext cx="10515600" cy="487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/>
              <a:t>baterija, žarnica, stikalo: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/>
              <a:t>baterija, menjalno stikalo, 2 žarnici: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Električni vodnik</a:t>
            </a:r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647131" y="1825625"/>
            <a:ext cx="606756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/>
              <a:t>Električno prevodni material (baker, aluminij, srebro, zlato, grafit)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/>
              <a:t>Običajno 3 vodniki: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33C0B"/>
              </a:buClr>
              <a:buSzPts val="2400"/>
              <a:buChar char="•"/>
            </a:pPr>
            <a:r>
              <a:rPr lang="sl-SI">
                <a:solidFill>
                  <a:srgbClr val="833C0B"/>
                </a:solidFill>
              </a:rPr>
              <a:t>faza – rjav ali črn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Char char="•"/>
            </a:pPr>
            <a:r>
              <a:rPr lang="sl-SI">
                <a:solidFill>
                  <a:srgbClr val="2F5496"/>
                </a:solidFill>
              </a:rPr>
              <a:t>nevtralni (nula) – moder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2400"/>
              <a:buChar char="•"/>
            </a:pPr>
            <a:r>
              <a:rPr lang="sl-SI">
                <a:solidFill>
                  <a:srgbClr val="00B050"/>
                </a:solidFill>
              </a:rPr>
              <a:t>zaščitni – </a:t>
            </a:r>
            <a:r>
              <a:rPr lang="sl-SI">
                <a:solidFill>
                  <a:srgbClr val="BF9000"/>
                </a:solidFill>
              </a:rPr>
              <a:t>rumeno</a:t>
            </a:r>
            <a:r>
              <a:rPr lang="sl-SI">
                <a:solidFill>
                  <a:srgbClr val="00B050"/>
                </a:solidFill>
              </a:rPr>
              <a:t> – zelen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/>
              <a:t>Zaščita vodnikov – električni izolatorji (guma, umetne snovi, papir, les, steklo)</a:t>
            </a:r>
            <a:endParaRPr/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r="13903"/>
          <a:stretch/>
        </p:blipFill>
        <p:spPr>
          <a:xfrm>
            <a:off x="7252649" y="491533"/>
            <a:ext cx="4648200" cy="5398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 txBox="1">
            <a:spLocks noGrp="1"/>
          </p:cNvSpPr>
          <p:nvPr>
            <p:ph type="title"/>
          </p:nvPr>
        </p:nvSpPr>
        <p:spPr>
          <a:xfrm>
            <a:off x="275492" y="196314"/>
            <a:ext cx="5748716" cy="97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Viri napetosti</a:t>
            </a:r>
            <a:endParaRPr/>
          </a:p>
        </p:txBody>
      </p:sp>
      <p:pic>
        <p:nvPicPr>
          <p:cNvPr id="178" name="Google Shape;178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919" t="7129" r="-244" b="17589"/>
          <a:stretch/>
        </p:blipFill>
        <p:spPr>
          <a:xfrm>
            <a:off x="292440" y="1073065"/>
            <a:ext cx="3933092" cy="23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8936" y="623995"/>
            <a:ext cx="3849686" cy="30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1692" y="3903176"/>
            <a:ext cx="4755174" cy="272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971" y="3732037"/>
            <a:ext cx="4546187" cy="306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07220" y="2940306"/>
            <a:ext cx="1772482" cy="177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8">
            <a:alphaModFix/>
          </a:blip>
          <a:srcRect l="29113" r="27462"/>
          <a:stretch/>
        </p:blipFill>
        <p:spPr>
          <a:xfrm>
            <a:off x="5246286" y="4411114"/>
            <a:ext cx="1555844" cy="223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15063" y="339983"/>
            <a:ext cx="4435006" cy="2887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426757" y="2286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Po čem se razlikujejo?</a:t>
            </a:r>
            <a:endParaRPr/>
          </a:p>
        </p:txBody>
      </p:sp>
      <p:sp>
        <p:nvSpPr>
          <p:cNvPr id="190" name="Google Shape;190;p8"/>
          <p:cNvSpPr/>
          <p:nvPr/>
        </p:nvSpPr>
        <p:spPr>
          <a:xfrm rot="-982109">
            <a:off x="494245" y="1765161"/>
            <a:ext cx="4100627" cy="2698963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Imajo vsi enako napetost?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8"/>
          <p:cNvSpPr/>
          <p:nvPr/>
        </p:nvSpPr>
        <p:spPr>
          <a:xfrm rot="341879">
            <a:off x="6678928" y="309580"/>
            <a:ext cx="3671248" cy="3029803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 vsaka naprava deluje na vse vire?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 rot="-326747">
            <a:off x="3811316" y="3688921"/>
            <a:ext cx="3806674" cy="2596623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 vsi enako nevarni?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 rot="-1028250">
            <a:off x="8185695" y="3825453"/>
            <a:ext cx="3340554" cy="2323562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 vse baterije enake?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 txBox="1">
            <a:spLocks noGrp="1"/>
          </p:cNvSpPr>
          <p:nvPr>
            <p:ph type="body" idx="1"/>
          </p:nvPr>
        </p:nvSpPr>
        <p:spPr>
          <a:xfrm>
            <a:off x="838200" y="488145"/>
            <a:ext cx="10515600" cy="273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 b="1"/>
              <a:t>Enosmerni</a:t>
            </a:r>
            <a:r>
              <a:rPr lang="sl-SI"/>
              <a:t>: baterija, sončna celica, akumulator, generator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 b="1"/>
              <a:t>Izmenični</a:t>
            </a:r>
            <a:r>
              <a:rPr lang="sl-SI"/>
              <a:t>: elektrarne, generator, agregat, (vtičnica)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/>
              <a:t>Baterije različnih oblik imajo različne napetosti: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3">
            <a:alphaModFix/>
          </a:blip>
          <a:srcRect l="15042" t="35605" r="10133" b="9203"/>
          <a:stretch/>
        </p:blipFill>
        <p:spPr>
          <a:xfrm>
            <a:off x="2470245" y="3220872"/>
            <a:ext cx="6291092" cy="3480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"/>
          <p:cNvSpPr txBox="1">
            <a:spLocks noGrp="1"/>
          </p:cNvSpPr>
          <p:nvPr>
            <p:ph type="body" idx="1"/>
          </p:nvPr>
        </p:nvSpPr>
        <p:spPr>
          <a:xfrm>
            <a:off x="838200" y="488145"/>
            <a:ext cx="10515600" cy="273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 b="1"/>
              <a:t>Enosmerni</a:t>
            </a:r>
            <a:r>
              <a:rPr lang="sl-SI"/>
              <a:t>: baterija, sončna celica, akumulator, generator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 b="1"/>
              <a:t>Izmenični</a:t>
            </a:r>
            <a:r>
              <a:rPr lang="sl-SI"/>
              <a:t>: elektrarne, generator, agregat, (vtičnica)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/>
              <a:t>Baterije različnih oblik imajo različne napetosti: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 l="15042" t="35605" r="10133" b="9203"/>
          <a:stretch/>
        </p:blipFill>
        <p:spPr>
          <a:xfrm>
            <a:off x="2470245" y="3220872"/>
            <a:ext cx="6291092" cy="348017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/>
          <p:nvPr/>
        </p:nvSpPr>
        <p:spPr>
          <a:xfrm>
            <a:off x="6346209" y="4053385"/>
            <a:ext cx="559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 txBox="1"/>
          <p:nvPr/>
        </p:nvSpPr>
        <p:spPr>
          <a:xfrm>
            <a:off x="6371230" y="4529625"/>
            <a:ext cx="559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6371230" y="5090615"/>
            <a:ext cx="559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4,5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6371230" y="5586736"/>
            <a:ext cx="559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6346209" y="6147726"/>
            <a:ext cx="559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0,5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 txBox="1"/>
          <p:nvPr/>
        </p:nvSpPr>
        <p:spPr>
          <a:xfrm>
            <a:off x="7362661" y="4034472"/>
            <a:ext cx="559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bolj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 txBox="1"/>
          <p:nvPr/>
        </p:nvSpPr>
        <p:spPr>
          <a:xfrm>
            <a:off x="7222618" y="4535606"/>
            <a:ext cx="8396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manj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7222617" y="6147726"/>
            <a:ext cx="8396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manj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7312313" y="5055968"/>
            <a:ext cx="559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bolj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 txBox="1"/>
          <p:nvPr/>
        </p:nvSpPr>
        <p:spPr>
          <a:xfrm>
            <a:off x="7286504" y="5646592"/>
            <a:ext cx="559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bolj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483358" y="28724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Stikalo </a:t>
            </a:r>
            <a:endParaRPr/>
          </a:p>
        </p:txBody>
      </p:sp>
      <p:sp>
        <p:nvSpPr>
          <p:cNvPr id="221" name="Google Shape;221;p11"/>
          <p:cNvSpPr txBox="1">
            <a:spLocks noGrp="1"/>
          </p:cNvSpPr>
          <p:nvPr>
            <p:ph type="body" idx="1"/>
          </p:nvPr>
        </p:nvSpPr>
        <p:spPr>
          <a:xfrm>
            <a:off x="483358" y="1690688"/>
            <a:ext cx="676360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sl-SI" sz="3200"/>
              <a:t>S stikalom prekinemo električni krog: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 sz="2800" b="1"/>
              <a:t>tipka</a:t>
            </a:r>
            <a:r>
              <a:rPr lang="sl-SI" sz="2800"/>
              <a:t> (zvonec … ob pritisku sklene električni krog)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 sz="2800" b="1"/>
              <a:t>enopolno stikalo </a:t>
            </a:r>
            <a:r>
              <a:rPr lang="sl-SI" sz="2800"/>
              <a:t>(običajno stikalo v stanovanju)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 sz="2800" b="1"/>
              <a:t>menjalno stikalo </a:t>
            </a:r>
            <a:r>
              <a:rPr lang="sl-SI" sz="2800"/>
              <a:t>(preklaplja med dvema električnima krogoma)</a:t>
            </a:r>
            <a:endParaRPr sz="2800"/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 t="20790"/>
          <a:stretch/>
        </p:blipFill>
        <p:spPr>
          <a:xfrm>
            <a:off x="7625139" y="230509"/>
            <a:ext cx="2810281" cy="221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9102" y="2458446"/>
            <a:ext cx="2124075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5139" y="4001294"/>
            <a:ext cx="2456620" cy="2456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l-SI"/>
              <a:t>Menjalno stikalo </a:t>
            </a:r>
            <a:endParaRPr/>
          </a:p>
        </p:txBody>
      </p:sp>
      <p:sp>
        <p:nvSpPr>
          <p:cNvPr id="230" name="Google Shape;230;p12"/>
          <p:cNvSpPr txBox="1">
            <a:spLocks noGrp="1"/>
          </p:cNvSpPr>
          <p:nvPr>
            <p:ph type="body" idx="1"/>
          </p:nvPr>
        </p:nvSpPr>
        <p:spPr>
          <a:xfrm>
            <a:off x="838200" y="1225124"/>
            <a:ext cx="11103591" cy="890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l-SI"/>
              <a:t>Z dvema stikaloma upravljamo isto luč (pogosto na hodnikih 🡪 eno stikalo spodaj in eno na vrhu stopnic)</a:t>
            </a:r>
            <a:endParaRPr/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3">
            <a:alphaModFix/>
          </a:blip>
          <a:srcRect t="6598" b="11655"/>
          <a:stretch/>
        </p:blipFill>
        <p:spPr>
          <a:xfrm>
            <a:off x="1873548" y="2265528"/>
            <a:ext cx="9153843" cy="459247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/>
          <p:nvPr/>
        </p:nvSpPr>
        <p:spPr>
          <a:xfrm rot="786247">
            <a:off x="8393373" y="2332623"/>
            <a:ext cx="3028666" cy="1910687"/>
          </a:xfrm>
          <a:prstGeom prst="wave">
            <a:avLst>
              <a:gd name="adj1" fmla="val 12500"/>
              <a:gd name="adj2" fmla="val -1352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Ugotovimo, v katerih položajih stikal žarnica sveti.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Varovalka </a:t>
            </a:r>
            <a:endParaRPr/>
          </a:p>
        </p:txBody>
      </p:sp>
      <p:pic>
        <p:nvPicPr>
          <p:cNvPr id="238" name="Google Shape;238;p13" descr="VAROVALKA CEVNA 5x20 POČASNA 6,3A | Nano Elektronika, d.o.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514" y="502701"/>
            <a:ext cx="4689256" cy="2745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03170"/>
            <a:ext cx="4328971" cy="34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2364" y="3689384"/>
            <a:ext cx="2712559" cy="203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0665" y="4186396"/>
            <a:ext cx="3307365" cy="1766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510738" y="5474625"/>
            <a:ext cx="3307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000">
                <a:latin typeface="Calibri"/>
                <a:ea typeface="Calibri"/>
                <a:cs typeface="Calibri"/>
                <a:sym typeface="Calibri"/>
              </a:rPr>
              <a:t>Naloga varovalke?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000">
                <a:latin typeface="Calibri"/>
                <a:ea typeface="Calibri"/>
                <a:cs typeface="Calibri"/>
                <a:sym typeface="Calibri"/>
              </a:rPr>
              <a:t>Vrste varovalk?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ceb1b73df7_0_1"/>
          <p:cNvSpPr txBox="1">
            <a:spLocks noGrp="1"/>
          </p:cNvSpPr>
          <p:nvPr>
            <p:ph type="ctrTitle"/>
          </p:nvPr>
        </p:nvSpPr>
        <p:spPr>
          <a:xfrm>
            <a:off x="2683100" y="146000"/>
            <a:ext cx="9144000" cy="91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500"/>
              <a:t>Kaj nam omogoča električna energija?</a:t>
            </a:r>
            <a:endParaRPr sz="4500"/>
          </a:p>
        </p:txBody>
      </p:sp>
      <p:pic>
        <p:nvPicPr>
          <p:cNvPr id="91" name="Google Shape;91;g1ceb1b73df7_0_1"/>
          <p:cNvPicPr preferRelativeResize="0"/>
          <p:nvPr/>
        </p:nvPicPr>
        <p:blipFill rotWithShape="1">
          <a:blip r:embed="rId3">
            <a:alphaModFix/>
          </a:blip>
          <a:srcRect l="16460" t="14289" r="19465" b="24012"/>
          <a:stretch/>
        </p:blipFill>
        <p:spPr>
          <a:xfrm>
            <a:off x="155900" y="455050"/>
            <a:ext cx="2527202" cy="24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1ceb1b73df7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199" y="1474920"/>
            <a:ext cx="3437575" cy="243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ceb1b73df7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6950" y="4171172"/>
            <a:ext cx="4778674" cy="268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1ceb1b73df7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9177" y="1337300"/>
            <a:ext cx="4328725" cy="29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1ceb1b73df7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700" y="4171175"/>
            <a:ext cx="4649649" cy="243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540434" y="2502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Kaj že vemo o električnem krogu?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 rot="-533359">
            <a:off x="1009934" y="1698967"/>
            <a:ext cx="2866030" cy="1883391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Luči v stanovanje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528548" y="4274022"/>
            <a:ext cx="2866030" cy="1883391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nevarnosti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134901" y="513424"/>
            <a:ext cx="2866030" cy="1883391"/>
          </a:xfrm>
          <a:prstGeom prst="irregularSeal1">
            <a:avLst/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Vaše ideje?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7912289" y="4509943"/>
            <a:ext cx="2866030" cy="1883391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Žice - prevodniki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5046259" y="2101183"/>
            <a:ext cx="2866030" cy="1883391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Električna napeljava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eb1b73df7_0_12"/>
          <p:cNvSpPr txBox="1">
            <a:spLocks noGrp="1"/>
          </p:cNvSpPr>
          <p:nvPr>
            <p:ph type="title"/>
          </p:nvPr>
        </p:nvSpPr>
        <p:spPr>
          <a:xfrm>
            <a:off x="435725" y="107550"/>
            <a:ext cx="10515600" cy="81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Proizvodnja elektrike</a:t>
            </a:r>
            <a:endParaRPr/>
          </a:p>
        </p:txBody>
      </p:sp>
      <p:pic>
        <p:nvPicPr>
          <p:cNvPr id="111" name="Google Shape;111;g1ceb1b73df7_0_12"/>
          <p:cNvPicPr preferRelativeResize="0"/>
          <p:nvPr/>
        </p:nvPicPr>
        <p:blipFill rotWithShape="1">
          <a:blip r:embed="rId3">
            <a:alphaModFix/>
          </a:blip>
          <a:srcRect l="18493" t="8315"/>
          <a:stretch/>
        </p:blipFill>
        <p:spPr>
          <a:xfrm>
            <a:off x="85752" y="838250"/>
            <a:ext cx="3973325" cy="3067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4" name="Google Shape;114;g1ceb1b73df7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52" y="3962018"/>
            <a:ext cx="4059089" cy="28148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5" name="Google Shape;115;g1ceb1b73df7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425" y="0"/>
            <a:ext cx="6151575" cy="27271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8271F9F5-6D68-CC22-3183-2AD8B89AB67E}"/>
              </a:ext>
            </a:extLst>
          </p:cNvPr>
          <p:cNvSpPr/>
          <p:nvPr/>
        </p:nvSpPr>
        <p:spPr>
          <a:xfrm>
            <a:off x="3646584" y="2242499"/>
            <a:ext cx="3830288" cy="332685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3" name="Google Shape;113;g1ceb1b73df7_0_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6250" y="3695476"/>
            <a:ext cx="5225750" cy="306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1ceb1b73df7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00" y="3475675"/>
            <a:ext cx="3499776" cy="23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1ceb1b73df7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88" y="297299"/>
            <a:ext cx="4843074" cy="272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ceb1b73df7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4325" y="168500"/>
            <a:ext cx="4954225" cy="37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ceb1b73df7_0_28"/>
          <p:cNvPicPr preferRelativeResize="0"/>
          <p:nvPr/>
        </p:nvPicPr>
        <p:blipFill rotWithShape="1">
          <a:blip r:embed="rId6">
            <a:alphaModFix/>
          </a:blip>
          <a:srcRect t="16199" b="14480"/>
          <a:stretch/>
        </p:blipFill>
        <p:spPr>
          <a:xfrm>
            <a:off x="4475900" y="4106275"/>
            <a:ext cx="4954225" cy="257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ceb1b73df7_0_28"/>
          <p:cNvSpPr txBox="1"/>
          <p:nvPr/>
        </p:nvSpPr>
        <p:spPr>
          <a:xfrm>
            <a:off x="4008250" y="3056000"/>
            <a:ext cx="295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sl-SI" sz="1800">
                <a:latin typeface="Calibri"/>
                <a:ea typeface="Calibri"/>
                <a:cs typeface="Calibri"/>
                <a:sym typeface="Calibri"/>
              </a:rPr>
              <a:t>plimska elektrarna,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sl-SI" sz="1800">
                <a:latin typeface="Calibri"/>
                <a:ea typeface="Calibri"/>
                <a:cs typeface="Calibri"/>
                <a:sym typeface="Calibri"/>
              </a:rPr>
              <a:t>elektrarna na valovanje,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sl-SI" sz="1800">
                <a:latin typeface="Calibri"/>
                <a:ea typeface="Calibri"/>
                <a:cs typeface="Calibri"/>
                <a:sym typeface="Calibri"/>
              </a:rPr>
              <a:t>geotermalna elektrarna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1ceb1b73df7_0_28"/>
          <p:cNvSpPr txBox="1"/>
          <p:nvPr/>
        </p:nvSpPr>
        <p:spPr>
          <a:xfrm>
            <a:off x="9660450" y="4830700"/>
            <a:ext cx="2318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>
                <a:latin typeface="Calibri"/>
                <a:ea typeface="Calibri"/>
                <a:cs typeface="Calibri"/>
                <a:sym typeface="Calibri"/>
              </a:rPr>
              <a:t>link: </a:t>
            </a:r>
            <a:r>
              <a:rPr lang="sl-SI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https://www.youtube.com/watch?v=GKry06Z6VWE</a:t>
            </a:r>
            <a:r>
              <a:rPr lang="sl-SI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033643257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7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Delovanje hidroelektrarne</a:t>
            </a:r>
            <a:endParaRPr/>
          </a:p>
        </p:txBody>
      </p:sp>
      <p:sp>
        <p:nvSpPr>
          <p:cNvPr id="138" name="Google Shape;138;g1e033643257_0_0"/>
          <p:cNvSpPr txBox="1">
            <a:spLocks noGrp="1"/>
          </p:cNvSpPr>
          <p:nvPr>
            <p:ph type="body" idx="1"/>
          </p:nvPr>
        </p:nvSpPr>
        <p:spPr>
          <a:xfrm>
            <a:off x="658500" y="1342225"/>
            <a:ext cx="10695300" cy="233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u="sng">
                <a:solidFill>
                  <a:schemeClr val="hlink"/>
                </a:solidFill>
                <a:hlinkClick r:id="rId3"/>
              </a:rPr>
              <a:t>https://www.esvet.si/vodna-energija/kako-deluje-hidroelektrarna</a:t>
            </a:r>
            <a:r>
              <a:rPr lang="sl-SI"/>
              <a:t>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/>
              <a:t>akumulacijski jez</a:t>
            </a:r>
            <a:r>
              <a:rPr lang="sl-SI" b="1"/>
              <a:t> -&gt;</a:t>
            </a:r>
            <a:r>
              <a:rPr lang="sl-SI"/>
              <a:t> vtočni kanal </a:t>
            </a:r>
            <a:r>
              <a:rPr lang="sl-SI" b="1"/>
              <a:t>-&gt;</a:t>
            </a:r>
            <a:r>
              <a:rPr lang="sl-SI"/>
              <a:t> voda priteka na turbino </a:t>
            </a:r>
            <a:r>
              <a:rPr lang="sl-SI" b="1"/>
              <a:t>-&gt;</a:t>
            </a:r>
            <a:r>
              <a:rPr lang="sl-SI"/>
              <a:t> turbina poganja električni generator </a:t>
            </a:r>
            <a:r>
              <a:rPr lang="sl-SI" b="1"/>
              <a:t>-&gt;</a:t>
            </a:r>
            <a:r>
              <a:rPr lang="sl-SI"/>
              <a:t> preko transformatorja gre elektrika v omrežje</a:t>
            </a:r>
            <a:endParaRPr/>
          </a:p>
        </p:txBody>
      </p:sp>
      <p:pic>
        <p:nvPicPr>
          <p:cNvPr id="139" name="Google Shape;139;g1e03364325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8100" y="3310750"/>
            <a:ext cx="7128950" cy="35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1F8C653-A32C-AA14-87F2-642BE178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40" y="120480"/>
            <a:ext cx="11081319" cy="661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4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ceb1b73df7_0_40"/>
          <p:cNvSpPr txBox="1">
            <a:spLocks noGrp="1"/>
          </p:cNvSpPr>
          <p:nvPr>
            <p:ph type="title"/>
          </p:nvPr>
        </p:nvSpPr>
        <p:spPr>
          <a:xfrm>
            <a:off x="564525" y="499925"/>
            <a:ext cx="10898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000" b="1"/>
              <a:t>ITER </a:t>
            </a:r>
            <a:r>
              <a:rPr lang="sl-SI" sz="4000"/>
              <a:t>- mednarodni termonuklearni eksperimentalni reaktor - Francija</a:t>
            </a:r>
            <a:endParaRPr sz="4000"/>
          </a:p>
        </p:txBody>
      </p:sp>
      <p:sp>
        <p:nvSpPr>
          <p:cNvPr id="145" name="Google Shape;145;g1ceb1b73df7_0_40"/>
          <p:cNvSpPr txBox="1">
            <a:spLocks noGrp="1"/>
          </p:cNvSpPr>
          <p:nvPr>
            <p:ph type="body" idx="1"/>
          </p:nvPr>
        </p:nvSpPr>
        <p:spPr>
          <a:xfrm>
            <a:off x="7083825" y="4476525"/>
            <a:ext cx="4527600" cy="179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/>
              <a:t> fuzijski reaktor - posnemanje Sonca</a:t>
            </a:r>
            <a:endParaRPr/>
          </a:p>
        </p:txBody>
      </p:sp>
      <p:pic>
        <p:nvPicPr>
          <p:cNvPr id="146" name="Google Shape;146;g1ceb1b73df7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25" y="2077850"/>
            <a:ext cx="6083800" cy="34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ceb1b73df7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3706" y="1490350"/>
            <a:ext cx="4127500" cy="248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662556" y="638268"/>
            <a:ext cx="10776045" cy="241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l-SI"/>
              <a:t>Električni krog je sestavljen iz </a:t>
            </a:r>
            <a:r>
              <a:rPr lang="sl-SI">
                <a:solidFill>
                  <a:srgbClr val="FF0000"/>
                </a:solidFill>
              </a:rPr>
              <a:t>vira električne napetosti </a:t>
            </a:r>
            <a:r>
              <a:rPr lang="sl-SI"/>
              <a:t>(npr. baterija), </a:t>
            </a:r>
            <a:r>
              <a:rPr lang="sl-SI">
                <a:solidFill>
                  <a:srgbClr val="FF0000"/>
                </a:solidFill>
              </a:rPr>
              <a:t>vodnikov </a:t>
            </a:r>
            <a:r>
              <a:rPr lang="sl-SI"/>
              <a:t>(žice), </a:t>
            </a:r>
            <a:r>
              <a:rPr lang="sl-SI">
                <a:solidFill>
                  <a:srgbClr val="FF0000"/>
                </a:solidFill>
              </a:rPr>
              <a:t>porabnikov</a:t>
            </a:r>
            <a:r>
              <a:rPr lang="sl-SI"/>
              <a:t> (žarnica, vrtalni stroj), </a:t>
            </a:r>
            <a:r>
              <a:rPr lang="sl-SI">
                <a:solidFill>
                  <a:srgbClr val="FF0000"/>
                </a:solidFill>
              </a:rPr>
              <a:t>stikal</a:t>
            </a:r>
            <a:r>
              <a:rPr lang="sl-SI"/>
              <a:t> (prekinitev električnega kroga), </a:t>
            </a:r>
            <a:r>
              <a:rPr lang="sl-SI">
                <a:solidFill>
                  <a:srgbClr val="FF0000"/>
                </a:solidFill>
              </a:rPr>
              <a:t>varovalk</a:t>
            </a:r>
            <a:r>
              <a:rPr lang="sl-SI"/>
              <a:t> (zaščita).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l-SI"/>
              <a:t>Če je krog </a:t>
            </a:r>
            <a:r>
              <a:rPr lang="sl-SI" b="1"/>
              <a:t>sklenjen</a:t>
            </a:r>
            <a:r>
              <a:rPr lang="sl-SI"/>
              <a:t> in vsebuje </a:t>
            </a:r>
            <a:r>
              <a:rPr lang="sl-SI" b="1"/>
              <a:t>vir napetosti</a:t>
            </a:r>
            <a:r>
              <a:rPr lang="sl-SI"/>
              <a:t>, po njem </a:t>
            </a:r>
            <a:r>
              <a:rPr lang="sl-SI" b="1"/>
              <a:t>teče električni tok</a:t>
            </a:r>
            <a:r>
              <a:rPr lang="sl-SI"/>
              <a:t> (električni naboji – elektroni v žicah).</a:t>
            </a:r>
            <a:endParaRPr/>
          </a:p>
        </p:txBody>
      </p:sp>
      <p:pic>
        <p:nvPicPr>
          <p:cNvPr id="153" name="Google Shape;15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461" y="3208430"/>
            <a:ext cx="4922435" cy="3204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Širokozaslonsko</PresentationFormat>
  <Paragraphs>76</Paragraphs>
  <Slides>19</Slides>
  <Notes>18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Električna energija</vt:lpstr>
      <vt:lpstr>Kaj nam omogoča električna energija?</vt:lpstr>
      <vt:lpstr>Kaj že vemo o električnem krogu?</vt:lpstr>
      <vt:lpstr>Proizvodnja elektrike</vt:lpstr>
      <vt:lpstr>PowerPointova predstavitev</vt:lpstr>
      <vt:lpstr>Delovanje hidroelektrarne</vt:lpstr>
      <vt:lpstr>PowerPointova predstavitev</vt:lpstr>
      <vt:lpstr>ITER - mednarodni termonuklearni eksperimentalni reaktor - Francija</vt:lpstr>
      <vt:lpstr>PowerPointova predstavitev</vt:lpstr>
      <vt:lpstr>Simboli </vt:lpstr>
      <vt:lpstr>Shema električnega kroga</vt:lpstr>
      <vt:lpstr>Električni vodnik</vt:lpstr>
      <vt:lpstr>Viri napetosti</vt:lpstr>
      <vt:lpstr>Po čem se razlikujejo?</vt:lpstr>
      <vt:lpstr>PowerPointova predstavitev</vt:lpstr>
      <vt:lpstr>PowerPointova predstavitev</vt:lpstr>
      <vt:lpstr>Stikalo </vt:lpstr>
      <vt:lpstr>Menjalno stikalo </vt:lpstr>
      <vt:lpstr>Varovalka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Električna energija</dc:title>
  <dc:creator>Spela</dc:creator>
  <cp:lastModifiedBy>spela o</cp:lastModifiedBy>
  <cp:revision>1</cp:revision>
  <dcterms:created xsi:type="dcterms:W3CDTF">2021-05-30T18:46:50Z</dcterms:created>
  <dcterms:modified xsi:type="dcterms:W3CDTF">2023-03-01T14:29:24Z</dcterms:modified>
</cp:coreProperties>
</file>