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86" r:id="rId9"/>
    <p:sldId id="265" r:id="rId10"/>
    <p:sldId id="272" r:id="rId11"/>
    <p:sldId id="287" r:id="rId12"/>
    <p:sldId id="273" r:id="rId13"/>
    <p:sldId id="274" r:id="rId14"/>
    <p:sldId id="284" r:id="rId15"/>
    <p:sldId id="283" r:id="rId16"/>
    <p:sldId id="288" r:id="rId17"/>
    <p:sldId id="308" r:id="rId18"/>
    <p:sldId id="291" r:id="rId19"/>
    <p:sldId id="292" r:id="rId20"/>
    <p:sldId id="294" r:id="rId21"/>
    <p:sldId id="295" r:id="rId22"/>
    <p:sldId id="296" r:id="rId23"/>
    <p:sldId id="297" r:id="rId24"/>
    <p:sldId id="298" r:id="rId25"/>
    <p:sldId id="300" r:id="rId26"/>
    <p:sldId id="301" r:id="rId27"/>
    <p:sldId id="302" r:id="rId28"/>
    <p:sldId id="303" r:id="rId29"/>
    <p:sldId id="304" r:id="rId30"/>
    <p:sldId id="306" r:id="rId31"/>
    <p:sldId id="285" r:id="rId32"/>
    <p:sldId id="267" r:id="rId33"/>
    <p:sldId id="266" r:id="rId34"/>
    <p:sldId id="268" r:id="rId35"/>
    <p:sldId id="269" r:id="rId36"/>
    <p:sldId id="270" r:id="rId37"/>
    <p:sldId id="277" r:id="rId38"/>
    <p:sldId id="278" r:id="rId39"/>
    <p:sldId id="279" r:id="rId40"/>
    <p:sldId id="275" r:id="rId41"/>
    <p:sldId id="276" r:id="rId42"/>
    <p:sldId id="280" r:id="rId43"/>
    <p:sldId id="281" r:id="rId44"/>
    <p:sldId id="282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B0B8D-414D-4659-9347-E7C9F5212E97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B1639-171B-4D71-8941-5739C6330F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7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11DA75AE-AE2E-4DA1-8A3D-A3156C55FC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90D8977-2A17-408E-8D72-E9FACF874DDF}" type="slidenum">
              <a:rPr lang="sl-SI" altLang="sl-SI"/>
              <a:pPr>
                <a:spcBef>
                  <a:spcPct val="0"/>
                </a:spcBef>
              </a:pPr>
              <a:t>11</a:t>
            </a:fld>
            <a:endParaRPr lang="sl-SI" altLang="sl-SI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D2B206B-9559-4915-86DE-117F33389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F81DC3F9-C5E5-40C4-A982-B852026C2B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l-SI" altLang="sl-SI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C0CF5BF0-6A87-4C59-80F7-D1B9218ABE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F3C0F438-C6CC-4B58-9D98-9A23EAB19A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A5BE0C4B-6823-4818-9D20-41C977DA0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6FE7133-BC98-4D35-9958-8862F15CEF88}" type="slidenum">
              <a:rPr lang="en-GB" altLang="en-US"/>
              <a:pPr/>
              <a:t>37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835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685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3350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4081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0215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2587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64430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940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163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2057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14457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7981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450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342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711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774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CF4D0-C8BC-4101-8D1A-E9ED5C6AE7EC}" type="datetimeFigureOut">
              <a:rPr lang="sl-SI" smtClean="0"/>
              <a:t>18. 05. 2022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104D94B-AF90-4D7E-B522-1433B6CB888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499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Nf8cuvl62Vc" TargetMode="Externa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app=desktop&amp;v=yCNkmi7VE0I&amp;pli=1" TargetMode="External"/><Relationship Id="rId2" Type="http://schemas.openxmlformats.org/officeDocument/2006/relationships/hyperlink" Target="https://www.youtube.com/watch?v=QEX1YFXYTd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hyperlink" Target="https://www.youtube.com/watch?v=TFuTCpCVSbM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emija.net/e-gradiva/gospodarjenje_z_odpadki/1_0_strokovna_terminologija_o_odpadkih/onesnaevanje_okolja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iQU1R0tJUE" TargetMode="Externa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www.youtube.com/watch?v=EYYHfMCw-FI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MTchVXedkk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O5rUqeCFY4" TargetMode="External"/><Relationship Id="rId2" Type="http://schemas.openxmlformats.org/officeDocument/2006/relationships/hyperlink" Target="https://www.youtube.com/watch?v=0elhIcPVtKE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youtube.com/watch?v=ir4XngHcoh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CRDf7QxjDk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RnFzZj4dVk" TargetMode="External"/><Relationship Id="rId4" Type="http://schemas.openxmlformats.org/officeDocument/2006/relationships/hyperlink" Target="https://www.youtube.com/watch?v=uRnFzZj4dVk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e1eYsBGlZQ" TargetMode="External"/><Relationship Id="rId4" Type="http://schemas.openxmlformats.org/officeDocument/2006/relationships/hyperlink" Target="https://www.youtube.com/watch?v=Ve1eYsBGlZQ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VAwpBxKEXA" TargetMode="External"/><Relationship Id="rId4" Type="http://schemas.openxmlformats.org/officeDocument/2006/relationships/hyperlink" Target="https://youtu.be/UVAwpBxKEXA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8EE830-F20D-411D-A6C4-2EB12D41F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/>
          <a:lstStyle/>
          <a:p>
            <a:r>
              <a:rPr lang="sl-SI" dirty="0"/>
              <a:t>Človeški vpliv na okolje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3A50DD-4F8D-40EF-BD24-62279C76A1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223195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slov 1">
            <a:extLst>
              <a:ext uri="{FF2B5EF4-FFF2-40B4-BE49-F238E27FC236}">
                <a16:creationId xmlns:a16="http://schemas.microsoft.com/office/drawing/2014/main" id="{505C4CCE-0DB5-4454-AB18-195A37D4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</a:rPr>
              <a:t>KISEL DEŽ</a:t>
            </a:r>
          </a:p>
        </p:txBody>
      </p:sp>
      <p:pic>
        <p:nvPicPr>
          <p:cNvPr id="12291" name="Označba mesta vsebine 4">
            <a:extLst>
              <a:ext uri="{FF2B5EF4-FFF2-40B4-BE49-F238E27FC236}">
                <a16:creationId xmlns:a16="http://schemas.microsoft.com/office/drawing/2014/main" id="{CF11034E-C200-4800-BF5D-A4AD4ACBB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8175" y="675085"/>
            <a:ext cx="3671886" cy="2753916"/>
          </a:xfrm>
        </p:spPr>
      </p:pic>
      <p:pic>
        <p:nvPicPr>
          <p:cNvPr id="12293" name="Slika 5">
            <a:extLst>
              <a:ext uri="{FF2B5EF4-FFF2-40B4-BE49-F238E27FC236}">
                <a16:creationId xmlns:a16="http://schemas.microsoft.com/office/drawing/2014/main" id="{463AB7B8-14C7-43A7-A8AF-7EB3ABC31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02" y="3765414"/>
            <a:ext cx="4643341" cy="291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Slika 6">
            <a:extLst>
              <a:ext uri="{FF2B5EF4-FFF2-40B4-BE49-F238E27FC236}">
                <a16:creationId xmlns:a16="http://schemas.microsoft.com/office/drawing/2014/main" id="{CE3ADF2D-7922-4F19-8930-BCCFD0F96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4" y="3765414"/>
            <a:ext cx="4380419" cy="291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7836700-C575-4123-9F99-44F07492E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1527176"/>
            <a:ext cx="36718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latin typeface="Calibri" panose="020F0502020204030204" pitchFamily="34" charset="0"/>
              </a:rPr>
              <a:t>Kisel dež je posledica izpustov žveplovih in dušikovih oksidov v ozračje (SO</a:t>
            </a:r>
            <a:r>
              <a:rPr lang="sl-SI" altLang="sl-SI" sz="1800" baseline="-25000">
                <a:latin typeface="Calibri" panose="020F0502020204030204" pitchFamily="34" charset="0"/>
              </a:rPr>
              <a:t>2</a:t>
            </a:r>
            <a:r>
              <a:rPr lang="sl-SI" altLang="sl-SI" sz="1800">
                <a:latin typeface="Calibri" panose="020F0502020204030204" pitchFamily="34" charset="0"/>
              </a:rPr>
              <a:t> in NO</a:t>
            </a:r>
            <a:r>
              <a:rPr lang="sl-SI" altLang="sl-SI" sz="1800" baseline="-25000">
                <a:latin typeface="Calibri" panose="020F0502020204030204" pitchFamily="34" charset="0"/>
              </a:rPr>
              <a:t>X</a:t>
            </a:r>
            <a:r>
              <a:rPr lang="sl-SI" altLang="sl-SI" sz="1800">
                <a:latin typeface="Calibri" panose="020F0502020204030204" pitchFamily="34" charset="0"/>
              </a:rPr>
              <a:t>).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34866C2C-E85E-4C58-BC09-DF6E12A11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2646295"/>
            <a:ext cx="3641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latin typeface="Calibri" panose="020F0502020204030204" pitchFamily="34" charset="0"/>
              </a:rPr>
              <a:t>Pri tem nastajata žveplova in dušikova kislina, ki znižata pH vrednost padavin.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954ABA0C-2AE7-4CE0-B61E-C09F488B3CEA}"/>
              </a:ext>
            </a:extLst>
          </p:cNvPr>
          <p:cNvSpPr/>
          <p:nvPr/>
        </p:nvSpPr>
        <p:spPr>
          <a:xfrm>
            <a:off x="1311619" y="3429000"/>
            <a:ext cx="530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5"/>
              </a:rPr>
              <a:t>https://www.youtube.com/watch?v=Nf8cuvl62Vc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540AB4F-D8D4-4534-86DD-D6660E13D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090" y="379414"/>
            <a:ext cx="8596668" cy="1320800"/>
          </a:xfrm>
        </p:spPr>
        <p:txBody>
          <a:bodyPr/>
          <a:lstStyle/>
          <a:p>
            <a:pPr>
              <a:defRPr/>
            </a:pPr>
            <a:r>
              <a:rPr lang="sl-SI" altLang="sl-SI" sz="4000" dirty="0"/>
              <a:t>Področja z najbolj kislimi padavinami</a:t>
            </a:r>
          </a:p>
        </p:txBody>
      </p:sp>
      <p:pic>
        <p:nvPicPr>
          <p:cNvPr id="7171" name="Picture 6" descr="acid_rain_in_europe">
            <a:extLst>
              <a:ext uri="{FF2B5EF4-FFF2-40B4-BE49-F238E27FC236}">
                <a16:creationId xmlns:a16="http://schemas.microsoft.com/office/drawing/2014/main" id="{0F88AF7B-5FE1-485B-A85C-81925EF1A2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16276" y="1700214"/>
            <a:ext cx="5616575" cy="4948237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slov 1">
            <a:extLst>
              <a:ext uri="{FF2B5EF4-FFF2-40B4-BE49-F238E27FC236}">
                <a16:creationId xmlns:a16="http://schemas.microsoft.com/office/drawing/2014/main" id="{B7D2D0AD-EBAE-4BCD-B4C5-2F836C8B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</a:rPr>
              <a:t>UČINEK TOPLE GREDE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2D3E27F-B738-4FDB-A25C-2B1602F1F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3933825"/>
            <a:ext cx="4167188" cy="2343150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C0FC884-00F8-4A94-90E2-12595CF36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054225"/>
            <a:ext cx="39290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6341E83-A38A-42EF-8105-27014A362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2054225"/>
            <a:ext cx="4022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 dirty="0">
                <a:latin typeface="Calibri" panose="020F0502020204030204" pitchFamily="34" charset="0"/>
              </a:rPr>
              <a:t>Povzroča ga prisotnost ogljikovega dioksida, vodne pare, metana in drugih toplogrednih plinov v ozračju in je eden od pogojev za življenje na Zemlji.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85BFE5AD-C006-47E0-ABF7-E3CFE056F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1" y="5067300"/>
            <a:ext cx="4022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latin typeface="Calibri" panose="020F0502020204030204" pitchFamily="34" charset="0"/>
              </a:rPr>
              <a:t>Zaradi prekomerne uporabe fosilnih goriv, je izpust toplogrednih plinov v ozračje prevelik, kar povzroča globalno segrevanje ozračja.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slov 1">
            <a:extLst>
              <a:ext uri="{FF2B5EF4-FFF2-40B4-BE49-F238E27FC236}">
                <a16:creationId xmlns:a16="http://schemas.microsoft.com/office/drawing/2014/main" id="{5F5599A1-95C6-4D28-83E0-38CE7D423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</a:rPr>
              <a:t>UČINEK TOPLE GREDE</a:t>
            </a:r>
          </a:p>
        </p:txBody>
      </p:sp>
      <p:pic>
        <p:nvPicPr>
          <p:cNvPr id="14339" name="Označba mesta vsebine 4">
            <a:extLst>
              <a:ext uri="{FF2B5EF4-FFF2-40B4-BE49-F238E27FC236}">
                <a16:creationId xmlns:a16="http://schemas.microsoft.com/office/drawing/2014/main" id="{938DEE6D-ECBD-438B-BAFC-E49122682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036" y="3896805"/>
            <a:ext cx="4190237" cy="2240471"/>
          </a:xfrm>
        </p:spPr>
      </p:pic>
      <p:pic>
        <p:nvPicPr>
          <p:cNvPr id="14341" name="Slika 5">
            <a:extLst>
              <a:ext uri="{FF2B5EF4-FFF2-40B4-BE49-F238E27FC236}">
                <a16:creationId xmlns:a16="http://schemas.microsoft.com/office/drawing/2014/main" id="{29C6A6ED-ACBF-41F6-B9EF-524B1E8AC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36" y="1102519"/>
            <a:ext cx="4159378" cy="246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Slika 6">
            <a:extLst>
              <a:ext uri="{FF2B5EF4-FFF2-40B4-BE49-F238E27FC236}">
                <a16:creationId xmlns:a16="http://schemas.microsoft.com/office/drawing/2014/main" id="{1019C52E-F68B-4060-839B-0EFBB14C0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896805"/>
            <a:ext cx="3796359" cy="253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68522EC-E50A-474A-A5C2-72E460C58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1989138"/>
            <a:ext cx="4105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latin typeface="Calibri" panose="020F0502020204030204" pitchFamily="34" charset="0"/>
              </a:rPr>
              <a:t>Toplogredni plini preprečujejo ohlajanje ozračja, ker pa jih je v zadnjih časih preveč, povzročajo, da se ozračje prekomerno segreva.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2CCA3CA5-8D71-430F-88F9-52599C20B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3284539"/>
            <a:ext cx="4176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800">
                <a:latin typeface="Calibri" panose="020F0502020204030204" pitchFamily="34" charset="0"/>
              </a:rPr>
              <a:t>Posledice so podnebne spremembe.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>
            <a:extLst>
              <a:ext uri="{FF2B5EF4-FFF2-40B4-BE49-F238E27FC236}">
                <a16:creationId xmlns:a16="http://schemas.microsoft.com/office/drawing/2014/main" id="{C1BD55A8-7FF6-4B0D-A93B-C98769175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76" y="2060576"/>
            <a:ext cx="19272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>
            <a:extLst>
              <a:ext uri="{FF2B5EF4-FFF2-40B4-BE49-F238E27FC236}">
                <a16:creationId xmlns:a16="http://schemas.microsoft.com/office/drawing/2014/main" id="{384CFACB-9BA4-4E26-A8D1-BC30952CF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587500"/>
            <a:ext cx="62484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2" descr="Image result for TREE CLIPART">
            <a:extLst>
              <a:ext uri="{FF2B5EF4-FFF2-40B4-BE49-F238E27FC236}">
                <a16:creationId xmlns:a16="http://schemas.microsoft.com/office/drawing/2014/main" id="{A2461FEA-9A85-4A95-B813-41F9A8642D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2286000"/>
            <a:ext cx="58864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sl-SI" sz="1800"/>
          </a:p>
        </p:txBody>
      </p:sp>
      <p:sp>
        <p:nvSpPr>
          <p:cNvPr id="15365" name="AutoShape 4" descr="Image result for TREE CLIPART">
            <a:extLst>
              <a:ext uri="{FF2B5EF4-FFF2-40B4-BE49-F238E27FC236}">
                <a16:creationId xmlns:a16="http://schemas.microsoft.com/office/drawing/2014/main" id="{09118554-AFF1-4412-9EBC-67ACCC5C0D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1975" y="-2133600"/>
            <a:ext cx="58864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sl-SI" sz="1800"/>
          </a:p>
        </p:txBody>
      </p:sp>
      <p:sp>
        <p:nvSpPr>
          <p:cNvPr id="15366" name="AutoShape 6" descr="Image result for TREE CLIPART">
            <a:extLst>
              <a:ext uri="{FF2B5EF4-FFF2-40B4-BE49-F238E27FC236}">
                <a16:creationId xmlns:a16="http://schemas.microsoft.com/office/drawing/2014/main" id="{D5A5F096-9DFB-489A-A74E-B001A4BC16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84375" y="-1981200"/>
            <a:ext cx="588645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sl-SI" sz="1800"/>
          </a:p>
        </p:txBody>
      </p:sp>
      <p:sp>
        <p:nvSpPr>
          <p:cNvPr id="15368" name="TextBox 10">
            <a:extLst>
              <a:ext uri="{FF2B5EF4-FFF2-40B4-BE49-F238E27FC236}">
                <a16:creationId xmlns:a16="http://schemas.microsoft.com/office/drawing/2014/main" id="{372EA0A1-1F58-4500-A99C-F7B5AAA86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1" y="2349500"/>
            <a:ext cx="138271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sl-SI" sz="2000" dirty="0" err="1">
                <a:latin typeface="Calibri" panose="020F0502020204030204" pitchFamily="34" charset="0"/>
              </a:rPr>
              <a:t>Povprečno</a:t>
            </a:r>
            <a:r>
              <a:rPr lang="en-GB" altLang="sl-SI" sz="2000" dirty="0">
                <a:latin typeface="Calibri" panose="020F0502020204030204" pitchFamily="34" charset="0"/>
              </a:rPr>
              <a:t> </a:t>
            </a:r>
            <a:r>
              <a:rPr lang="en-GB" altLang="sl-SI" sz="2000" dirty="0" err="1">
                <a:latin typeface="Calibri" panose="020F0502020204030204" pitchFamily="34" charset="0"/>
              </a:rPr>
              <a:t>veliko</a:t>
            </a:r>
            <a:r>
              <a:rPr lang="en-GB" altLang="sl-SI" sz="2000" dirty="0">
                <a:latin typeface="Calibri" panose="020F0502020204030204" pitchFamily="34" charset="0"/>
              </a:rPr>
              <a:t> </a:t>
            </a:r>
            <a:r>
              <a:rPr lang="en-GB" altLang="sl-SI" sz="2000" dirty="0" err="1">
                <a:latin typeface="Calibri" panose="020F0502020204030204" pitchFamily="34" charset="0"/>
              </a:rPr>
              <a:t>drevo</a:t>
            </a:r>
            <a:r>
              <a:rPr lang="en-GB" altLang="sl-SI" sz="2000" dirty="0">
                <a:latin typeface="Calibri" panose="020F0502020204030204" pitchFamily="34" charset="0"/>
              </a:rPr>
              <a:t> </a:t>
            </a:r>
            <a:r>
              <a:rPr lang="en-GB" altLang="sl-SI" sz="2000" dirty="0" err="1">
                <a:latin typeface="Calibri" panose="020F0502020204030204" pitchFamily="34" charset="0"/>
              </a:rPr>
              <a:t>absorbira</a:t>
            </a:r>
            <a:r>
              <a:rPr lang="en-GB" altLang="sl-SI" sz="2000" dirty="0">
                <a:latin typeface="Calibri" panose="020F0502020204030204" pitchFamily="34" charset="0"/>
              </a:rPr>
              <a:t> 6000 g </a:t>
            </a:r>
            <a:r>
              <a:rPr lang="en-GB" altLang="sl-SI" sz="2000" dirty="0" err="1">
                <a:latin typeface="Calibri" panose="020F0502020204030204" pitchFamily="34" charset="0"/>
              </a:rPr>
              <a:t>ogljikovega</a:t>
            </a:r>
            <a:r>
              <a:rPr lang="en-GB" altLang="sl-SI" sz="2000" dirty="0">
                <a:latin typeface="Calibri" panose="020F0502020204030204" pitchFamily="34" charset="0"/>
              </a:rPr>
              <a:t> </a:t>
            </a:r>
            <a:r>
              <a:rPr lang="en-GB" altLang="sl-SI" sz="2000" dirty="0" err="1">
                <a:latin typeface="Calibri" panose="020F0502020204030204" pitchFamily="34" charset="0"/>
              </a:rPr>
              <a:t>dioksida</a:t>
            </a:r>
            <a:r>
              <a:rPr lang="en-GB" altLang="sl-SI" sz="2000" dirty="0">
                <a:latin typeface="Calibri" panose="020F0502020204030204" pitchFamily="34" charset="0"/>
              </a:rPr>
              <a:t> </a:t>
            </a:r>
            <a:r>
              <a:rPr lang="en-GB" altLang="sl-SI" sz="2000" dirty="0" err="1">
                <a:latin typeface="Calibri" panose="020F0502020204030204" pitchFamily="34" charset="0"/>
              </a:rPr>
              <a:t>na</a:t>
            </a:r>
            <a:r>
              <a:rPr lang="en-GB" altLang="sl-SI" sz="2000" dirty="0">
                <a:latin typeface="Calibri" panose="020F0502020204030204" pitchFamily="34" charset="0"/>
              </a:rPr>
              <a:t> </a:t>
            </a:r>
            <a:r>
              <a:rPr lang="en-GB" altLang="sl-SI" sz="2000" dirty="0" err="1">
                <a:latin typeface="Calibri" panose="020F0502020204030204" pitchFamily="34" charset="0"/>
              </a:rPr>
              <a:t>leto</a:t>
            </a:r>
            <a:r>
              <a:rPr lang="en-GB" altLang="sl-SI" sz="20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C4FC9BFC-02FF-45C4-8B85-32BAB336A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2706" y="730990"/>
            <a:ext cx="53705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2000" dirty="0">
                <a:latin typeface="Calibri" panose="020F0502020204030204" pitchFamily="34" charset="0"/>
              </a:rPr>
              <a:t>Naravni potrošniki ogljikovega dioksida so rastline, med njimi imajo največjo porabo drevesa.</a:t>
            </a:r>
            <a:endParaRPr lang="en-GB" altLang="sl-SI" sz="2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93856F9-B032-4834-96E5-C1624030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Calibri" panose="020F0502020204030204" pitchFamily="34" charset="0"/>
              </a:rPr>
              <a:t>TANJŠANJE OZONSKE PLASTI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1658B9DB-0557-4276-96B6-2D7430884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203" y="1467705"/>
            <a:ext cx="6119566" cy="4968264"/>
          </a:xfrm>
        </p:spPr>
        <p:txBody>
          <a:bodyPr>
            <a:normAutofit/>
          </a:bodyPr>
          <a:lstStyle/>
          <a:p>
            <a:r>
              <a:rPr lang="en-GB" altLang="en-US" sz="2800" dirty="0" err="1">
                <a:latin typeface="Calibri" panose="020F0502020204030204" pitchFamily="34" charset="0"/>
              </a:rPr>
              <a:t>Ozonska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plast</a:t>
            </a:r>
            <a:r>
              <a:rPr lang="en-GB" altLang="en-US" sz="2800" dirty="0">
                <a:latin typeface="Calibri" panose="020F0502020204030204" pitchFamily="34" charset="0"/>
              </a:rPr>
              <a:t> v </a:t>
            </a:r>
            <a:r>
              <a:rPr lang="en-GB" altLang="en-US" sz="2800" dirty="0" err="1">
                <a:latin typeface="Calibri" panose="020F0502020204030204" pitchFamily="34" charset="0"/>
              </a:rPr>
              <a:t>stratosferi</a:t>
            </a:r>
            <a:r>
              <a:rPr lang="en-GB" altLang="en-US" sz="2800" dirty="0">
                <a:latin typeface="Calibri" panose="020F0502020204030204" pitchFamily="34" charset="0"/>
              </a:rPr>
              <a:t> je </a:t>
            </a:r>
            <a:r>
              <a:rPr lang="en-GB" altLang="en-US" sz="2800" dirty="0" err="1">
                <a:latin typeface="Calibri" panose="020F0502020204030204" pitchFamily="34" charset="0"/>
              </a:rPr>
              <a:t>naša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zaščita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pred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ultravijoličnimi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žarki</a:t>
            </a:r>
            <a:r>
              <a:rPr lang="en-GB" altLang="en-US" sz="2800" dirty="0">
                <a:latin typeface="Calibri" panose="020F0502020204030204" pitchFamily="34" charset="0"/>
              </a:rPr>
              <a:t>.</a:t>
            </a:r>
          </a:p>
          <a:p>
            <a:r>
              <a:rPr lang="en-GB" altLang="en-US" sz="2800" dirty="0" err="1">
                <a:latin typeface="Calibri" panose="020F0502020204030204" pitchFamily="34" charset="0"/>
              </a:rPr>
              <a:t>Zaradi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prekomerne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uporabe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klimatskih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naprav</a:t>
            </a:r>
            <a:r>
              <a:rPr lang="en-GB" altLang="en-US" sz="2800" dirty="0">
                <a:latin typeface="Calibri" panose="020F0502020204030204" pitchFamily="34" charset="0"/>
              </a:rPr>
              <a:t> in </a:t>
            </a:r>
            <a:r>
              <a:rPr lang="en-GB" altLang="en-US" sz="2800" dirty="0" err="1">
                <a:latin typeface="Calibri" panose="020F0502020204030204" pitchFamily="34" charset="0"/>
              </a:rPr>
              <a:t>sprejev</a:t>
            </a:r>
            <a:r>
              <a:rPr lang="en-GB" altLang="en-US" sz="2800" dirty="0">
                <a:latin typeface="Calibri" panose="020F0502020204030204" pitchFamily="34" charset="0"/>
              </a:rPr>
              <a:t>, </a:t>
            </a:r>
            <a:r>
              <a:rPr lang="en-GB" altLang="en-US" sz="2800" dirty="0" err="1">
                <a:latin typeface="Calibri" panose="020F0502020204030204" pitchFamily="34" charset="0"/>
              </a:rPr>
              <a:t>ki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vsebujejo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klorofluoroogljikove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spojine</a:t>
            </a:r>
            <a:r>
              <a:rPr lang="en-GB" altLang="en-US" sz="2800" dirty="0">
                <a:latin typeface="Calibri" panose="020F0502020204030204" pitchFamily="34" charset="0"/>
              </a:rPr>
              <a:t>, se </a:t>
            </a:r>
            <a:r>
              <a:rPr lang="en-GB" altLang="en-US" sz="2800" dirty="0" err="1">
                <a:latin typeface="Calibri" panose="020F0502020204030204" pitchFamily="34" charset="0"/>
              </a:rPr>
              <a:t>ozonska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plast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tanjša</a:t>
            </a:r>
            <a:r>
              <a:rPr lang="en-GB" altLang="en-US" sz="2800" dirty="0">
                <a:latin typeface="Calibri" panose="020F0502020204030204" pitchFamily="34" charset="0"/>
              </a:rPr>
              <a:t>, </a:t>
            </a:r>
            <a:r>
              <a:rPr lang="en-GB" altLang="en-US" sz="2800" dirty="0" err="1">
                <a:latin typeface="Calibri" panose="020F0502020204030204" pitchFamily="34" charset="0"/>
              </a:rPr>
              <a:t>kar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povzroča</a:t>
            </a:r>
            <a:r>
              <a:rPr lang="en-GB" altLang="en-US" sz="2800" dirty="0">
                <a:latin typeface="Calibri" panose="020F0502020204030204" pitchFamily="34" charset="0"/>
              </a:rPr>
              <a:t> </a:t>
            </a:r>
            <a:r>
              <a:rPr lang="en-GB" altLang="en-US" sz="2800" dirty="0" err="1">
                <a:latin typeface="Calibri" panose="020F0502020204030204" pitchFamily="34" charset="0"/>
              </a:rPr>
              <a:t>povečano</a:t>
            </a:r>
            <a:r>
              <a:rPr lang="en-GB" altLang="en-US" sz="2800" dirty="0">
                <a:latin typeface="Calibri" panose="020F0502020204030204" pitchFamily="34" charset="0"/>
              </a:rPr>
              <a:t> UV </a:t>
            </a:r>
            <a:r>
              <a:rPr lang="en-GB" altLang="en-US" sz="2800" dirty="0" err="1">
                <a:latin typeface="Calibri" panose="020F0502020204030204" pitchFamily="34" charset="0"/>
              </a:rPr>
              <a:t>sevanje</a:t>
            </a:r>
            <a:r>
              <a:rPr lang="en-GB" altLang="en-US" sz="2800" dirty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6389" name="Picture 4">
            <a:extLst>
              <a:ext uri="{FF2B5EF4-FFF2-40B4-BE49-F238E27FC236}">
                <a16:creationId xmlns:a16="http://schemas.microsoft.com/office/drawing/2014/main" id="{DA8A0370-3FFD-49A8-A5E5-190DAB12D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014664"/>
            <a:ext cx="307022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6BF13A-48FE-4DC6-9CBC-608AF57A7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l-SI" dirty="0"/>
              <a:t>Ozonska luknja</a:t>
            </a:r>
            <a:endParaRPr lang="en-GB" dirty="0"/>
          </a:p>
        </p:txBody>
      </p:sp>
      <p:pic>
        <p:nvPicPr>
          <p:cNvPr id="17411" name="Ograda vsebine 3">
            <a:extLst>
              <a:ext uri="{FF2B5EF4-FFF2-40B4-BE49-F238E27FC236}">
                <a16:creationId xmlns:a16="http://schemas.microsoft.com/office/drawing/2014/main" id="{8F100DC5-A090-4E45-AA17-3E0B8FC1D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189" y="1773239"/>
            <a:ext cx="7369175" cy="4421187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ED0C51-9A85-4874-9467-806815D0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ALTERNATIVNI VIRI ENERGIJE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C9A9103-CBAE-4667-ACD4-6828099DA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45684"/>
            <a:ext cx="9895971" cy="4602716"/>
          </a:xfrm>
        </p:spPr>
        <p:txBody>
          <a:bodyPr/>
          <a:lstStyle/>
          <a:p>
            <a:r>
              <a:rPr lang="en-GB" sz="2400" dirty="0"/>
              <a:t>Ker so </a:t>
            </a:r>
            <a:r>
              <a:rPr lang="en-GB" sz="2400" dirty="0" err="1"/>
              <a:t>fosilna</a:t>
            </a:r>
            <a:r>
              <a:rPr lang="en-GB" sz="2400" dirty="0"/>
              <a:t> </a:t>
            </a:r>
            <a:r>
              <a:rPr lang="en-GB" sz="2400" dirty="0" err="1"/>
              <a:t>goriva</a:t>
            </a:r>
            <a:r>
              <a:rPr lang="en-GB" sz="2400" dirty="0"/>
              <a:t> </a:t>
            </a:r>
            <a:r>
              <a:rPr lang="en-GB" sz="2400" dirty="0" err="1"/>
              <a:t>neobnovljivi</a:t>
            </a:r>
            <a:r>
              <a:rPr lang="en-GB" sz="2400" dirty="0"/>
              <a:t> </a:t>
            </a:r>
            <a:r>
              <a:rPr lang="en-GB" sz="2400" dirty="0" err="1"/>
              <a:t>viri</a:t>
            </a:r>
            <a:r>
              <a:rPr lang="en-GB" sz="2400" dirty="0"/>
              <a:t> </a:t>
            </a:r>
            <a:r>
              <a:rPr lang="en-GB" sz="2400" dirty="0" err="1"/>
              <a:t>energije</a:t>
            </a:r>
            <a:r>
              <a:rPr lang="en-GB" sz="2400" dirty="0"/>
              <a:t>, </a:t>
            </a:r>
            <a:r>
              <a:rPr lang="en-GB" sz="2400" dirty="0" err="1"/>
              <a:t>jih</a:t>
            </a:r>
            <a:r>
              <a:rPr lang="en-GB" sz="2400" dirty="0"/>
              <a:t> </a:t>
            </a:r>
            <a:r>
              <a:rPr lang="en-GB" sz="2400" dirty="0" err="1"/>
              <a:t>bo</a:t>
            </a:r>
            <a:r>
              <a:rPr lang="en-GB" sz="2400" dirty="0"/>
              <a:t> </a:t>
            </a:r>
            <a:r>
              <a:rPr lang="en-GB" sz="2400" dirty="0" err="1"/>
              <a:t>kmalu</a:t>
            </a:r>
            <a:r>
              <a:rPr lang="en-GB" sz="2400" dirty="0"/>
              <a:t> </a:t>
            </a:r>
            <a:r>
              <a:rPr lang="en-GB" sz="2400" dirty="0" err="1"/>
              <a:t>zmanjkalo</a:t>
            </a:r>
            <a:r>
              <a:rPr lang="en-GB" sz="2400" dirty="0"/>
              <a:t>.</a:t>
            </a:r>
          </a:p>
          <a:p>
            <a:r>
              <a:rPr lang="en-GB" sz="2400" b="1" dirty="0" err="1"/>
              <a:t>Alternativni</a:t>
            </a:r>
            <a:r>
              <a:rPr lang="en-GB" sz="2400" b="1" dirty="0"/>
              <a:t> </a:t>
            </a:r>
            <a:r>
              <a:rPr lang="en-GB" sz="2400" b="1" dirty="0" err="1"/>
              <a:t>viri</a:t>
            </a:r>
            <a:r>
              <a:rPr lang="en-GB" sz="2400" b="1" dirty="0"/>
              <a:t> </a:t>
            </a:r>
            <a:r>
              <a:rPr lang="en-GB" sz="2400" dirty="0"/>
              <a:t>so </a:t>
            </a:r>
            <a:r>
              <a:rPr lang="en-GB" sz="2400" dirty="0" err="1"/>
              <a:t>okolju</a:t>
            </a:r>
            <a:r>
              <a:rPr lang="en-GB" sz="2400" dirty="0"/>
              <a:t> </a:t>
            </a:r>
            <a:r>
              <a:rPr lang="en-GB" sz="2400" dirty="0" err="1"/>
              <a:t>bolj</a:t>
            </a:r>
            <a:r>
              <a:rPr lang="en-GB" sz="2400" dirty="0"/>
              <a:t> </a:t>
            </a:r>
            <a:r>
              <a:rPr lang="en-GB" sz="2400" dirty="0" err="1"/>
              <a:t>prijazni</a:t>
            </a:r>
            <a:r>
              <a:rPr lang="en-GB" sz="2400" dirty="0"/>
              <a:t> </a:t>
            </a:r>
            <a:r>
              <a:rPr lang="en-GB" sz="2400" dirty="0" err="1"/>
              <a:t>kot</a:t>
            </a:r>
            <a:r>
              <a:rPr lang="en-GB" sz="2400" dirty="0"/>
              <a:t> </a:t>
            </a:r>
            <a:r>
              <a:rPr lang="en-GB" sz="2400" dirty="0" err="1"/>
              <a:t>fosilna</a:t>
            </a:r>
            <a:r>
              <a:rPr lang="en-GB" sz="2400" dirty="0"/>
              <a:t> </a:t>
            </a:r>
            <a:r>
              <a:rPr lang="en-GB" sz="2400" dirty="0" err="1"/>
              <a:t>goriva</a:t>
            </a:r>
            <a:r>
              <a:rPr lang="en-GB" sz="2400" dirty="0"/>
              <a:t>.</a:t>
            </a:r>
          </a:p>
          <a:p>
            <a:pPr lvl="1"/>
            <a:r>
              <a:rPr lang="en-GB" sz="2400" dirty="0" err="1"/>
              <a:t>Vetrne</a:t>
            </a:r>
            <a:r>
              <a:rPr lang="en-GB" sz="2400" dirty="0"/>
              <a:t> </a:t>
            </a:r>
            <a:r>
              <a:rPr lang="en-GB" sz="2400" dirty="0" err="1"/>
              <a:t>elektrarne</a:t>
            </a:r>
            <a:endParaRPr lang="en-GB" sz="2400" dirty="0"/>
          </a:p>
          <a:p>
            <a:pPr lvl="1"/>
            <a:r>
              <a:rPr lang="en-GB" sz="2400" dirty="0" err="1"/>
              <a:t>Sončne</a:t>
            </a:r>
            <a:r>
              <a:rPr lang="en-GB" sz="2400" dirty="0"/>
              <a:t> </a:t>
            </a:r>
            <a:r>
              <a:rPr lang="en-GB" sz="2400" dirty="0" err="1"/>
              <a:t>elektrarne</a:t>
            </a:r>
            <a:endParaRPr lang="en-GB" sz="2400" dirty="0"/>
          </a:p>
          <a:p>
            <a:pPr lvl="1"/>
            <a:r>
              <a:rPr lang="en-GB" sz="2400" dirty="0" err="1"/>
              <a:t>Energija</a:t>
            </a:r>
            <a:r>
              <a:rPr lang="en-GB" sz="2400" dirty="0"/>
              <a:t> </a:t>
            </a:r>
            <a:r>
              <a:rPr lang="en-GB" sz="2400" dirty="0" err="1"/>
              <a:t>valovanja</a:t>
            </a:r>
            <a:r>
              <a:rPr lang="sl-SI" sz="2400" dirty="0"/>
              <a:t>,</a:t>
            </a:r>
            <a:r>
              <a:rPr lang="en-GB" sz="2400" dirty="0"/>
              <a:t> </a:t>
            </a:r>
            <a:r>
              <a:rPr lang="en-GB" sz="2400" dirty="0" err="1"/>
              <a:t>energija</a:t>
            </a:r>
            <a:r>
              <a:rPr lang="en-GB" sz="2400" dirty="0"/>
              <a:t> </a:t>
            </a:r>
            <a:r>
              <a:rPr lang="en-GB" sz="2400" dirty="0" err="1"/>
              <a:t>bibavice</a:t>
            </a:r>
            <a:r>
              <a:rPr lang="sl-SI" sz="2400" dirty="0"/>
              <a:t> in morskih tokov</a:t>
            </a:r>
            <a:endParaRPr lang="en-GB" sz="2400" dirty="0"/>
          </a:p>
          <a:p>
            <a:pPr lvl="1"/>
            <a:r>
              <a:rPr lang="en-GB" sz="2400" dirty="0"/>
              <a:t>Bio</a:t>
            </a:r>
            <a:r>
              <a:rPr lang="sl-SI" sz="2400" dirty="0"/>
              <a:t>goriva</a:t>
            </a:r>
            <a:endParaRPr lang="en-GB" sz="2400" dirty="0"/>
          </a:p>
          <a:p>
            <a:pPr lvl="1"/>
            <a:r>
              <a:rPr lang="en-GB" sz="2400" dirty="0" err="1"/>
              <a:t>Vodikove</a:t>
            </a:r>
            <a:r>
              <a:rPr lang="en-GB" sz="2400" dirty="0"/>
              <a:t> </a:t>
            </a:r>
            <a:r>
              <a:rPr lang="en-GB" sz="2400" dirty="0" err="1"/>
              <a:t>celice</a:t>
            </a:r>
            <a:endParaRPr lang="en-GB" sz="24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2186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</a:t>
            </a:r>
            <a:r>
              <a:rPr lang="sl-SI" dirty="0"/>
              <a:t>goriva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19925"/>
            <a:ext cx="9893130" cy="5090603"/>
          </a:xfrm>
        </p:spPr>
        <p:txBody>
          <a:bodyPr>
            <a:normAutofit/>
          </a:bodyPr>
          <a:lstStyle/>
          <a:p>
            <a:r>
              <a:rPr lang="en-GB" sz="2000" dirty="0" err="1"/>
              <a:t>Gorivo</a:t>
            </a:r>
            <a:r>
              <a:rPr lang="en-GB" sz="2000" dirty="0"/>
              <a:t> </a:t>
            </a:r>
            <a:r>
              <a:rPr lang="en-GB" sz="2000" dirty="0" err="1"/>
              <a:t>za</a:t>
            </a:r>
            <a:r>
              <a:rPr lang="en-GB" sz="2000" dirty="0"/>
              <a:t> </a:t>
            </a:r>
            <a:r>
              <a:rPr lang="en-GB" sz="2000" dirty="0" err="1"/>
              <a:t>dizelske</a:t>
            </a:r>
            <a:r>
              <a:rPr lang="en-GB" sz="2000" dirty="0"/>
              <a:t> </a:t>
            </a:r>
            <a:r>
              <a:rPr lang="en-GB" sz="2000" dirty="0" err="1"/>
              <a:t>motorje</a:t>
            </a:r>
            <a:r>
              <a:rPr lang="en-GB" sz="2000" dirty="0"/>
              <a:t>, </a:t>
            </a:r>
            <a:r>
              <a:rPr lang="en-GB" sz="2000" dirty="0" err="1"/>
              <a:t>narejeno</a:t>
            </a:r>
            <a:r>
              <a:rPr lang="en-GB" sz="2000" dirty="0"/>
              <a:t> </a:t>
            </a:r>
            <a:r>
              <a:rPr lang="en-GB" sz="2000" dirty="0" err="1"/>
              <a:t>iz</a:t>
            </a:r>
            <a:r>
              <a:rPr lang="en-GB" sz="2000" dirty="0"/>
              <a:t> </a:t>
            </a:r>
            <a:r>
              <a:rPr lang="en-GB" sz="2000" dirty="0" err="1"/>
              <a:t>rastlinskih</a:t>
            </a:r>
            <a:r>
              <a:rPr lang="en-GB" sz="2000" dirty="0"/>
              <a:t> in </a:t>
            </a:r>
            <a:r>
              <a:rPr lang="en-GB" sz="2000" dirty="0" err="1"/>
              <a:t>živalskih</a:t>
            </a:r>
            <a:r>
              <a:rPr lang="en-GB" sz="2000" dirty="0"/>
              <a:t> </a:t>
            </a:r>
            <a:r>
              <a:rPr lang="en-GB" sz="2000" dirty="0" err="1"/>
              <a:t>maščob</a:t>
            </a:r>
            <a:endParaRPr lang="en-GB" sz="2000" dirty="0"/>
          </a:p>
          <a:p>
            <a:r>
              <a:rPr lang="en-GB" sz="2000" dirty="0" err="1"/>
              <a:t>Pridobivanje</a:t>
            </a:r>
            <a:r>
              <a:rPr lang="en-GB" sz="2000" dirty="0"/>
              <a:t>:</a:t>
            </a:r>
          </a:p>
          <a:p>
            <a:pPr lvl="1"/>
            <a:r>
              <a:rPr lang="en-GB" sz="2000" dirty="0" err="1"/>
              <a:t>Oljna</a:t>
            </a:r>
            <a:r>
              <a:rPr lang="en-GB" sz="2000" dirty="0"/>
              <a:t> </a:t>
            </a:r>
            <a:r>
              <a:rPr lang="en-GB" sz="2000" dirty="0" err="1"/>
              <a:t>repica</a:t>
            </a:r>
            <a:r>
              <a:rPr lang="en-GB" sz="2000" dirty="0"/>
              <a:t> – </a:t>
            </a:r>
            <a:r>
              <a:rPr lang="en-GB" sz="2000" dirty="0" err="1"/>
              <a:t>kot</a:t>
            </a:r>
            <a:r>
              <a:rPr lang="en-GB" sz="2000" dirty="0"/>
              <a:t> </a:t>
            </a:r>
            <a:r>
              <a:rPr lang="en-GB" sz="2000" dirty="0" err="1"/>
              <a:t>dodatek</a:t>
            </a:r>
            <a:r>
              <a:rPr lang="en-GB" sz="2000" dirty="0"/>
              <a:t> k </a:t>
            </a:r>
            <a:r>
              <a:rPr lang="en-GB" sz="2000" dirty="0" err="1"/>
              <a:t>klasičnemu</a:t>
            </a:r>
            <a:r>
              <a:rPr lang="en-GB" sz="2000" dirty="0"/>
              <a:t> </a:t>
            </a:r>
            <a:r>
              <a:rPr lang="en-GB" sz="2000" dirty="0" err="1"/>
              <a:t>dizelskemu</a:t>
            </a:r>
            <a:r>
              <a:rPr lang="en-GB" sz="2000" dirty="0"/>
              <a:t> </a:t>
            </a:r>
            <a:r>
              <a:rPr lang="en-GB" sz="2000" dirty="0" err="1"/>
              <a:t>gorivu</a:t>
            </a:r>
            <a:endParaRPr lang="en-GB" sz="2000" dirty="0"/>
          </a:p>
          <a:p>
            <a:pPr lvl="1"/>
            <a:r>
              <a:rPr lang="en-GB" sz="2000" dirty="0" err="1"/>
              <a:t>Odpadno</a:t>
            </a:r>
            <a:r>
              <a:rPr lang="en-GB" sz="2000" dirty="0"/>
              <a:t> </a:t>
            </a:r>
            <a:r>
              <a:rPr lang="en-GB" sz="2000" dirty="0" err="1"/>
              <a:t>olje</a:t>
            </a:r>
            <a:r>
              <a:rPr lang="en-GB" sz="2000" dirty="0"/>
              <a:t> </a:t>
            </a:r>
            <a:r>
              <a:rPr lang="en-GB" sz="2000" dirty="0" err="1"/>
              <a:t>namenjeno</a:t>
            </a:r>
            <a:r>
              <a:rPr lang="en-GB" sz="2000" dirty="0"/>
              <a:t> </a:t>
            </a:r>
            <a:r>
              <a:rPr lang="en-GB" sz="2000" dirty="0" err="1"/>
              <a:t>cvrtju</a:t>
            </a:r>
            <a:r>
              <a:rPr lang="en-GB" sz="2000" dirty="0"/>
              <a:t> – </a:t>
            </a:r>
            <a:r>
              <a:rPr lang="en-GB" sz="2000" dirty="0" err="1"/>
              <a:t>reciklaža</a:t>
            </a:r>
            <a:r>
              <a:rPr lang="en-GB" sz="2000" dirty="0"/>
              <a:t> </a:t>
            </a:r>
            <a:r>
              <a:rPr lang="en-GB" sz="2000" dirty="0" err="1"/>
              <a:t>odpada</a:t>
            </a:r>
            <a:r>
              <a:rPr lang="en-GB" sz="2000" dirty="0"/>
              <a:t> </a:t>
            </a:r>
            <a:endParaRPr lang="sl-SI" sz="2000" dirty="0"/>
          </a:p>
          <a:p>
            <a:pPr lvl="2"/>
            <a:r>
              <a:rPr lang="en-GB" sz="2000" dirty="0"/>
              <a:t>V </a:t>
            </a:r>
            <a:r>
              <a:rPr lang="en-GB" sz="2000" dirty="0" err="1"/>
              <a:t>Sloveniji</a:t>
            </a:r>
            <a:r>
              <a:rPr lang="en-GB" sz="2000" dirty="0"/>
              <a:t> </a:t>
            </a:r>
            <a:r>
              <a:rPr lang="en-GB" sz="2000" dirty="0" err="1"/>
              <a:t>takega</a:t>
            </a:r>
            <a:r>
              <a:rPr lang="en-GB" sz="2000" dirty="0"/>
              <a:t> </a:t>
            </a:r>
            <a:r>
              <a:rPr lang="en-GB" sz="2000" dirty="0" err="1"/>
              <a:t>načina</a:t>
            </a:r>
            <a:r>
              <a:rPr lang="en-GB" sz="2000" dirty="0"/>
              <a:t> ne </a:t>
            </a:r>
            <a:r>
              <a:rPr lang="en-GB" sz="2000" dirty="0" err="1"/>
              <a:t>poznamo</a:t>
            </a:r>
            <a:r>
              <a:rPr lang="en-GB" sz="2000" dirty="0"/>
              <a:t>.</a:t>
            </a:r>
            <a:endParaRPr lang="sl-SI" sz="2000" dirty="0"/>
          </a:p>
          <a:p>
            <a:pPr lvl="2"/>
            <a:r>
              <a:rPr lang="sl-SI" sz="2000" dirty="0">
                <a:hlinkClick r:id="rId2"/>
              </a:rPr>
              <a:t>https://www.youtube.com/watch?v=QEX1YFXYTdI</a:t>
            </a:r>
            <a:endParaRPr lang="sl-SI" sz="2000" dirty="0"/>
          </a:p>
          <a:p>
            <a:pPr lvl="1"/>
            <a:r>
              <a:rPr lang="sl-SI" sz="2000" dirty="0"/>
              <a:t>Stranski produkt pri usnjarstvu</a:t>
            </a:r>
          </a:p>
          <a:p>
            <a:pPr lvl="1"/>
            <a:r>
              <a:rPr lang="sl-SI" sz="2000" dirty="0"/>
              <a:t>Proizvod alg: </a:t>
            </a:r>
            <a:r>
              <a:rPr lang="sl-SI" sz="2000" dirty="0">
                <a:hlinkClick r:id="rId3"/>
              </a:rPr>
              <a:t>https://www.youtube.com/watch?app=desktop&amp;v=yCNkmi7VE0I&amp;pli=1</a:t>
            </a:r>
            <a:endParaRPr lang="sl-SI" sz="2000" dirty="0"/>
          </a:p>
          <a:p>
            <a:pPr lvl="1"/>
            <a:r>
              <a:rPr lang="sl-SI" sz="2000" dirty="0"/>
              <a:t>Našli so celo načine, kako se bi dalo za to uporabiti celo plastiko:</a:t>
            </a:r>
            <a:br>
              <a:rPr lang="sl-SI" sz="2000" dirty="0"/>
            </a:br>
            <a:r>
              <a:rPr lang="en-GB" sz="2000" dirty="0">
                <a:hlinkClick r:id="rId4"/>
              </a:rPr>
              <a:t>https://www.youtube.com/watch?v=TFuTCpCVSbM</a:t>
            </a:r>
            <a:endParaRPr lang="sl-SI" sz="2000" dirty="0"/>
          </a:p>
          <a:p>
            <a:pPr lvl="1">
              <a:buFontTx/>
              <a:buChar char="-"/>
            </a:pPr>
            <a:endParaRPr lang="en-GB" dirty="0"/>
          </a:p>
        </p:txBody>
      </p:sp>
      <p:pic>
        <p:nvPicPr>
          <p:cNvPr id="1026" name="Picture 2" descr="Olje oljne ogrščice / Pomurske lekarne">
            <a:extLst>
              <a:ext uri="{FF2B5EF4-FFF2-40B4-BE49-F238E27FC236}">
                <a16:creationId xmlns:a16="http://schemas.microsoft.com/office/drawing/2014/main" id="{4EB92F0C-A77A-4400-9E9C-9140018CD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649" y="2740725"/>
            <a:ext cx="5674891" cy="355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45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67813"/>
            <a:ext cx="8596668" cy="1320800"/>
          </a:xfrm>
        </p:spPr>
        <p:txBody>
          <a:bodyPr/>
          <a:lstStyle/>
          <a:p>
            <a:r>
              <a:rPr lang="en-GB" dirty="0" err="1"/>
              <a:t>Biodizel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040557"/>
            <a:ext cx="10021146" cy="5049347"/>
          </a:xfrm>
        </p:spPr>
        <p:txBody>
          <a:bodyPr>
            <a:noAutofit/>
          </a:bodyPr>
          <a:lstStyle/>
          <a:p>
            <a:r>
              <a:rPr lang="en-GB" sz="2400" dirty="0" err="1"/>
              <a:t>Prednosti</a:t>
            </a:r>
            <a:endParaRPr lang="en-GB" sz="2400" dirty="0"/>
          </a:p>
          <a:p>
            <a:pPr lvl="1"/>
            <a:r>
              <a:rPr lang="en-GB" sz="2400" dirty="0" err="1"/>
              <a:t>Zmanjšuje</a:t>
            </a:r>
            <a:r>
              <a:rPr lang="en-GB" sz="2400" dirty="0"/>
              <a:t> </a:t>
            </a:r>
            <a:r>
              <a:rPr lang="en-GB" sz="2400" dirty="0" err="1"/>
              <a:t>učinek</a:t>
            </a:r>
            <a:r>
              <a:rPr lang="en-GB" sz="2400" dirty="0"/>
              <a:t> </a:t>
            </a:r>
            <a:r>
              <a:rPr lang="en-GB" sz="2400" dirty="0" err="1"/>
              <a:t>tople</a:t>
            </a:r>
            <a:r>
              <a:rPr lang="en-GB" sz="2400" dirty="0"/>
              <a:t> </a:t>
            </a:r>
            <a:r>
              <a:rPr lang="en-GB" sz="2400" dirty="0" err="1"/>
              <a:t>grede</a:t>
            </a:r>
            <a:r>
              <a:rPr lang="en-GB" sz="2400" dirty="0"/>
              <a:t> – </a:t>
            </a:r>
            <a:r>
              <a:rPr lang="en-GB" sz="2400" dirty="0" err="1"/>
              <a:t>manjše</a:t>
            </a:r>
            <a:r>
              <a:rPr lang="en-GB" sz="2400" dirty="0"/>
              <a:t> </a:t>
            </a:r>
            <a:r>
              <a:rPr lang="en-GB" sz="2400" dirty="0" err="1"/>
              <a:t>emisije</a:t>
            </a:r>
            <a:r>
              <a:rPr lang="en-GB" sz="2400" dirty="0"/>
              <a:t> CO</a:t>
            </a:r>
            <a:r>
              <a:rPr lang="en-GB" sz="2400" baseline="-25000" dirty="0"/>
              <a:t>2</a:t>
            </a:r>
            <a:r>
              <a:rPr lang="en-GB" sz="2400" dirty="0"/>
              <a:t>.</a:t>
            </a:r>
          </a:p>
          <a:p>
            <a:pPr lvl="1"/>
            <a:r>
              <a:rPr lang="en-GB" sz="2400" dirty="0" err="1"/>
              <a:t>Za</a:t>
            </a:r>
            <a:r>
              <a:rPr lang="en-GB" sz="2400" dirty="0"/>
              <a:t> </a:t>
            </a:r>
            <a:r>
              <a:rPr lang="en-GB" sz="2400" dirty="0" err="1"/>
              <a:t>proizvodnjo</a:t>
            </a:r>
            <a:r>
              <a:rPr lang="en-GB" sz="2400" dirty="0"/>
              <a:t> </a:t>
            </a:r>
            <a:r>
              <a:rPr lang="en-GB" sz="2400" dirty="0" err="1"/>
              <a:t>porabimo</a:t>
            </a:r>
            <a:r>
              <a:rPr lang="en-GB" sz="2400" dirty="0"/>
              <a:t> </a:t>
            </a:r>
            <a:r>
              <a:rPr lang="en-GB" sz="2400" dirty="0" err="1"/>
              <a:t>manj</a:t>
            </a:r>
            <a:r>
              <a:rPr lang="en-GB" sz="2400" dirty="0"/>
              <a:t> </a:t>
            </a:r>
            <a:r>
              <a:rPr lang="en-GB" sz="2400" dirty="0" err="1"/>
              <a:t>energije</a:t>
            </a:r>
            <a:r>
              <a:rPr lang="en-GB" sz="2400" dirty="0"/>
              <a:t>, </a:t>
            </a:r>
            <a:r>
              <a:rPr lang="en-GB" sz="2400" dirty="0" err="1"/>
              <a:t>kot</a:t>
            </a:r>
            <a:r>
              <a:rPr lang="en-GB" sz="2400" dirty="0"/>
              <a:t> je </a:t>
            </a:r>
            <a:r>
              <a:rPr lang="en-GB" sz="2400" dirty="0" err="1"/>
              <a:t>biodizel</a:t>
            </a:r>
            <a:r>
              <a:rPr lang="en-GB" sz="2400" dirty="0"/>
              <a:t> </a:t>
            </a:r>
            <a:r>
              <a:rPr lang="en-GB" sz="2400" dirty="0" err="1"/>
              <a:t>proizvede</a:t>
            </a:r>
            <a:r>
              <a:rPr lang="en-GB" sz="2400" dirty="0"/>
              <a:t>.</a:t>
            </a:r>
            <a:endParaRPr lang="sl-SI" sz="2400" dirty="0"/>
          </a:p>
          <a:p>
            <a:pPr lvl="1"/>
            <a:r>
              <a:rPr lang="sl-SI" sz="2400" dirty="0"/>
              <a:t>Stranski produkt proizvodnje je kisik!</a:t>
            </a:r>
            <a:endParaRPr lang="en-GB" sz="2400" dirty="0"/>
          </a:p>
          <a:p>
            <a:pPr lvl="1"/>
            <a:r>
              <a:rPr lang="en-GB" sz="2400" dirty="0"/>
              <a:t>Ne </a:t>
            </a:r>
            <a:r>
              <a:rPr lang="en-GB" sz="2400" dirty="0" err="1"/>
              <a:t>vsebuje</a:t>
            </a:r>
            <a:r>
              <a:rPr lang="en-GB" sz="2400" dirty="0"/>
              <a:t> </a:t>
            </a:r>
            <a:r>
              <a:rPr lang="en-GB" sz="2400" dirty="0" err="1"/>
              <a:t>žveplovih</a:t>
            </a:r>
            <a:r>
              <a:rPr lang="en-GB" sz="2400" dirty="0"/>
              <a:t> </a:t>
            </a:r>
            <a:r>
              <a:rPr lang="en-GB" sz="2400" dirty="0" err="1"/>
              <a:t>spojin</a:t>
            </a:r>
            <a:r>
              <a:rPr lang="en-GB" sz="2400" dirty="0"/>
              <a:t>, </a:t>
            </a:r>
            <a:r>
              <a:rPr lang="en-GB" sz="2400" dirty="0" err="1"/>
              <a:t>ki</a:t>
            </a:r>
            <a:r>
              <a:rPr lang="en-GB" sz="2400" dirty="0"/>
              <a:t> </a:t>
            </a:r>
            <a:r>
              <a:rPr lang="en-GB" sz="2400" dirty="0" err="1"/>
              <a:t>povzročajo</a:t>
            </a:r>
            <a:r>
              <a:rPr lang="en-GB" sz="2400" dirty="0"/>
              <a:t> </a:t>
            </a:r>
            <a:r>
              <a:rPr lang="en-GB" sz="2400" dirty="0" err="1"/>
              <a:t>kisli</a:t>
            </a:r>
            <a:r>
              <a:rPr lang="en-GB" sz="2400" dirty="0"/>
              <a:t> </a:t>
            </a:r>
            <a:r>
              <a:rPr lang="en-GB" sz="2400" dirty="0" err="1"/>
              <a:t>dež</a:t>
            </a:r>
            <a:r>
              <a:rPr lang="en-GB" sz="2400" dirty="0"/>
              <a:t>.</a:t>
            </a:r>
          </a:p>
          <a:p>
            <a:pPr lvl="1"/>
            <a:r>
              <a:rPr lang="en-GB" sz="2400" dirty="0"/>
              <a:t>Gori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zelo</a:t>
            </a:r>
            <a:r>
              <a:rPr lang="en-GB" sz="2400" dirty="0"/>
              <a:t> </a:t>
            </a:r>
            <a:r>
              <a:rPr lang="en-GB" sz="2400" dirty="0" err="1"/>
              <a:t>čist</a:t>
            </a:r>
            <a:r>
              <a:rPr lang="en-GB" sz="2400" dirty="0"/>
              <a:t> </a:t>
            </a:r>
            <a:r>
              <a:rPr lang="en-GB" sz="2400" dirty="0" err="1"/>
              <a:t>način</a:t>
            </a:r>
            <a:r>
              <a:rPr lang="en-GB" sz="2400" dirty="0"/>
              <a:t> – </a:t>
            </a:r>
            <a:r>
              <a:rPr lang="en-GB" sz="2400" dirty="0" err="1"/>
              <a:t>nizka</a:t>
            </a:r>
            <a:r>
              <a:rPr lang="en-GB" sz="2400" dirty="0"/>
              <a:t> </a:t>
            </a:r>
            <a:r>
              <a:rPr lang="en-GB" sz="2400" dirty="0" err="1"/>
              <a:t>vsebnost</a:t>
            </a:r>
            <a:r>
              <a:rPr lang="en-GB" sz="2400" dirty="0"/>
              <a:t> CO </a:t>
            </a:r>
            <a:r>
              <a:rPr lang="en-GB" sz="2400" dirty="0" err="1"/>
              <a:t>pri</a:t>
            </a:r>
            <a:r>
              <a:rPr lang="en-GB" sz="2400" dirty="0"/>
              <a:t> </a:t>
            </a:r>
            <a:r>
              <a:rPr lang="en-GB" sz="2400" dirty="0" err="1"/>
              <a:t>izgorevanju</a:t>
            </a:r>
            <a:r>
              <a:rPr lang="en-GB" sz="2400" dirty="0"/>
              <a:t>.</a:t>
            </a:r>
          </a:p>
          <a:p>
            <a:pPr lvl="1"/>
            <a:r>
              <a:rPr lang="en-GB" sz="2400" dirty="0"/>
              <a:t>Ima </a:t>
            </a:r>
            <a:r>
              <a:rPr lang="en-GB" sz="2400" dirty="0" err="1"/>
              <a:t>visoko</a:t>
            </a:r>
            <a:r>
              <a:rPr lang="en-GB" sz="2400" dirty="0"/>
              <a:t> </a:t>
            </a:r>
            <a:r>
              <a:rPr lang="en-GB" sz="2400" dirty="0" err="1"/>
              <a:t>plamenišče</a:t>
            </a:r>
            <a:r>
              <a:rPr lang="en-GB" sz="2400" dirty="0"/>
              <a:t> – je </a:t>
            </a:r>
            <a:r>
              <a:rPr lang="en-GB" sz="2400" dirty="0" err="1"/>
              <a:t>zelo</a:t>
            </a:r>
            <a:r>
              <a:rPr lang="en-GB" sz="2400" dirty="0"/>
              <a:t> </a:t>
            </a:r>
            <a:r>
              <a:rPr lang="en-GB" sz="2400" dirty="0" err="1"/>
              <a:t>varno</a:t>
            </a:r>
            <a:r>
              <a:rPr lang="en-GB" sz="2400" dirty="0"/>
              <a:t> </a:t>
            </a:r>
            <a:r>
              <a:rPr lang="en-GB" sz="2400" dirty="0" err="1"/>
              <a:t>gorivo</a:t>
            </a:r>
            <a:r>
              <a:rPr lang="en-GB" sz="2400" dirty="0"/>
              <a:t>, </a:t>
            </a:r>
            <a:r>
              <a:rPr lang="en-GB" sz="2400" dirty="0" err="1"/>
              <a:t>enostavno</a:t>
            </a:r>
            <a:r>
              <a:rPr lang="en-GB" sz="2400" dirty="0"/>
              <a:t> </a:t>
            </a:r>
            <a:r>
              <a:rPr lang="en-GB" sz="2400" dirty="0" err="1"/>
              <a:t>skladiščenje</a:t>
            </a:r>
            <a:endParaRPr lang="en-GB" sz="2400" dirty="0"/>
          </a:p>
          <a:p>
            <a:r>
              <a:rPr lang="en-GB" sz="2400" dirty="0" err="1"/>
              <a:t>Slabosti</a:t>
            </a:r>
            <a:r>
              <a:rPr lang="en-GB" sz="2400" dirty="0"/>
              <a:t>:</a:t>
            </a:r>
          </a:p>
          <a:p>
            <a:pPr lvl="1"/>
            <a:r>
              <a:rPr lang="en-GB" sz="2400" dirty="0" err="1"/>
              <a:t>Velike</a:t>
            </a:r>
            <a:r>
              <a:rPr lang="en-GB" sz="2400" dirty="0"/>
              <a:t> </a:t>
            </a:r>
            <a:r>
              <a:rPr lang="en-GB" sz="2400" dirty="0" err="1"/>
              <a:t>obdelovalne</a:t>
            </a:r>
            <a:r>
              <a:rPr lang="en-GB" sz="2400" dirty="0"/>
              <a:t> </a:t>
            </a:r>
            <a:r>
              <a:rPr lang="en-GB" sz="2400" dirty="0" err="1"/>
              <a:t>površine</a:t>
            </a:r>
            <a:r>
              <a:rPr lang="en-GB" sz="2400" dirty="0"/>
              <a:t> </a:t>
            </a:r>
            <a:r>
              <a:rPr lang="en-GB" sz="2400" dirty="0" err="1"/>
              <a:t>za</a:t>
            </a:r>
            <a:r>
              <a:rPr lang="en-GB" sz="2400" dirty="0"/>
              <a:t> </a:t>
            </a:r>
            <a:r>
              <a:rPr lang="en-GB" sz="2400" dirty="0" err="1"/>
              <a:t>pridobivanje</a:t>
            </a:r>
            <a:r>
              <a:rPr lang="en-GB" sz="2400" dirty="0"/>
              <a:t> – </a:t>
            </a:r>
            <a:r>
              <a:rPr lang="en-GB" sz="2400" dirty="0" err="1"/>
              <a:t>izpodrivajo</a:t>
            </a:r>
            <a:r>
              <a:rPr lang="en-GB" sz="2400" dirty="0"/>
              <a:t> </a:t>
            </a:r>
            <a:r>
              <a:rPr lang="en-GB" sz="2400" dirty="0" err="1"/>
              <a:t>kulturne</a:t>
            </a:r>
            <a:r>
              <a:rPr lang="en-GB" sz="2400" dirty="0"/>
              <a:t> </a:t>
            </a:r>
            <a:r>
              <a:rPr lang="en-GB" sz="2400" dirty="0" err="1"/>
              <a:t>rastline</a:t>
            </a:r>
            <a:r>
              <a:rPr lang="sl-SI" sz="2400" dirty="0"/>
              <a:t>,</a:t>
            </a:r>
            <a:r>
              <a:rPr lang="en-GB" sz="2400" dirty="0"/>
              <a:t> </a:t>
            </a:r>
            <a:r>
              <a:rPr lang="en-GB" sz="2400" dirty="0" err="1"/>
              <a:t>kot</a:t>
            </a:r>
            <a:r>
              <a:rPr lang="en-GB" sz="2400" dirty="0"/>
              <a:t> je </a:t>
            </a:r>
            <a:r>
              <a:rPr lang="en-GB" sz="2400" dirty="0" err="1"/>
              <a:t>pšenica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2786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91DD614-BD13-4BCA-A944-794EAB9BB2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08200" y="115889"/>
            <a:ext cx="8229600" cy="981075"/>
          </a:xfrm>
        </p:spPr>
        <p:txBody>
          <a:bodyPr/>
          <a:lstStyle/>
          <a:p>
            <a:pPr algn="ctr" eaLnBrk="1" hangingPunct="1"/>
            <a:r>
              <a:rPr lang="sl-SI" altLang="sl-SI" dirty="0">
                <a:solidFill>
                  <a:schemeClr val="tx1"/>
                </a:solidFill>
                <a:latin typeface="Calibri" panose="020F0502020204030204" pitchFamily="34" charset="0"/>
                <a:cs typeface="David" panose="020B0604020202020204" pitchFamily="34" charset="-79"/>
              </a:rPr>
              <a:t>Kaj sploh je onesnaževanje okolja?</a:t>
            </a:r>
            <a:endParaRPr lang="en-US" altLang="sl-SI" dirty="0">
              <a:solidFill>
                <a:schemeClr val="tx1"/>
              </a:solidFill>
              <a:latin typeface="Calibri" panose="020F0502020204030204" pitchFamily="34" charset="0"/>
              <a:cs typeface="David" panose="020B0604020202020204" pitchFamily="34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3A7864-31DA-47B4-966B-3751D6373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0581" y="4842574"/>
            <a:ext cx="7484837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b="1" dirty="0">
                <a:solidFill>
                  <a:srgbClr val="996633"/>
                </a:solidFill>
                <a:latin typeface="Calibri" panose="020F0502020204030204" pitchFamily="34" charset="0"/>
                <a:cs typeface="David" panose="020B0604020202020204" pitchFamily="34" charset="-79"/>
              </a:rPr>
              <a:t>Onesnaževanje okolja je neposredno ali posredno vnašanje snovi ali energije v zrak, vodo ali tla ali povzročanje odpadkov in je posledica </a:t>
            </a:r>
            <a:r>
              <a:rPr lang="sl-SI" altLang="sl-SI" sz="2400" b="1" u="sng" dirty="0">
                <a:solidFill>
                  <a:srgbClr val="996633"/>
                </a:solidFill>
                <a:latin typeface="Calibri" panose="020F0502020204030204" pitchFamily="34" charset="0"/>
                <a:cs typeface="David" panose="020B0604020202020204" pitchFamily="34" charset="-79"/>
              </a:rPr>
              <a:t>človekove</a:t>
            </a:r>
            <a:r>
              <a:rPr lang="sl-SI" altLang="sl-SI" sz="2400" b="1" dirty="0">
                <a:solidFill>
                  <a:srgbClr val="996633"/>
                </a:solidFill>
                <a:latin typeface="Calibri" panose="020F0502020204030204" pitchFamily="34" charset="0"/>
                <a:cs typeface="David" panose="020B0604020202020204" pitchFamily="34" charset="-79"/>
              </a:rPr>
              <a:t> dejavnosti.</a:t>
            </a:r>
            <a:br>
              <a:rPr lang="sl-SI" altLang="sl-SI" sz="1800" dirty="0">
                <a:latin typeface="Calibri" panose="020F0502020204030204" pitchFamily="34" charset="0"/>
                <a:cs typeface="David" panose="020B0604020202020204" pitchFamily="34" charset="-79"/>
              </a:rPr>
            </a:br>
            <a:endParaRPr lang="sl-SI" altLang="sl-SI" sz="1800" dirty="0">
              <a:latin typeface="Calibri" panose="020F0502020204030204" pitchFamily="34" charset="0"/>
              <a:cs typeface="David" panose="020B0604020202020204" pitchFamily="34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sl-SI" altLang="sl-SI" sz="1800" dirty="0">
                <a:hlinkClick r:id="rId3" tooltip="Skrij"/>
              </a:rPr>
            </a:br>
            <a:endParaRPr lang="sl-SI" altLang="sl-SI" sz="1800" dirty="0"/>
          </a:p>
        </p:txBody>
      </p:sp>
      <p:sp>
        <p:nvSpPr>
          <p:cNvPr id="5126" name="TextBox 5">
            <a:extLst>
              <a:ext uri="{FF2B5EF4-FFF2-40B4-BE49-F238E27FC236}">
                <a16:creationId xmlns:a16="http://schemas.microsoft.com/office/drawing/2014/main" id="{93AA892A-AD3C-431F-A28C-0FDD11CEF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4" y="5949950"/>
            <a:ext cx="10620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sl-SI" altLang="sl-SI" sz="1800"/>
          </a:p>
        </p:txBody>
      </p:sp>
      <p:pic>
        <p:nvPicPr>
          <p:cNvPr id="4103" name="qiQU1R0tJUE">
            <a:extLst>
              <a:ext uri="{FF2B5EF4-FFF2-40B4-BE49-F238E27FC236}">
                <a16:creationId xmlns:a16="http://schemas.microsoft.com/office/drawing/2014/main" id="{2CF659CD-965D-46EE-ABB9-63605D3D9E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964" y="977659"/>
            <a:ext cx="6610072" cy="371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Vetrne</a:t>
            </a:r>
            <a:r>
              <a:rPr lang="en-GB" dirty="0"/>
              <a:t> </a:t>
            </a:r>
            <a:r>
              <a:rPr lang="en-GB" dirty="0" err="1"/>
              <a:t>elektrarne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334" y="1488613"/>
            <a:ext cx="9801690" cy="4829891"/>
          </a:xfrm>
        </p:spPr>
        <p:txBody>
          <a:bodyPr>
            <a:normAutofit/>
          </a:bodyPr>
          <a:lstStyle/>
          <a:p>
            <a:r>
              <a:rPr lang="sl-SI" sz="2400" dirty="0">
                <a:hlinkClick r:id="rId2"/>
              </a:rPr>
              <a:t>https://www.youtube.com/watch?v=EYYHfMCw-FI</a:t>
            </a:r>
            <a:endParaRPr lang="sl-SI" sz="2400" dirty="0"/>
          </a:p>
          <a:p>
            <a:r>
              <a:rPr lang="en-GB" sz="2400" dirty="0"/>
              <a:t>V </a:t>
            </a:r>
            <a:r>
              <a:rPr lang="en-GB" sz="2400" dirty="0" err="1"/>
              <a:t>Sloveniji</a:t>
            </a:r>
            <a:r>
              <a:rPr lang="en-GB" sz="2400" dirty="0"/>
              <a:t> </a:t>
            </a:r>
            <a:r>
              <a:rPr lang="en-GB" sz="2400" dirty="0" err="1"/>
              <a:t>jih</a:t>
            </a:r>
            <a:r>
              <a:rPr lang="en-GB" sz="2400" dirty="0"/>
              <a:t> </a:t>
            </a:r>
            <a:r>
              <a:rPr lang="en-GB" sz="2400" dirty="0" err="1"/>
              <a:t>uporabljamo</a:t>
            </a:r>
            <a:r>
              <a:rPr lang="en-GB" sz="2400" dirty="0"/>
              <a:t> </a:t>
            </a:r>
            <a:r>
              <a:rPr lang="en-GB" sz="2400" dirty="0" err="1"/>
              <a:t>kot</a:t>
            </a:r>
            <a:r>
              <a:rPr lang="en-GB" sz="2400" dirty="0"/>
              <a:t> </a:t>
            </a:r>
            <a:r>
              <a:rPr lang="en-GB" sz="2400" dirty="0" err="1"/>
              <a:t>dopolnilni</a:t>
            </a:r>
            <a:r>
              <a:rPr lang="en-GB" sz="2400" dirty="0"/>
              <a:t> </a:t>
            </a:r>
            <a:r>
              <a:rPr lang="en-GB" sz="2400" dirty="0" err="1"/>
              <a:t>vir</a:t>
            </a:r>
            <a:r>
              <a:rPr lang="en-GB" sz="2400" dirty="0"/>
              <a:t> </a:t>
            </a:r>
            <a:r>
              <a:rPr lang="en-GB" sz="2400" dirty="0" err="1"/>
              <a:t>energije</a:t>
            </a:r>
            <a:r>
              <a:rPr lang="en-GB" sz="2400" dirty="0"/>
              <a:t>, </a:t>
            </a:r>
            <a:r>
              <a:rPr lang="en-GB" sz="2400" dirty="0" err="1"/>
              <a:t>ponekod</a:t>
            </a:r>
            <a:r>
              <a:rPr lang="en-GB" sz="2400" dirty="0"/>
              <a:t> po </a:t>
            </a:r>
            <a:r>
              <a:rPr lang="en-GB" sz="2400" dirty="0" err="1"/>
              <a:t>Svetu</a:t>
            </a:r>
            <a:r>
              <a:rPr lang="en-GB" sz="2400" dirty="0"/>
              <a:t>, pa je </a:t>
            </a:r>
            <a:r>
              <a:rPr lang="en-GB" sz="2400" dirty="0" err="1"/>
              <a:t>že</a:t>
            </a:r>
            <a:r>
              <a:rPr lang="en-GB" sz="2400" dirty="0"/>
              <a:t> </a:t>
            </a:r>
            <a:r>
              <a:rPr lang="en-GB" sz="2400" dirty="0" err="1"/>
              <a:t>eden</a:t>
            </a:r>
            <a:r>
              <a:rPr lang="en-GB" sz="2400" dirty="0"/>
              <a:t> od </a:t>
            </a:r>
            <a:r>
              <a:rPr lang="en-GB" sz="2400" dirty="0" err="1"/>
              <a:t>glavnih</a:t>
            </a:r>
            <a:r>
              <a:rPr lang="en-GB" sz="2400" dirty="0"/>
              <a:t>.</a:t>
            </a:r>
          </a:p>
          <a:p>
            <a:pPr lvl="1"/>
            <a:r>
              <a:rPr lang="en-GB" sz="2400" dirty="0" err="1"/>
              <a:t>Danska</a:t>
            </a:r>
            <a:r>
              <a:rPr lang="en-GB" sz="2400" dirty="0"/>
              <a:t> 20 % </a:t>
            </a:r>
            <a:r>
              <a:rPr lang="en-GB" sz="2400" dirty="0" err="1"/>
              <a:t>vseh</a:t>
            </a:r>
            <a:r>
              <a:rPr lang="en-GB" sz="2400" dirty="0"/>
              <a:t> </a:t>
            </a:r>
            <a:r>
              <a:rPr lang="en-GB" sz="2400" dirty="0" err="1"/>
              <a:t>potreb</a:t>
            </a:r>
            <a:r>
              <a:rPr lang="en-GB" sz="2400" dirty="0"/>
              <a:t> </a:t>
            </a:r>
            <a:r>
              <a:rPr lang="en-GB" sz="2400" dirty="0" err="1"/>
              <a:t>po</a:t>
            </a:r>
            <a:r>
              <a:rPr lang="en-GB" sz="2400" dirty="0"/>
              <a:t> </a:t>
            </a:r>
            <a:r>
              <a:rPr lang="en-GB" sz="2400" dirty="0" err="1"/>
              <a:t>energiji</a:t>
            </a:r>
            <a:r>
              <a:rPr lang="en-GB" sz="2400" dirty="0"/>
              <a:t>,</a:t>
            </a:r>
          </a:p>
          <a:p>
            <a:pPr lvl="1"/>
            <a:r>
              <a:rPr lang="en-GB" sz="2400" dirty="0" err="1"/>
              <a:t>Kitajska</a:t>
            </a:r>
            <a:r>
              <a:rPr lang="en-GB" sz="2400" dirty="0"/>
              <a:t> </a:t>
            </a:r>
            <a:r>
              <a:rPr lang="en-GB" sz="2400" dirty="0" err="1"/>
              <a:t>planira</a:t>
            </a:r>
            <a:r>
              <a:rPr lang="en-GB" sz="2400" dirty="0"/>
              <a:t> do </a:t>
            </a:r>
            <a:r>
              <a:rPr lang="en-GB" sz="2400" dirty="0" err="1"/>
              <a:t>leta</a:t>
            </a:r>
            <a:r>
              <a:rPr lang="en-GB" sz="2400" dirty="0"/>
              <a:t> 2030 </a:t>
            </a:r>
            <a:r>
              <a:rPr lang="en-GB" sz="2400" dirty="0" err="1"/>
              <a:t>vse</a:t>
            </a:r>
            <a:r>
              <a:rPr lang="en-GB" sz="2400" dirty="0"/>
              <a:t> </a:t>
            </a:r>
            <a:r>
              <a:rPr lang="en-GB" sz="2400" dirty="0" err="1"/>
              <a:t>potrebe</a:t>
            </a:r>
            <a:r>
              <a:rPr lang="en-GB" sz="2400" dirty="0"/>
              <a:t> </a:t>
            </a:r>
            <a:r>
              <a:rPr lang="en-GB" sz="2400" dirty="0" err="1"/>
              <a:t>po</a:t>
            </a:r>
            <a:r>
              <a:rPr lang="en-GB" sz="2400" dirty="0"/>
              <a:t> </a:t>
            </a:r>
            <a:r>
              <a:rPr lang="en-GB" sz="2400" dirty="0" err="1"/>
              <a:t>energiji</a:t>
            </a:r>
            <a:r>
              <a:rPr lang="en-GB" sz="2400" dirty="0"/>
              <a:t> </a:t>
            </a:r>
            <a:r>
              <a:rPr lang="en-GB" sz="2400" dirty="0" err="1"/>
              <a:t>pokriti</a:t>
            </a:r>
            <a:r>
              <a:rPr lang="en-GB" sz="2400" dirty="0"/>
              <a:t> z </a:t>
            </a:r>
            <a:r>
              <a:rPr lang="en-GB" sz="2400" dirty="0" err="1"/>
              <a:t>veternimi</a:t>
            </a:r>
            <a:r>
              <a:rPr lang="en-GB" sz="2400" dirty="0"/>
              <a:t> </a:t>
            </a:r>
            <a:r>
              <a:rPr lang="en-GB" sz="2400" dirty="0" err="1"/>
              <a:t>elektrarnami</a:t>
            </a:r>
            <a:r>
              <a:rPr lang="en-GB" sz="2400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17555"/>
            <a:ext cx="5472608" cy="36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3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Slabosti</a:t>
            </a:r>
            <a:r>
              <a:rPr lang="en-GB" dirty="0"/>
              <a:t> </a:t>
            </a:r>
            <a:r>
              <a:rPr lang="en-GB" dirty="0" err="1"/>
              <a:t>vetrnih</a:t>
            </a:r>
            <a:r>
              <a:rPr lang="en-GB" dirty="0"/>
              <a:t> </a:t>
            </a:r>
            <a:r>
              <a:rPr lang="en-GB" dirty="0" err="1"/>
              <a:t>elektrarn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GB" sz="2400" dirty="0" err="1"/>
              <a:t>Draga</a:t>
            </a:r>
            <a:r>
              <a:rPr lang="en-GB" sz="2400" dirty="0"/>
              <a:t> in </a:t>
            </a:r>
            <a:r>
              <a:rPr lang="en-GB" sz="2400" dirty="0" err="1"/>
              <a:t>okolju</a:t>
            </a:r>
            <a:r>
              <a:rPr lang="en-GB" sz="2400" dirty="0"/>
              <a:t> </a:t>
            </a:r>
            <a:r>
              <a:rPr lang="en-GB" sz="2400" dirty="0" err="1"/>
              <a:t>neprijazna</a:t>
            </a:r>
            <a:r>
              <a:rPr lang="en-GB" sz="2400" dirty="0"/>
              <a:t> </a:t>
            </a:r>
            <a:r>
              <a:rPr lang="en-GB" sz="2400" dirty="0" err="1"/>
              <a:t>izgradnja</a:t>
            </a:r>
            <a:r>
              <a:rPr lang="en-GB" sz="2400" dirty="0"/>
              <a:t>,</a:t>
            </a:r>
          </a:p>
          <a:p>
            <a:pPr lvl="1"/>
            <a:r>
              <a:rPr lang="en-GB" sz="2400" dirty="0"/>
              <a:t>Z</a:t>
            </a:r>
            <a:r>
              <a:rPr lang="pl-PL" sz="2400" dirty="0"/>
              <a:t>a svoje delovanje potrebujejo veliko prostora</a:t>
            </a:r>
            <a:r>
              <a:rPr lang="en-GB" sz="2400" dirty="0"/>
              <a:t>,</a:t>
            </a:r>
          </a:p>
          <a:p>
            <a:pPr lvl="1"/>
            <a:r>
              <a:rPr lang="en-GB" sz="2400" dirty="0"/>
              <a:t>Ne </a:t>
            </a:r>
            <a:r>
              <a:rPr lang="en-GB" sz="2400" dirty="0" err="1"/>
              <a:t>proizvedejo</a:t>
            </a:r>
            <a:r>
              <a:rPr lang="en-GB" sz="2400" dirty="0"/>
              <a:t> </a:t>
            </a:r>
            <a:r>
              <a:rPr lang="en-GB" sz="2400" dirty="0" err="1"/>
              <a:t>tako</a:t>
            </a:r>
            <a:r>
              <a:rPr lang="en-GB" sz="2400" dirty="0"/>
              <a:t> </a:t>
            </a:r>
            <a:r>
              <a:rPr lang="en-GB" sz="2400" dirty="0" err="1"/>
              <a:t>velikega</a:t>
            </a:r>
            <a:r>
              <a:rPr lang="en-GB" sz="2400" dirty="0"/>
              <a:t> </a:t>
            </a:r>
            <a:r>
              <a:rPr lang="en-GB" sz="2400" dirty="0" err="1"/>
              <a:t>deleža</a:t>
            </a:r>
            <a:r>
              <a:rPr lang="en-GB" sz="2400" dirty="0"/>
              <a:t> </a:t>
            </a:r>
            <a:r>
              <a:rPr lang="en-GB" sz="2400" dirty="0" err="1"/>
              <a:t>energije</a:t>
            </a:r>
            <a:r>
              <a:rPr lang="en-GB" sz="2400" dirty="0"/>
              <a:t>,</a:t>
            </a:r>
          </a:p>
          <a:p>
            <a:pPr lvl="1"/>
            <a:r>
              <a:rPr lang="en-GB" sz="2400" dirty="0"/>
              <a:t>So </a:t>
            </a:r>
            <a:r>
              <a:rPr lang="en-GB" sz="2400" dirty="0" err="1"/>
              <a:t>hrupne</a:t>
            </a:r>
            <a:r>
              <a:rPr lang="en-GB" sz="2400" dirty="0"/>
              <a:t> - </a:t>
            </a:r>
            <a:r>
              <a:rPr lang="en-GB" sz="2400" dirty="0" err="1"/>
              <a:t>zdravstvene</a:t>
            </a:r>
            <a:r>
              <a:rPr lang="en-GB" sz="2400" dirty="0"/>
              <a:t> </a:t>
            </a:r>
            <a:r>
              <a:rPr lang="en-GB" sz="2400" dirty="0" err="1"/>
              <a:t>težave</a:t>
            </a:r>
            <a:r>
              <a:rPr lang="en-GB" sz="2400" dirty="0"/>
              <a:t> v </a:t>
            </a:r>
            <a:r>
              <a:rPr lang="en-GB" sz="2400" dirty="0" err="1"/>
              <a:t>bližini</a:t>
            </a:r>
            <a:r>
              <a:rPr lang="en-GB" sz="2400" dirty="0"/>
              <a:t> </a:t>
            </a:r>
            <a:r>
              <a:rPr lang="en-GB" sz="2400" dirty="0" err="1"/>
              <a:t>živečih</a:t>
            </a:r>
            <a:r>
              <a:rPr lang="en-GB" sz="2400" dirty="0"/>
              <a:t> </a:t>
            </a:r>
            <a:r>
              <a:rPr lang="en-GB" sz="2400" dirty="0" err="1"/>
              <a:t>ljudi</a:t>
            </a:r>
            <a:r>
              <a:rPr lang="en-GB" sz="2400" dirty="0"/>
              <a:t>,</a:t>
            </a:r>
          </a:p>
          <a:p>
            <a:pPr lvl="1"/>
            <a:r>
              <a:rPr lang="en-GB" sz="2400" dirty="0" err="1"/>
              <a:t>Nevarnost</a:t>
            </a:r>
            <a:r>
              <a:rPr lang="en-GB" sz="2400" dirty="0"/>
              <a:t> </a:t>
            </a:r>
            <a:r>
              <a:rPr lang="en-GB" sz="2400" dirty="0" err="1"/>
              <a:t>za</a:t>
            </a:r>
            <a:r>
              <a:rPr lang="en-GB" sz="2400" dirty="0"/>
              <a:t> </a:t>
            </a:r>
            <a:r>
              <a:rPr lang="en-GB" sz="2400" dirty="0" err="1"/>
              <a:t>ptiče</a:t>
            </a:r>
            <a:r>
              <a:rPr lang="en-GB" sz="2400" dirty="0"/>
              <a:t> in </a:t>
            </a:r>
            <a:r>
              <a:rPr lang="en-GB" sz="2400" dirty="0" err="1"/>
              <a:t>netopirje</a:t>
            </a:r>
            <a:r>
              <a:rPr lang="en-GB" sz="2400" dirty="0"/>
              <a:t>.</a:t>
            </a:r>
            <a:endParaRPr lang="sl-SI" sz="2400" dirty="0"/>
          </a:p>
          <a:p>
            <a:pPr marL="457200" lvl="1" indent="0">
              <a:buNone/>
            </a:pPr>
            <a:endParaRPr lang="sl-SI" sz="2400" dirty="0">
              <a:hlinkClick r:id="rId2"/>
            </a:endParaRPr>
          </a:p>
          <a:p>
            <a:pPr marL="457200" lvl="1" indent="0">
              <a:buNone/>
            </a:pPr>
            <a:r>
              <a:rPr lang="en-GB" sz="2400" dirty="0">
                <a:hlinkClick r:id="rId2"/>
              </a:rPr>
              <a:t>https://www.youtube.com/watch?v=vMTchVXedkk</a:t>
            </a:r>
            <a:endParaRPr lang="sl-SI" sz="2400" dirty="0"/>
          </a:p>
          <a:p>
            <a:pPr marL="457200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981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Sončna energija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7334" y="1593661"/>
            <a:ext cx="8596668" cy="3880773"/>
          </a:xfrm>
        </p:spPr>
        <p:txBody>
          <a:bodyPr/>
          <a:lstStyle/>
          <a:p>
            <a:r>
              <a:rPr lang="sl-SI" sz="2400" dirty="0"/>
              <a:t>Sončne celice (</a:t>
            </a:r>
            <a:r>
              <a:rPr lang="sl-SI" sz="2400" dirty="0" err="1"/>
              <a:t>fotovoltaika</a:t>
            </a:r>
            <a:r>
              <a:rPr lang="sl-SI" sz="2400" dirty="0"/>
              <a:t>):</a:t>
            </a:r>
            <a:br>
              <a:rPr lang="sl-SI" sz="2400" dirty="0"/>
            </a:br>
            <a:r>
              <a:rPr lang="sl-SI" sz="2400" dirty="0">
                <a:hlinkClick r:id="rId2"/>
              </a:rPr>
              <a:t>https://www.youtube.com/watch?v=0elhIcPVtKE</a:t>
            </a:r>
            <a:endParaRPr lang="sl-SI" sz="2400" dirty="0"/>
          </a:p>
          <a:p>
            <a:r>
              <a:rPr lang="sl-SI" sz="2400" dirty="0"/>
              <a:t>Koncentriranje sončne energije:</a:t>
            </a:r>
            <a:br>
              <a:rPr lang="sl-SI" sz="2400" dirty="0"/>
            </a:br>
            <a:r>
              <a:rPr lang="sl-SI" sz="2400" dirty="0">
                <a:hlinkClick r:id="rId3"/>
              </a:rPr>
              <a:t>https://www.youtube.com/watch?v=rO5rUqeCFY4</a:t>
            </a:r>
            <a:endParaRPr lang="sl-SI" sz="2400" dirty="0"/>
          </a:p>
          <a:p>
            <a:pPr marL="0" indent="0">
              <a:buNone/>
            </a:pPr>
            <a:endParaRPr lang="sl-SI" sz="2400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077912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Sončne</a:t>
            </a:r>
            <a:r>
              <a:rPr lang="en-GB" dirty="0"/>
              <a:t> </a:t>
            </a:r>
            <a:r>
              <a:rPr lang="en-GB" dirty="0" err="1"/>
              <a:t>elektrarne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/>
          </a:bodyPr>
          <a:lstStyle/>
          <a:p>
            <a:r>
              <a:rPr lang="sl-SI" sz="2400" dirty="0"/>
              <a:t>Sončna energija je v zadnjem času doživela pravi razcvet.</a:t>
            </a:r>
          </a:p>
          <a:p>
            <a:r>
              <a:rPr lang="sl-SI" sz="2400" dirty="0"/>
              <a:t>Ker je tehnologija izdelave sončnih celic zelo draga, se veliko vlaga v razvoj cenejših materialov za izdelavo le-teh.</a:t>
            </a:r>
            <a:endParaRPr lang="en-GB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41529"/>
            <a:ext cx="5351912" cy="35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6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Heliostati</a:t>
            </a:r>
            <a:endParaRPr lang="en-GB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>
            <a:normAutofit/>
          </a:bodyPr>
          <a:lstStyle/>
          <a:p>
            <a:r>
              <a:rPr lang="sl-SI" sz="2400" dirty="0"/>
              <a:t>Je ogledalo namenjeno zbiranju sončne svetlobe.</a:t>
            </a:r>
          </a:p>
          <a:p>
            <a:r>
              <a:rPr lang="sl-SI" sz="2400" dirty="0"/>
              <a:t>Sončni žarki se od ogledala odbijejo pravokotno na sončno celico in tako je izkoristek sončne energije boljši.</a:t>
            </a:r>
          </a:p>
        </p:txBody>
      </p:sp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" y="2899477"/>
            <a:ext cx="10040112" cy="395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8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Energija</a:t>
            </a:r>
            <a:r>
              <a:rPr lang="en-GB" dirty="0"/>
              <a:t> </a:t>
            </a:r>
            <a:r>
              <a:rPr lang="en-GB" dirty="0" err="1"/>
              <a:t>morja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539" y="1601296"/>
            <a:ext cx="8596668" cy="3880773"/>
          </a:xfrm>
        </p:spPr>
        <p:txBody>
          <a:bodyPr/>
          <a:lstStyle/>
          <a:p>
            <a:r>
              <a:rPr lang="sl-SI" dirty="0">
                <a:hlinkClick r:id="rId2"/>
              </a:rPr>
              <a:t>https://www.youtube.com/watch?v=ir4XngHcohM</a:t>
            </a:r>
            <a:endParaRPr lang="sl-SI" dirty="0"/>
          </a:p>
          <a:p>
            <a:r>
              <a:rPr lang="en-GB" dirty="0"/>
              <a:t>V </a:t>
            </a:r>
            <a:r>
              <a:rPr lang="en-GB" dirty="0" err="1"/>
              <a:t>morju</a:t>
            </a:r>
            <a:r>
              <a:rPr lang="en-GB" dirty="0"/>
              <a:t> je </a:t>
            </a:r>
            <a:r>
              <a:rPr lang="en-GB" dirty="0" err="1"/>
              <a:t>več</a:t>
            </a:r>
            <a:r>
              <a:rPr lang="en-GB" dirty="0"/>
              <a:t> </a:t>
            </a:r>
            <a:r>
              <a:rPr lang="en-GB" dirty="0" err="1"/>
              <a:t>različnih</a:t>
            </a:r>
            <a:r>
              <a:rPr lang="en-GB" dirty="0"/>
              <a:t> </a:t>
            </a:r>
            <a:r>
              <a:rPr lang="en-GB" dirty="0" err="1"/>
              <a:t>gibanj</a:t>
            </a:r>
            <a:r>
              <a:rPr lang="en-GB" dirty="0"/>
              <a:t> </a:t>
            </a:r>
            <a:r>
              <a:rPr lang="en-GB" dirty="0" err="1"/>
              <a:t>vode</a:t>
            </a:r>
            <a:r>
              <a:rPr lang="en-GB" dirty="0"/>
              <a:t>, </a:t>
            </a:r>
            <a:r>
              <a:rPr lang="en-GB" dirty="0" err="1"/>
              <a:t>ki</a:t>
            </a:r>
            <a:r>
              <a:rPr lang="en-GB" dirty="0"/>
              <a:t> </a:t>
            </a:r>
            <a:r>
              <a:rPr lang="en-GB" dirty="0" err="1"/>
              <a:t>jih</a:t>
            </a:r>
            <a:r>
              <a:rPr lang="en-GB" dirty="0"/>
              <a:t> </a:t>
            </a:r>
            <a:r>
              <a:rPr lang="en-GB" dirty="0" err="1"/>
              <a:t>lahko</a:t>
            </a:r>
            <a:r>
              <a:rPr lang="en-GB" dirty="0"/>
              <a:t> </a:t>
            </a:r>
            <a:r>
              <a:rPr lang="en-GB" dirty="0" err="1"/>
              <a:t>izkoriščamo</a:t>
            </a:r>
            <a:r>
              <a:rPr lang="en-GB" dirty="0"/>
              <a:t> za </a:t>
            </a:r>
            <a:r>
              <a:rPr lang="en-GB" dirty="0" err="1"/>
              <a:t>pridobivanje</a:t>
            </a:r>
            <a:r>
              <a:rPr lang="en-GB" dirty="0"/>
              <a:t> </a:t>
            </a:r>
            <a:r>
              <a:rPr lang="en-GB" dirty="0" err="1"/>
              <a:t>energije</a:t>
            </a:r>
            <a:r>
              <a:rPr lang="en-GB" dirty="0"/>
              <a:t>:</a:t>
            </a:r>
          </a:p>
          <a:p>
            <a:pPr lvl="1"/>
            <a:r>
              <a:rPr lang="en-GB" dirty="0" err="1"/>
              <a:t>Valovanje</a:t>
            </a:r>
            <a:r>
              <a:rPr lang="en-GB" dirty="0"/>
              <a:t>,</a:t>
            </a:r>
          </a:p>
          <a:p>
            <a:pPr lvl="1"/>
            <a:r>
              <a:rPr lang="en-GB" dirty="0" err="1"/>
              <a:t>Bibavica</a:t>
            </a:r>
            <a:r>
              <a:rPr lang="en-GB" dirty="0"/>
              <a:t> in</a:t>
            </a:r>
          </a:p>
          <a:p>
            <a:pPr lvl="1"/>
            <a:r>
              <a:rPr lang="en-GB" dirty="0" err="1"/>
              <a:t>Morski</a:t>
            </a:r>
            <a:r>
              <a:rPr lang="en-GB" dirty="0"/>
              <a:t> </a:t>
            </a:r>
            <a:r>
              <a:rPr lang="en-GB" dirty="0" err="1"/>
              <a:t>tokovi</a:t>
            </a:r>
            <a:r>
              <a:rPr lang="en-GB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3" y="2762848"/>
            <a:ext cx="4884543" cy="36693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9" y="3052936"/>
            <a:ext cx="510056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Energija</a:t>
            </a:r>
            <a:r>
              <a:rPr lang="en-GB" dirty="0"/>
              <a:t>, </a:t>
            </a:r>
            <a:r>
              <a:rPr lang="en-GB" dirty="0" err="1"/>
              <a:t>ki</a:t>
            </a:r>
            <a:r>
              <a:rPr lang="en-GB" dirty="0"/>
              <a:t> je </a:t>
            </a:r>
            <a:r>
              <a:rPr lang="en-GB" dirty="0" err="1"/>
              <a:t>neodvisna</a:t>
            </a:r>
            <a:r>
              <a:rPr lang="en-GB" dirty="0"/>
              <a:t> od </a:t>
            </a:r>
            <a:r>
              <a:rPr lang="en-GB" dirty="0" err="1"/>
              <a:t>Sonca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Jedrska</a:t>
            </a:r>
            <a:r>
              <a:rPr lang="en-GB" dirty="0"/>
              <a:t> </a:t>
            </a:r>
            <a:r>
              <a:rPr lang="en-GB" dirty="0" err="1"/>
              <a:t>energija</a:t>
            </a:r>
            <a:endParaRPr lang="en-GB" dirty="0"/>
          </a:p>
          <a:p>
            <a:r>
              <a:rPr lang="en-GB" dirty="0" err="1"/>
              <a:t>Geotermalna</a:t>
            </a:r>
            <a:r>
              <a:rPr lang="en-GB" dirty="0"/>
              <a:t> </a:t>
            </a:r>
            <a:r>
              <a:rPr lang="en-GB" dirty="0" err="1"/>
              <a:t>energija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362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Jedrska</a:t>
            </a:r>
            <a:r>
              <a:rPr lang="en-GB" dirty="0"/>
              <a:t> </a:t>
            </a:r>
            <a:r>
              <a:rPr lang="en-GB" dirty="0" err="1"/>
              <a:t>energija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321498"/>
            <a:ext cx="7920880" cy="52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2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Jedrska</a:t>
            </a:r>
            <a:r>
              <a:rPr lang="en-GB" dirty="0"/>
              <a:t> </a:t>
            </a:r>
            <a:r>
              <a:rPr lang="en-GB" dirty="0" err="1"/>
              <a:t>energija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/>
              <a:t>Gorivo</a:t>
            </a:r>
            <a:r>
              <a:rPr lang="en-GB" sz="2400" dirty="0"/>
              <a:t>, </a:t>
            </a:r>
            <a:r>
              <a:rPr lang="en-GB" sz="2400" dirty="0" err="1"/>
              <a:t>ki</a:t>
            </a:r>
            <a:r>
              <a:rPr lang="en-GB" sz="2400" dirty="0"/>
              <a:t> se </a:t>
            </a:r>
            <a:r>
              <a:rPr lang="en-GB" sz="2400" dirty="0" err="1"/>
              <a:t>uporablja</a:t>
            </a:r>
            <a:r>
              <a:rPr lang="en-GB" sz="2400" dirty="0"/>
              <a:t> je </a:t>
            </a:r>
            <a:r>
              <a:rPr lang="en-GB" sz="2400" dirty="0" err="1"/>
              <a:t>obogateni</a:t>
            </a:r>
            <a:r>
              <a:rPr lang="en-GB" sz="2400" dirty="0"/>
              <a:t> </a:t>
            </a:r>
            <a:r>
              <a:rPr lang="en-GB" sz="2400" dirty="0" err="1"/>
              <a:t>uran</a:t>
            </a:r>
            <a:r>
              <a:rPr lang="en-GB" sz="2400" dirty="0"/>
              <a:t>.</a:t>
            </a:r>
          </a:p>
          <a:p>
            <a:r>
              <a:rPr lang="en-GB" sz="2400" dirty="0" err="1"/>
              <a:t>Reakcija</a:t>
            </a:r>
            <a:r>
              <a:rPr lang="en-GB" sz="2400" dirty="0"/>
              <a:t> je </a:t>
            </a:r>
            <a:r>
              <a:rPr lang="en-GB" sz="2400" dirty="0" err="1"/>
              <a:t>podobna</a:t>
            </a:r>
            <a:r>
              <a:rPr lang="en-GB" sz="2400" dirty="0"/>
              <a:t> </a:t>
            </a:r>
            <a:r>
              <a:rPr lang="en-GB" sz="2400" dirty="0" err="1"/>
              <a:t>kot</a:t>
            </a:r>
            <a:r>
              <a:rPr lang="en-GB" sz="2400" dirty="0"/>
              <a:t> </a:t>
            </a:r>
            <a:r>
              <a:rPr lang="en-GB" sz="2400" dirty="0" err="1"/>
              <a:t>pri</a:t>
            </a:r>
            <a:r>
              <a:rPr lang="en-GB" sz="2400" dirty="0"/>
              <a:t> </a:t>
            </a:r>
            <a:r>
              <a:rPr lang="en-GB" sz="2400" dirty="0" err="1"/>
              <a:t>jedrski</a:t>
            </a:r>
            <a:r>
              <a:rPr lang="en-GB" sz="2400" dirty="0"/>
              <a:t> </a:t>
            </a:r>
            <a:r>
              <a:rPr lang="en-GB" sz="2400" dirty="0" err="1"/>
              <a:t>eksploziji</a:t>
            </a:r>
            <a:r>
              <a:rPr lang="en-GB" sz="2400" dirty="0"/>
              <a:t>, </a:t>
            </a:r>
            <a:r>
              <a:rPr lang="en-GB" sz="2400" dirty="0" err="1"/>
              <a:t>vendar</a:t>
            </a:r>
            <a:r>
              <a:rPr lang="en-GB" sz="2400" dirty="0"/>
              <a:t> je </a:t>
            </a:r>
            <a:r>
              <a:rPr lang="en-GB" sz="2400" dirty="0" err="1"/>
              <a:t>upočasnjena</a:t>
            </a:r>
            <a:r>
              <a:rPr lang="en-GB" sz="2400" dirty="0"/>
              <a:t> in </a:t>
            </a:r>
            <a:r>
              <a:rPr lang="en-GB" sz="2400" dirty="0" err="1"/>
              <a:t>nadzorovana</a:t>
            </a:r>
            <a:r>
              <a:rPr lang="en-GB" sz="2400" dirty="0"/>
              <a:t>.</a:t>
            </a:r>
          </a:p>
          <a:p>
            <a:r>
              <a:rPr lang="en-GB" sz="2400" dirty="0" err="1"/>
              <a:t>Stranski</a:t>
            </a:r>
            <a:r>
              <a:rPr lang="en-GB" sz="2400" dirty="0"/>
              <a:t> </a:t>
            </a:r>
            <a:r>
              <a:rPr lang="en-GB" sz="2400" dirty="0" err="1"/>
              <a:t>produkt</a:t>
            </a:r>
            <a:r>
              <a:rPr lang="en-GB" sz="2400" dirty="0"/>
              <a:t> </a:t>
            </a:r>
            <a:r>
              <a:rPr lang="en-GB" sz="2400" dirty="0" err="1"/>
              <a:t>procesa</a:t>
            </a:r>
            <a:r>
              <a:rPr lang="en-GB" sz="2400" dirty="0"/>
              <a:t> </a:t>
            </a:r>
            <a:r>
              <a:rPr lang="en-GB" sz="2400" dirty="0" err="1"/>
              <a:t>pridobivanja</a:t>
            </a:r>
            <a:r>
              <a:rPr lang="en-GB" sz="2400" dirty="0"/>
              <a:t> </a:t>
            </a:r>
            <a:r>
              <a:rPr lang="en-GB" sz="2400" dirty="0" err="1"/>
              <a:t>elektrike</a:t>
            </a:r>
            <a:r>
              <a:rPr lang="en-GB" sz="2400" dirty="0"/>
              <a:t> je v tem </a:t>
            </a:r>
            <a:r>
              <a:rPr lang="en-GB" sz="2400" dirty="0" err="1"/>
              <a:t>primeru</a:t>
            </a:r>
            <a:r>
              <a:rPr lang="en-GB" sz="2400" dirty="0"/>
              <a:t> le </a:t>
            </a:r>
            <a:r>
              <a:rPr lang="en-GB" sz="2400" dirty="0" err="1"/>
              <a:t>vroča</a:t>
            </a:r>
            <a:r>
              <a:rPr lang="en-GB" sz="2400" dirty="0"/>
              <a:t> </a:t>
            </a:r>
            <a:r>
              <a:rPr lang="en-GB" sz="2400" dirty="0" err="1"/>
              <a:t>voda</a:t>
            </a:r>
            <a:r>
              <a:rPr lang="en-GB" sz="2400" dirty="0"/>
              <a:t>, </a:t>
            </a:r>
            <a:r>
              <a:rPr lang="en-GB" sz="2400" dirty="0" err="1"/>
              <a:t>ki</a:t>
            </a:r>
            <a:r>
              <a:rPr lang="en-GB" sz="2400" dirty="0"/>
              <a:t> se </a:t>
            </a:r>
            <a:r>
              <a:rPr lang="en-GB" sz="2400" dirty="0" err="1"/>
              <a:t>sp</a:t>
            </a:r>
            <a:r>
              <a:rPr lang="sl-SI" sz="2400" dirty="0"/>
              <a:t>r</a:t>
            </a:r>
            <a:r>
              <a:rPr lang="en-GB" sz="2400" dirty="0" err="1"/>
              <a:t>ošča</a:t>
            </a:r>
            <a:r>
              <a:rPr lang="en-GB" sz="2400" dirty="0"/>
              <a:t> v </a:t>
            </a:r>
            <a:r>
              <a:rPr lang="en-GB" sz="2400" dirty="0" err="1"/>
              <a:t>okolico</a:t>
            </a:r>
            <a:r>
              <a:rPr lang="en-GB" sz="2400" dirty="0"/>
              <a:t>.</a:t>
            </a:r>
            <a:endParaRPr lang="sl-SI" sz="2400" dirty="0"/>
          </a:p>
        </p:txBody>
      </p:sp>
    </p:spTree>
    <p:extLst>
      <p:ext uri="{BB962C8B-B14F-4D97-AF65-F5344CB8AC3E}">
        <p14:creationId xmlns:p14="http://schemas.microsoft.com/office/powerpoint/2010/main" val="251392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Jedrska</a:t>
            </a:r>
            <a:r>
              <a:rPr lang="en-GB" dirty="0"/>
              <a:t> </a:t>
            </a:r>
            <a:r>
              <a:rPr lang="en-GB" dirty="0" err="1"/>
              <a:t>energija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6" y="1488613"/>
            <a:ext cx="9509082" cy="4884755"/>
          </a:xfrm>
        </p:spPr>
        <p:txBody>
          <a:bodyPr>
            <a:normAutofit/>
          </a:bodyPr>
          <a:lstStyle/>
          <a:p>
            <a:r>
              <a:rPr lang="en-GB" sz="2400" dirty="0" err="1"/>
              <a:t>Prednosti</a:t>
            </a:r>
            <a:r>
              <a:rPr lang="en-GB" sz="2400" dirty="0"/>
              <a:t>:</a:t>
            </a:r>
          </a:p>
          <a:p>
            <a:pPr lvl="1"/>
            <a:r>
              <a:rPr lang="en-GB" sz="2400" dirty="0" err="1"/>
              <a:t>Strošek</a:t>
            </a:r>
            <a:r>
              <a:rPr lang="en-GB" sz="2400" dirty="0"/>
              <a:t> </a:t>
            </a:r>
            <a:r>
              <a:rPr lang="en-GB" sz="2400" dirty="0" err="1"/>
              <a:t>goriva</a:t>
            </a:r>
            <a:r>
              <a:rPr lang="en-GB" sz="2400" dirty="0"/>
              <a:t> je </a:t>
            </a:r>
            <a:r>
              <a:rPr lang="en-GB" sz="2400" dirty="0" err="1"/>
              <a:t>zelo</a:t>
            </a:r>
            <a:r>
              <a:rPr lang="en-GB" sz="2400" dirty="0"/>
              <a:t> </a:t>
            </a:r>
            <a:r>
              <a:rPr lang="en-GB" sz="2400" dirty="0" err="1"/>
              <a:t>majhen</a:t>
            </a:r>
            <a:r>
              <a:rPr lang="en-GB" sz="2400" dirty="0"/>
              <a:t>,</a:t>
            </a:r>
          </a:p>
          <a:p>
            <a:pPr lvl="1"/>
            <a:r>
              <a:rPr lang="en-GB" sz="2400" dirty="0" err="1"/>
              <a:t>Majhna</a:t>
            </a:r>
            <a:r>
              <a:rPr lang="en-GB" sz="2400" dirty="0"/>
              <a:t> </a:t>
            </a:r>
            <a:r>
              <a:rPr lang="en-GB" sz="2400" dirty="0" err="1"/>
              <a:t>poraba</a:t>
            </a:r>
            <a:r>
              <a:rPr lang="en-GB" sz="2400" dirty="0"/>
              <a:t> </a:t>
            </a:r>
            <a:r>
              <a:rPr lang="en-GB" sz="2400" dirty="0" err="1"/>
              <a:t>prostora</a:t>
            </a:r>
            <a:r>
              <a:rPr lang="en-GB" sz="2400" dirty="0"/>
              <a:t>,</a:t>
            </a:r>
          </a:p>
          <a:p>
            <a:pPr lvl="1"/>
            <a:r>
              <a:rPr lang="en-GB" sz="2400" dirty="0" err="1"/>
              <a:t>Brez</a:t>
            </a:r>
            <a:r>
              <a:rPr lang="en-GB" sz="2400" dirty="0"/>
              <a:t> </a:t>
            </a:r>
            <a:r>
              <a:rPr lang="en-GB" sz="2400" dirty="0" err="1"/>
              <a:t>izpustov</a:t>
            </a:r>
            <a:r>
              <a:rPr lang="en-GB" sz="2400" dirty="0"/>
              <a:t> CO</a:t>
            </a:r>
            <a:r>
              <a:rPr lang="en-GB" sz="2400" baseline="-25000" dirty="0"/>
              <a:t>2</a:t>
            </a:r>
            <a:r>
              <a:rPr lang="en-GB" sz="2400" dirty="0"/>
              <a:t>, NO</a:t>
            </a:r>
            <a:r>
              <a:rPr lang="en-GB" sz="2400" baseline="-25000" dirty="0"/>
              <a:t>2</a:t>
            </a:r>
            <a:r>
              <a:rPr lang="en-GB" sz="2400" dirty="0"/>
              <a:t> in SO</a:t>
            </a:r>
            <a:r>
              <a:rPr lang="en-GB" sz="2400" baseline="-25000" dirty="0"/>
              <a:t>2</a:t>
            </a:r>
            <a:r>
              <a:rPr lang="en-GB" sz="2400" dirty="0"/>
              <a:t> v </a:t>
            </a:r>
            <a:r>
              <a:rPr lang="en-GB" sz="2400" dirty="0" err="1"/>
              <a:t>okolje</a:t>
            </a:r>
            <a:endParaRPr lang="en-GB" sz="2400" dirty="0"/>
          </a:p>
          <a:p>
            <a:r>
              <a:rPr lang="en-GB" sz="2400" dirty="0" err="1"/>
              <a:t>Slabosti</a:t>
            </a:r>
            <a:r>
              <a:rPr lang="en-GB" sz="2400" dirty="0"/>
              <a:t>:</a:t>
            </a:r>
          </a:p>
          <a:p>
            <a:pPr lvl="1"/>
            <a:r>
              <a:rPr lang="en-GB" sz="2400" dirty="0" err="1"/>
              <a:t>Urana</a:t>
            </a:r>
            <a:r>
              <a:rPr lang="en-GB" sz="2400" dirty="0"/>
              <a:t> se </a:t>
            </a:r>
            <a:r>
              <a:rPr lang="en-GB" sz="2400" dirty="0" err="1"/>
              <a:t>uporabi</a:t>
            </a:r>
            <a:r>
              <a:rPr lang="en-GB" sz="2400" dirty="0"/>
              <a:t> le 5%, </a:t>
            </a:r>
            <a:r>
              <a:rPr lang="en-GB" sz="2400" dirty="0" err="1"/>
              <a:t>preostanek</a:t>
            </a:r>
            <a:r>
              <a:rPr lang="en-GB" sz="2400" dirty="0"/>
              <a:t> pa je </a:t>
            </a:r>
            <a:r>
              <a:rPr lang="en-GB" sz="2400" dirty="0" err="1"/>
              <a:t>radioaktivni</a:t>
            </a:r>
            <a:r>
              <a:rPr lang="en-GB" sz="2400" dirty="0"/>
              <a:t> </a:t>
            </a:r>
            <a:r>
              <a:rPr lang="en-GB" sz="2400" dirty="0" err="1"/>
              <a:t>odpadek</a:t>
            </a:r>
            <a:r>
              <a:rPr lang="en-GB" sz="2400" dirty="0"/>
              <a:t>,</a:t>
            </a:r>
          </a:p>
          <a:p>
            <a:pPr lvl="1"/>
            <a:r>
              <a:rPr lang="en-GB" sz="2400" dirty="0" err="1"/>
              <a:t>Odlaganje</a:t>
            </a:r>
            <a:r>
              <a:rPr lang="en-GB" sz="2400" dirty="0"/>
              <a:t> </a:t>
            </a:r>
            <a:r>
              <a:rPr lang="en-GB" sz="2400" dirty="0" err="1"/>
              <a:t>radioaktivnih</a:t>
            </a:r>
            <a:r>
              <a:rPr lang="en-GB" sz="2400" dirty="0"/>
              <a:t> </a:t>
            </a:r>
            <a:r>
              <a:rPr lang="en-GB" sz="2400" dirty="0" err="1"/>
              <a:t>odpadkov</a:t>
            </a:r>
            <a:r>
              <a:rPr lang="en-GB" sz="2400" dirty="0"/>
              <a:t> je </a:t>
            </a:r>
            <a:r>
              <a:rPr lang="en-GB" sz="2400" dirty="0" err="1"/>
              <a:t>sicer</a:t>
            </a:r>
            <a:r>
              <a:rPr lang="en-GB" sz="2400" dirty="0"/>
              <a:t> </a:t>
            </a:r>
            <a:r>
              <a:rPr lang="en-GB" sz="2400" dirty="0" err="1"/>
              <a:t>urejeno</a:t>
            </a:r>
            <a:r>
              <a:rPr lang="en-GB" sz="2400" dirty="0"/>
              <a:t>, </a:t>
            </a:r>
            <a:r>
              <a:rPr lang="en-GB" sz="2400" dirty="0" err="1"/>
              <a:t>vendar</a:t>
            </a:r>
            <a:r>
              <a:rPr lang="en-GB" sz="2400" dirty="0"/>
              <a:t> se je </a:t>
            </a:r>
            <a:r>
              <a:rPr lang="en-GB" sz="2400" dirty="0" err="1"/>
              <a:t>potrebno</a:t>
            </a:r>
            <a:r>
              <a:rPr lang="en-GB" sz="2400" dirty="0"/>
              <a:t> </a:t>
            </a:r>
            <a:r>
              <a:rPr lang="en-GB" sz="2400" dirty="0" err="1"/>
              <a:t>vprašati</a:t>
            </a:r>
            <a:r>
              <a:rPr lang="en-GB" sz="2400" dirty="0"/>
              <a:t> </a:t>
            </a:r>
            <a:r>
              <a:rPr lang="en-GB" sz="2400" dirty="0" err="1"/>
              <a:t>ali</a:t>
            </a:r>
            <a:r>
              <a:rPr lang="en-GB" sz="2400" dirty="0"/>
              <a:t> je res </a:t>
            </a:r>
            <a:r>
              <a:rPr lang="en-GB" sz="2400" dirty="0" err="1"/>
              <a:t>varno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814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FCF0A315-C566-4D72-B33A-BBAE5AC7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</a:rPr>
              <a:t>VRSTE ONESNAŽEVANJA</a:t>
            </a:r>
          </a:p>
        </p:txBody>
      </p:sp>
      <p:pic>
        <p:nvPicPr>
          <p:cNvPr id="6148" name="Picture 2" descr="Povezana slika">
            <a:extLst>
              <a:ext uri="{FF2B5EF4-FFF2-40B4-BE49-F238E27FC236}">
                <a16:creationId xmlns:a16="http://schemas.microsoft.com/office/drawing/2014/main" id="{84D0FA2B-2B3D-4D2A-9D36-29E1CC6FB4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4675" y="1217729"/>
            <a:ext cx="3938587" cy="2624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4">
            <a:extLst>
              <a:ext uri="{FF2B5EF4-FFF2-40B4-BE49-F238E27FC236}">
                <a16:creationId xmlns:a16="http://schemas.microsoft.com/office/drawing/2014/main" id="{9DE2415C-1366-47C2-9073-7A9802B87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329" y="1719603"/>
            <a:ext cx="56816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1. </a:t>
            </a:r>
            <a:r>
              <a:rPr lang="en-GB" altLang="sl-SI" sz="2400" dirty="0" err="1">
                <a:latin typeface="Calibri" panose="020F0502020204030204" pitchFamily="34" charset="0"/>
                <a:cs typeface="David" panose="020B0604020202020204" pitchFamily="34" charset="-79"/>
              </a:rPr>
              <a:t>Ozračje</a:t>
            </a:r>
            <a:endParaRPr lang="en-GB" altLang="sl-SI" sz="2400" dirty="0">
              <a:latin typeface="Calibri" panose="020F0502020204030204" pitchFamily="34" charset="0"/>
              <a:cs typeface="David" panose="020B0604020202020204" pitchFamily="34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2. </a:t>
            </a:r>
            <a:r>
              <a:rPr lang="en-GB" altLang="sl-SI" sz="2400" dirty="0" err="1">
                <a:latin typeface="Calibri" panose="020F0502020204030204" pitchFamily="34" charset="0"/>
                <a:cs typeface="David" panose="020B0604020202020204" pitchFamily="34" charset="-79"/>
              </a:rPr>
              <a:t>Voda</a:t>
            </a:r>
            <a:endParaRPr lang="en-GB" altLang="sl-SI" sz="2400" dirty="0">
              <a:latin typeface="Calibri" panose="020F0502020204030204" pitchFamily="34" charset="0"/>
              <a:cs typeface="David" panose="020B0604020202020204" pitchFamily="34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3. </a:t>
            </a:r>
            <a:r>
              <a:rPr lang="en-GB" altLang="sl-SI" sz="2400" dirty="0" err="1">
                <a:latin typeface="Calibri" panose="020F0502020204030204" pitchFamily="34" charset="0"/>
                <a:cs typeface="David" panose="020B0604020202020204" pitchFamily="34" charset="-79"/>
              </a:rPr>
              <a:t>Zemlja</a:t>
            </a:r>
            <a:endParaRPr lang="en-GB" altLang="sl-SI" sz="2400" dirty="0">
              <a:latin typeface="Calibri" panose="020F0502020204030204" pitchFamily="34" charset="0"/>
              <a:cs typeface="David" panose="020B0604020202020204" pitchFamily="34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4. </a:t>
            </a:r>
            <a:r>
              <a:rPr lang="en-GB" altLang="sl-SI" sz="2400" dirty="0" err="1">
                <a:latin typeface="Calibri" panose="020F0502020204030204" pitchFamily="34" charset="0"/>
                <a:cs typeface="David" panose="020B0604020202020204" pitchFamily="34" charset="-79"/>
              </a:rPr>
              <a:t>Osvetljenost</a:t>
            </a:r>
            <a:r>
              <a:rPr lang="en-GB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 </a:t>
            </a:r>
            <a:r>
              <a:rPr lang="en-GB" altLang="sl-SI" sz="2400" dirty="0" err="1">
                <a:latin typeface="Calibri" panose="020F0502020204030204" pitchFamily="34" charset="0"/>
                <a:cs typeface="David" panose="020B0604020202020204" pitchFamily="34" charset="-79"/>
              </a:rPr>
              <a:t>okolja</a:t>
            </a:r>
            <a:endParaRPr lang="en-GB" altLang="sl-SI" sz="2400" dirty="0">
              <a:latin typeface="Calibri" panose="020F0502020204030204" pitchFamily="34" charset="0"/>
              <a:cs typeface="David" panose="020B0604020202020204" pitchFamily="34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5. </a:t>
            </a:r>
            <a:r>
              <a:rPr lang="en-GB" altLang="sl-SI" sz="2400" dirty="0" err="1">
                <a:latin typeface="Calibri" panose="020F0502020204030204" pitchFamily="34" charset="0"/>
                <a:cs typeface="David" panose="020B0604020202020204" pitchFamily="34" charset="-79"/>
              </a:rPr>
              <a:t>Hrup</a:t>
            </a:r>
            <a:endParaRPr lang="en-GB" altLang="sl-SI" sz="2400" dirty="0">
              <a:latin typeface="Calibri" panose="020F0502020204030204" pitchFamily="34" charset="0"/>
              <a:cs typeface="David" panose="020B0604020202020204" pitchFamily="34" charset="-79"/>
            </a:endParaRPr>
          </a:p>
        </p:txBody>
      </p:sp>
      <p:pic>
        <p:nvPicPr>
          <p:cNvPr id="6151" name="Picture 4" descr="Povezana slika">
            <a:extLst>
              <a:ext uri="{FF2B5EF4-FFF2-40B4-BE49-F238E27FC236}">
                <a16:creationId xmlns:a16="http://schemas.microsoft.com/office/drawing/2014/main" id="{61B3C57D-95CA-4865-8343-2B6A85B5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25" y="4030369"/>
            <a:ext cx="36242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Geotermalna</a:t>
            </a:r>
            <a:r>
              <a:rPr lang="en-GB" dirty="0"/>
              <a:t> </a:t>
            </a:r>
            <a:r>
              <a:rPr lang="en-GB" dirty="0" err="1"/>
              <a:t>energija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>
                <a:hlinkClick r:id="rId2"/>
              </a:rPr>
              <a:t>https://www.youtube.com/watch?v=mCRDf7QxjDk</a:t>
            </a:r>
            <a:endParaRPr lang="sl-SI" dirty="0"/>
          </a:p>
          <a:p>
            <a:r>
              <a:rPr lang="en-GB" dirty="0" err="1"/>
              <a:t>Vroča</a:t>
            </a:r>
            <a:r>
              <a:rPr lang="en-GB" dirty="0"/>
              <a:t> </a:t>
            </a:r>
            <a:r>
              <a:rPr lang="en-GB" dirty="0" err="1"/>
              <a:t>voda</a:t>
            </a:r>
            <a:r>
              <a:rPr lang="en-GB" dirty="0"/>
              <a:t> se </a:t>
            </a:r>
            <a:r>
              <a:rPr lang="en-GB" dirty="0" err="1"/>
              <a:t>uporablja</a:t>
            </a:r>
            <a:r>
              <a:rPr lang="en-GB" dirty="0"/>
              <a:t> za </a:t>
            </a:r>
            <a:r>
              <a:rPr lang="en-GB" dirty="0" err="1"/>
              <a:t>ogrevanje</a:t>
            </a:r>
            <a:r>
              <a:rPr lang="en-GB" dirty="0"/>
              <a:t> </a:t>
            </a:r>
            <a:r>
              <a:rPr lang="en-GB" dirty="0" err="1"/>
              <a:t>stavb</a:t>
            </a:r>
            <a:r>
              <a:rPr lang="en-GB" dirty="0"/>
              <a:t> v </a:t>
            </a:r>
            <a:r>
              <a:rPr lang="en-GB" dirty="0" err="1"/>
              <a:t>bližini</a:t>
            </a:r>
            <a:r>
              <a:rPr lang="en-GB" dirty="0"/>
              <a:t>, </a:t>
            </a:r>
            <a:r>
              <a:rPr lang="en-GB" dirty="0" err="1"/>
              <a:t>vodna</a:t>
            </a:r>
            <a:r>
              <a:rPr lang="en-GB" dirty="0"/>
              <a:t> para pa je </a:t>
            </a:r>
            <a:r>
              <a:rPr lang="en-GB" dirty="0" err="1"/>
              <a:t>namenjena</a:t>
            </a:r>
            <a:r>
              <a:rPr lang="en-GB" dirty="0"/>
              <a:t> </a:t>
            </a:r>
            <a:r>
              <a:rPr lang="en-GB" dirty="0" err="1"/>
              <a:t>proizvajanju</a:t>
            </a:r>
            <a:r>
              <a:rPr lang="en-GB" dirty="0"/>
              <a:t> </a:t>
            </a:r>
            <a:r>
              <a:rPr lang="en-GB" dirty="0" err="1"/>
              <a:t>elektrike</a:t>
            </a:r>
            <a:r>
              <a:rPr lang="en-GB" dirty="0"/>
              <a:t>.</a:t>
            </a:r>
          </a:p>
          <a:p>
            <a:r>
              <a:rPr lang="en-GB" dirty="0" err="1"/>
              <a:t>Prednosti</a:t>
            </a:r>
            <a:r>
              <a:rPr lang="en-GB" dirty="0"/>
              <a:t>:</a:t>
            </a:r>
          </a:p>
          <a:p>
            <a:pPr lvl="1"/>
            <a:r>
              <a:rPr lang="en-GB" dirty="0" err="1"/>
              <a:t>Geotermalne</a:t>
            </a:r>
            <a:r>
              <a:rPr lang="en-GB" dirty="0"/>
              <a:t> </a:t>
            </a:r>
            <a:r>
              <a:rPr lang="en-GB" dirty="0" err="1"/>
              <a:t>elektrarne</a:t>
            </a:r>
            <a:r>
              <a:rPr lang="en-GB" dirty="0"/>
              <a:t> </a:t>
            </a:r>
            <a:r>
              <a:rPr lang="en-GB" dirty="0" err="1"/>
              <a:t>zavzamejo</a:t>
            </a:r>
            <a:r>
              <a:rPr lang="en-GB" dirty="0"/>
              <a:t> </a:t>
            </a:r>
            <a:r>
              <a:rPr lang="en-GB" dirty="0" err="1"/>
              <a:t>malo</a:t>
            </a:r>
            <a:r>
              <a:rPr lang="en-GB" dirty="0"/>
              <a:t> </a:t>
            </a:r>
            <a:r>
              <a:rPr lang="en-GB" dirty="0" err="1"/>
              <a:t>prostora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Je </a:t>
            </a:r>
            <a:r>
              <a:rPr lang="en-GB" dirty="0" err="1"/>
              <a:t>zelo</a:t>
            </a:r>
            <a:r>
              <a:rPr lang="en-GB" dirty="0"/>
              <a:t> </a:t>
            </a:r>
            <a:r>
              <a:rPr lang="en-GB" dirty="0" err="1"/>
              <a:t>zanesljiv</a:t>
            </a:r>
            <a:r>
              <a:rPr lang="en-GB" dirty="0"/>
              <a:t> </a:t>
            </a:r>
            <a:r>
              <a:rPr lang="en-GB" dirty="0" err="1"/>
              <a:t>vir</a:t>
            </a:r>
            <a:r>
              <a:rPr lang="en-GB" dirty="0"/>
              <a:t> </a:t>
            </a:r>
            <a:r>
              <a:rPr lang="en-GB" dirty="0" err="1"/>
              <a:t>energije</a:t>
            </a:r>
            <a:r>
              <a:rPr lang="en-GB" dirty="0"/>
              <a:t>, </a:t>
            </a:r>
            <a:r>
              <a:rPr lang="en-GB" dirty="0" err="1"/>
              <a:t>ker</a:t>
            </a:r>
            <a:r>
              <a:rPr lang="en-GB" dirty="0"/>
              <a:t> </a:t>
            </a:r>
            <a:r>
              <a:rPr lang="en-GB" dirty="0" err="1"/>
              <a:t>ni</a:t>
            </a:r>
            <a:r>
              <a:rPr lang="en-GB" dirty="0"/>
              <a:t> </a:t>
            </a:r>
            <a:r>
              <a:rPr lang="en-GB" dirty="0" err="1"/>
              <a:t>odvisen</a:t>
            </a:r>
            <a:r>
              <a:rPr lang="en-GB" dirty="0"/>
              <a:t> od </a:t>
            </a:r>
            <a:r>
              <a:rPr lang="en-GB" dirty="0" err="1"/>
              <a:t>vremena</a:t>
            </a:r>
            <a:r>
              <a:rPr lang="en-GB" dirty="0"/>
              <a:t>.</a:t>
            </a:r>
          </a:p>
          <a:p>
            <a:r>
              <a:rPr lang="en-GB" dirty="0" err="1"/>
              <a:t>Slabosti</a:t>
            </a:r>
            <a:r>
              <a:rPr lang="en-GB" dirty="0"/>
              <a:t>:</a:t>
            </a:r>
          </a:p>
          <a:p>
            <a:pPr lvl="1"/>
            <a:r>
              <a:rPr lang="en-GB" dirty="0" err="1"/>
              <a:t>Malo</a:t>
            </a:r>
            <a:r>
              <a:rPr lang="en-GB" dirty="0"/>
              <a:t> </a:t>
            </a:r>
            <a:r>
              <a:rPr lang="en-GB" dirty="0" err="1"/>
              <a:t>primernih</a:t>
            </a:r>
            <a:r>
              <a:rPr lang="en-GB" dirty="0"/>
              <a:t> </a:t>
            </a:r>
            <a:r>
              <a:rPr lang="en-GB" dirty="0" err="1"/>
              <a:t>krajev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postavitev</a:t>
            </a:r>
            <a:r>
              <a:rPr lang="en-GB" dirty="0"/>
              <a:t> </a:t>
            </a:r>
            <a:r>
              <a:rPr lang="en-GB" dirty="0" err="1"/>
              <a:t>geotermalne</a:t>
            </a:r>
            <a:r>
              <a:rPr lang="en-GB" dirty="0"/>
              <a:t> </a:t>
            </a:r>
            <a:r>
              <a:rPr lang="en-GB" dirty="0" err="1"/>
              <a:t>elektrarne</a:t>
            </a:r>
            <a:r>
              <a:rPr lang="en-GB" dirty="0"/>
              <a:t>.</a:t>
            </a:r>
          </a:p>
          <a:p>
            <a:pPr lvl="1"/>
            <a:r>
              <a:rPr lang="en-GB" dirty="0"/>
              <a:t>Poleg </a:t>
            </a:r>
            <a:r>
              <a:rPr lang="en-GB" dirty="0" err="1"/>
              <a:t>vodne</a:t>
            </a:r>
            <a:r>
              <a:rPr lang="en-GB" dirty="0"/>
              <a:t> pare se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tal</a:t>
            </a:r>
            <a:r>
              <a:rPr lang="en-GB" dirty="0"/>
              <a:t> </a:t>
            </a:r>
            <a:r>
              <a:rPr lang="en-GB" dirty="0" err="1"/>
              <a:t>sprošča</a:t>
            </a:r>
            <a:r>
              <a:rPr lang="en-GB" dirty="0"/>
              <a:t> H</a:t>
            </a:r>
            <a:r>
              <a:rPr lang="en-GB" baseline="-25000" dirty="0"/>
              <a:t>2</a:t>
            </a:r>
            <a:r>
              <a:rPr lang="en-GB" dirty="0"/>
              <a:t>S, </a:t>
            </a:r>
            <a:r>
              <a:rPr lang="en-GB" dirty="0" err="1"/>
              <a:t>ki</a:t>
            </a:r>
            <a:r>
              <a:rPr lang="en-GB" dirty="0"/>
              <a:t> je </a:t>
            </a:r>
            <a:r>
              <a:rPr lang="en-GB" dirty="0" err="1"/>
              <a:t>zelo</a:t>
            </a:r>
            <a:r>
              <a:rPr lang="en-GB" dirty="0"/>
              <a:t> </a:t>
            </a:r>
            <a:r>
              <a:rPr lang="en-GB" dirty="0" err="1"/>
              <a:t>koroziven</a:t>
            </a:r>
            <a:r>
              <a:rPr lang="en-GB" dirty="0"/>
              <a:t> </a:t>
            </a:r>
            <a:r>
              <a:rPr lang="en-GB" dirty="0" err="1"/>
              <a:t>plin</a:t>
            </a:r>
            <a:r>
              <a:rPr lang="en-GB" dirty="0"/>
              <a:t> – </a:t>
            </a:r>
            <a:r>
              <a:rPr lang="en-GB" dirty="0" err="1"/>
              <a:t>uničuje</a:t>
            </a:r>
            <a:r>
              <a:rPr lang="en-GB" dirty="0"/>
              <a:t> </a:t>
            </a:r>
            <a:r>
              <a:rPr lang="en-GB" dirty="0" err="1"/>
              <a:t>cevi</a:t>
            </a:r>
            <a:r>
              <a:rPr lang="en-GB" dirty="0"/>
              <a:t>, turbine.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12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A0B2DA16-0B1E-4387-87E7-E093F846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</a:rPr>
              <a:t>ONESNAŽEVANJE VODE</a:t>
            </a: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FA2009EA-03B1-4454-A5B3-2B45AB40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5325" y="2060576"/>
            <a:ext cx="7646988" cy="3933825"/>
          </a:xfrm>
        </p:spPr>
        <p:txBody>
          <a:bodyPr/>
          <a:lstStyle/>
          <a:p>
            <a:pPr marL="0" indent="0">
              <a:buNone/>
            </a:pPr>
            <a:endParaRPr lang="sl-SI" altLang="sl-SI"/>
          </a:p>
        </p:txBody>
      </p:sp>
      <p:pic>
        <p:nvPicPr>
          <p:cNvPr id="16388" name="uRnFzZj4dVk">
            <a:extLst>
              <a:ext uri="{FF2B5EF4-FFF2-40B4-BE49-F238E27FC236}">
                <a16:creationId xmlns:a16="http://schemas.microsoft.com/office/drawing/2014/main" id="{D7431DA3-4850-4DB7-A96E-B40A78921D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6" y="2060576"/>
            <a:ext cx="6645275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">
            <a:extLst>
              <a:ext uri="{FF2B5EF4-FFF2-40B4-BE49-F238E27FC236}">
                <a16:creationId xmlns:a16="http://schemas.microsoft.com/office/drawing/2014/main" id="{74980AC3-8ED6-4E75-9E2E-93BBAB68F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3601" y="5797550"/>
            <a:ext cx="5153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hlinkClick r:id="rId4"/>
              </a:rPr>
              <a:t>https://www.youtube.com/watch?v=uRnFzZj4dVk</a:t>
            </a:r>
            <a:r>
              <a:rPr lang="en-GB" altLang="en-US" sz="1800"/>
              <a:t>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EBF1B8C2-9070-4C69-9980-D9F2FAD9C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</a:rPr>
              <a:t>ONESNAŽEVANJE VODE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F7BED-CF33-453B-B434-E995E6B0A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2438"/>
            <a:ext cx="8229600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  <a:t>Okoli 97 % vse vode na Zemlji se nahaja v </a:t>
            </a:r>
            <a:b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</a:br>
            <a: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  <a:t>oceanih in je eden izmed redkih </a:t>
            </a:r>
            <a:r>
              <a:rPr lang="sl-SI" sz="2400" b="1" dirty="0">
                <a:latin typeface="Calibri" panose="020F0502020204030204" pitchFamily="34" charset="0"/>
                <a:cs typeface="David" panose="020E0502060401010101" pitchFamily="34" charset="-79"/>
              </a:rPr>
              <a:t>obnovljivih </a:t>
            </a:r>
            <a: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  <a:t>virov.</a:t>
            </a:r>
          </a:p>
          <a:p>
            <a:pPr marL="0" indent="0">
              <a:buNone/>
              <a:defRPr/>
            </a:pPr>
            <a:endParaRPr lang="sl-SI" sz="2400" dirty="0">
              <a:latin typeface="Calibri" panose="020F0502020204030204" pitchFamily="34" charset="0"/>
              <a:cs typeface="David" panose="020E0502060401010101" pitchFamily="34" charset="-79"/>
            </a:endParaRPr>
          </a:p>
          <a:p>
            <a:pPr>
              <a:defRPr/>
            </a:pPr>
            <a: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  <a:t>Kmetijstvo je največji porabnik vode, potroši dve tretjini vse porabljene vode, onesnažuje pa jo z ostanki mineralnih gnojil, pesticidov in naravnega gnoja (gnojevka). </a:t>
            </a:r>
            <a:b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</a:br>
            <a:endParaRPr lang="sl-SI" sz="2400" dirty="0">
              <a:latin typeface="Calibri" panose="020F0502020204030204" pitchFamily="34" charset="0"/>
              <a:cs typeface="David" panose="020E0502060401010101" pitchFamily="34" charset="-79"/>
            </a:endParaRPr>
          </a:p>
          <a:p>
            <a:pPr>
              <a:defRPr/>
            </a:pPr>
            <a: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  <a:t>Razlitja strupenih tekočin so nevarna, ker pronicajo v notranjost Zemlje in s tem onesnažujejo podtalnico.</a:t>
            </a:r>
          </a:p>
          <a:p>
            <a:pPr marL="0" indent="0">
              <a:buNone/>
              <a:defRPr/>
            </a:pPr>
            <a:endParaRPr lang="sl-SI" sz="1600" dirty="0">
              <a:latin typeface="Calibri" panose="020F0502020204030204" pitchFamily="34" charset="0"/>
              <a:cs typeface="David" panose="020E0502060401010101" pitchFamily="34" charset="-79"/>
            </a:endParaRPr>
          </a:p>
          <a:p>
            <a:pPr>
              <a:defRPr/>
            </a:pPr>
            <a:endParaRPr lang="sl-SI" sz="1600" dirty="0"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C46B3D79-EEAC-4727-86E0-38697884C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583" y="828692"/>
            <a:ext cx="4284662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15B60227-B42E-4995-9D79-1B5E05D69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</a:rPr>
              <a:t>ONESNAŽEVANJE VODE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46506F19-B300-41F4-BF92-825F86AEC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1423973"/>
            <a:ext cx="5518150" cy="4525963"/>
          </a:xfrm>
        </p:spPr>
        <p:txBody>
          <a:bodyPr>
            <a:normAutofit/>
          </a:bodyPr>
          <a:lstStyle/>
          <a:p>
            <a:r>
              <a:rPr lang="sl-SI" altLang="sl-SI" sz="2400" dirty="0">
                <a:latin typeface="Calibri" panose="020F0502020204030204" pitchFamily="34" charset="0"/>
              </a:rPr>
              <a:t>Modernizacija kmetijstva povzroča vse večjo potrebo po škropljenju obdelovalnih površin z gnojevko, umetnimi gnojili in pesticidi.</a:t>
            </a:r>
          </a:p>
          <a:p>
            <a:r>
              <a:rPr lang="sl-SI" altLang="sl-SI" sz="2400" dirty="0">
                <a:latin typeface="Calibri" panose="020F0502020204030204" pitchFamily="34" charset="0"/>
              </a:rPr>
              <a:t>Gnojila, ki so sprana v podtalnico, povzročajo cvetenje morij in sladkih voda.</a:t>
            </a:r>
          </a:p>
          <a:p>
            <a:r>
              <a:rPr lang="sl-SI" altLang="sl-SI" sz="2400" dirty="0">
                <a:latin typeface="Calibri" panose="020F0502020204030204" pitchFamily="34" charset="0"/>
              </a:rPr>
              <a:t>Prisotnost pesticidov zastruplja vodne vire in ogroža življenje v vodi.</a:t>
            </a: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id="{D64D26E5-1D49-4261-B30D-485B2BB0C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84" y="388322"/>
            <a:ext cx="364966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allery For &gt; Pesticide Spray Plane | Airplane for sale, Aircraft, Fighter  jets">
            <a:extLst>
              <a:ext uri="{FF2B5EF4-FFF2-40B4-BE49-F238E27FC236}">
                <a16:creationId xmlns:a16="http://schemas.microsoft.com/office/drawing/2014/main" id="{F29C416C-B551-4724-A8AB-C51A6E5E6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484" y="3429000"/>
            <a:ext cx="4520259" cy="312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B2A6EAA0-4EDE-4DA4-AE8E-0A3187F2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79" y="421181"/>
            <a:ext cx="8596668" cy="1320800"/>
          </a:xfrm>
        </p:spPr>
        <p:txBody>
          <a:bodyPr/>
          <a:lstStyle/>
          <a:p>
            <a:r>
              <a:rPr lang="sl-SI" altLang="sl-SI">
                <a:latin typeface="Calibri" panose="020F0502020204030204" pitchFamily="34" charset="0"/>
                <a:cs typeface="David" panose="020B0604020202020204" pitchFamily="34" charset="-79"/>
              </a:rPr>
              <a:t>ZAKAJ MORAMO VAROVATI VODNE VIRE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4744E-B394-48FC-88E6-1B6A7B47B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293" y="1270000"/>
            <a:ext cx="5424707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  <a:t>Voda velja za obnovljiv vir, a jo zaradi eksplozije prebivalstva v zadnjem stoletju izrabljamo hitreje, kot se lahko obnavlja. </a:t>
            </a:r>
          </a:p>
          <a:p>
            <a:pPr marL="0" indent="0">
              <a:buNone/>
              <a:defRPr/>
            </a:pPr>
            <a:endParaRPr lang="sl-SI" sz="1600" dirty="0">
              <a:latin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19461" name="Ve1eYsBGlZQ">
            <a:extLst>
              <a:ext uri="{FF2B5EF4-FFF2-40B4-BE49-F238E27FC236}">
                <a16:creationId xmlns:a16="http://schemas.microsoft.com/office/drawing/2014/main" id="{87FC03B6-756D-4B8B-8113-B4FBB201E2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696" y="127000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8D3481-A4AA-459F-BA19-0122E5AE3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804760"/>
            <a:ext cx="47164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hlinkClick r:id="rId4"/>
              </a:rPr>
              <a:t>https://www.youtube.com/watch?v=Ve1eYsBGlZQ</a:t>
            </a:r>
            <a:r>
              <a:rPr lang="en-GB" altLang="en-US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028D72F0-3B96-4B75-A155-BA06F49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</a:rPr>
              <a:t>KAKO LAHKO VARUJEMO VODNE VIRE</a:t>
            </a:r>
          </a:p>
        </p:txBody>
      </p:sp>
      <p:sp>
        <p:nvSpPr>
          <p:cNvPr id="18435" name="Content Placeholder 2">
            <a:extLst>
              <a:ext uri="{FF2B5EF4-FFF2-40B4-BE49-F238E27FC236}">
                <a16:creationId xmlns:a16="http://schemas.microsoft.com/office/drawing/2014/main" id="{885770E7-B60F-48F0-B7D7-9786806D1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402" y="1917438"/>
            <a:ext cx="8229600" cy="4525962"/>
          </a:xfrm>
        </p:spPr>
        <p:txBody>
          <a:bodyPr/>
          <a:lstStyle/>
          <a:p>
            <a:r>
              <a:rPr lang="sl-SI" altLang="sl-SI" sz="2800" dirty="0">
                <a:latin typeface="Calibri" panose="020F0502020204030204" pitchFamily="34" charset="0"/>
              </a:rPr>
              <a:t>Odpadkov nikoli ne mečemo v okolje in jih ne zlivamo na tla, kar še posebej velja za strupene in nevarne snovi.</a:t>
            </a:r>
          </a:p>
          <a:p>
            <a:r>
              <a:rPr lang="sl-SI" altLang="sl-SI" sz="2800" dirty="0">
                <a:latin typeface="Calibri" panose="020F0502020204030204" pitchFamily="34" charset="0"/>
              </a:rPr>
              <a:t>Ločevanje je ključnega pomena.</a:t>
            </a:r>
          </a:p>
          <a:p>
            <a:r>
              <a:rPr lang="sl-SI" altLang="sl-SI" sz="2800" dirty="0">
                <a:latin typeface="Calibri" panose="020F0502020204030204" pitchFamily="34" charset="0"/>
              </a:rPr>
              <a:t>Za zmanjšanje </a:t>
            </a:r>
            <a:r>
              <a:rPr lang="sl-SI" altLang="sl-SI" sz="2800" dirty="0" err="1">
                <a:latin typeface="Calibri" panose="020F0502020204030204" pitchFamily="34" charset="0"/>
              </a:rPr>
              <a:t>ogljičnega</a:t>
            </a:r>
            <a:r>
              <a:rPr lang="sl-SI" altLang="sl-SI" sz="2800" dirty="0">
                <a:latin typeface="Calibri" panose="020F0502020204030204" pitchFamily="34" charset="0"/>
              </a:rPr>
              <a:t> odtisa in varovanje vodnih virov napolnimo stekleničko kar iz pipe ali </a:t>
            </a:r>
            <a:r>
              <a:rPr lang="sl-SI" altLang="sl-SI" sz="2800" dirty="0" err="1">
                <a:latin typeface="Calibri" panose="020F0502020204030204" pitchFamily="34" charset="0"/>
              </a:rPr>
              <a:t>pitnika</a:t>
            </a:r>
            <a:r>
              <a:rPr lang="sl-SI" altLang="sl-SI" sz="2800" dirty="0">
                <a:latin typeface="Calibri" panose="020F0502020204030204" pitchFamily="34" charset="0"/>
              </a:rPr>
              <a:t>.</a:t>
            </a:r>
          </a:p>
          <a:p>
            <a:r>
              <a:rPr lang="sl-SI" altLang="sl-SI" sz="2800" dirty="0">
                <a:latin typeface="Calibri" panose="020F0502020204030204" pitchFamily="34" charset="0"/>
              </a:rPr>
              <a:t>Pomembno je tudi razumna uporaba vode v našem gospodinjstvu.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EA5DEE6E-7D7A-4090-BDDD-671ECC229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  <a:cs typeface="David" panose="020B0604020202020204" pitchFamily="34" charset="-79"/>
              </a:rPr>
              <a:t>VODNA </a:t>
            </a:r>
            <a:r>
              <a:rPr lang="en-GB" altLang="sl-SI">
                <a:latin typeface="Calibri" panose="020F0502020204030204" pitchFamily="34" charset="0"/>
                <a:cs typeface="David" panose="020B0604020202020204" pitchFamily="34" charset="-79"/>
              </a:rPr>
              <a:t>ali HIDRO </a:t>
            </a:r>
            <a:r>
              <a:rPr lang="sl-SI" altLang="sl-SI">
                <a:latin typeface="Calibri" panose="020F0502020204030204" pitchFamily="34" charset="0"/>
                <a:cs typeface="David" panose="020B0604020202020204" pitchFamily="34" charset="-79"/>
              </a:rPr>
              <a:t>ENERGIJA</a:t>
            </a:r>
          </a:p>
        </p:txBody>
      </p:sp>
      <p:sp>
        <p:nvSpPr>
          <p:cNvPr id="22532" name="Content Placeholder 5">
            <a:extLst>
              <a:ext uri="{FF2B5EF4-FFF2-40B4-BE49-F238E27FC236}">
                <a16:creationId xmlns:a16="http://schemas.microsoft.com/office/drawing/2014/main" id="{18F57B11-E323-4E96-80CF-5ADFAC81D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68" y="1316832"/>
            <a:ext cx="9567420" cy="3413125"/>
          </a:xfrm>
        </p:spPr>
        <p:txBody>
          <a:bodyPr>
            <a:normAutofit/>
          </a:bodyPr>
          <a:lstStyle/>
          <a:p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Vodna energija je energija tekočih voda, kar je posledica gibanja naravnega vodnega kroga</a:t>
            </a:r>
          </a:p>
          <a:p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V hidroelektrarnah tako izkoriščamo gravitacijsko silo, saj voda teče po hribu navzdol</a:t>
            </a:r>
          </a:p>
          <a:p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Energijo tekoče vode (kinetično energijo) nato pretvarjamo v električno energijo.</a:t>
            </a:r>
          </a:p>
          <a:p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Vodna energija je med pomembnejšimi obnovljivimi viri za proizvodnjo električne energije, tako na svetovni ravni kot v Sloveniji.</a:t>
            </a:r>
          </a:p>
        </p:txBody>
      </p:sp>
      <p:pic>
        <p:nvPicPr>
          <p:cNvPr id="22533" name="Picture 2" descr="Rezultat iskanja slik za hydro plant">
            <a:extLst>
              <a:ext uri="{FF2B5EF4-FFF2-40B4-BE49-F238E27FC236}">
                <a16:creationId xmlns:a16="http://schemas.microsoft.com/office/drawing/2014/main" id="{E76D8FC8-A6EA-488B-A854-DEE7FDC9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32" y="4695948"/>
            <a:ext cx="2956194" cy="207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Rezultat iskanja slik za water power">
            <a:extLst>
              <a:ext uri="{FF2B5EF4-FFF2-40B4-BE49-F238E27FC236}">
                <a16:creationId xmlns:a16="http://schemas.microsoft.com/office/drawing/2014/main" id="{26B58E57-C322-47C9-8A82-CA985831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294" y="4279899"/>
            <a:ext cx="189865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 descr="Rezultat iskanja slik za hydroelectric power plant">
            <a:extLst>
              <a:ext uri="{FF2B5EF4-FFF2-40B4-BE49-F238E27FC236}">
                <a16:creationId xmlns:a16="http://schemas.microsoft.com/office/drawing/2014/main" id="{A4D3A28D-D132-4463-95CD-1C1C99E83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020" y="4729957"/>
            <a:ext cx="26162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9A74F19E-0F8A-4E1A-8D09-226C46693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</a:rPr>
              <a:t>ONESNAŽEVANJE TAL</a:t>
            </a:r>
          </a:p>
        </p:txBody>
      </p:sp>
      <p:pic>
        <p:nvPicPr>
          <p:cNvPr id="20488" name="Picture 8" descr="Soil Pollution">
            <a:extLst>
              <a:ext uri="{FF2B5EF4-FFF2-40B4-BE49-F238E27FC236}">
                <a16:creationId xmlns:a16="http://schemas.microsoft.com/office/drawing/2014/main" id="{F40059A0-3BAA-4F2F-8058-8F0A9774A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060575"/>
            <a:ext cx="684053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2FBB8B-D1A1-4D33-9A5D-C414B33656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9" y="1706564"/>
            <a:ext cx="5399087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Rezultat iskanja slik za soil pollution">
            <a:extLst>
              <a:ext uri="{FF2B5EF4-FFF2-40B4-BE49-F238E27FC236}">
                <a16:creationId xmlns:a16="http://schemas.microsoft.com/office/drawing/2014/main" id="{B299AC2A-92CD-4180-8761-7A66939D7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778001"/>
            <a:ext cx="842010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 descr="Rezultat iskanja slik za soil pollution">
            <a:extLst>
              <a:ext uri="{FF2B5EF4-FFF2-40B4-BE49-F238E27FC236}">
                <a16:creationId xmlns:a16="http://schemas.microsoft.com/office/drawing/2014/main" id="{6ED4672F-7F23-40BF-8467-CB210678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795463"/>
            <a:ext cx="74295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 descr="Rezultat iskanja slik za soil pollution">
            <a:extLst>
              <a:ext uri="{FF2B5EF4-FFF2-40B4-BE49-F238E27FC236}">
                <a16:creationId xmlns:a16="http://schemas.microsoft.com/office/drawing/2014/main" id="{54E77CF7-93C6-4CC0-8743-FC8F3504D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1838325"/>
            <a:ext cx="7183438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060C2D-8BD8-4259-B7D8-7C2E908FE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675" y="1571148"/>
            <a:ext cx="789437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en-US" sz="2400" dirty="0">
                <a:latin typeface="Calibri" panose="020F0502020204030204" pitchFamily="34" charset="0"/>
              </a:rPr>
              <a:t>Tla so onesnažena takrat, kadar vsebujejo toliko škodljivih snovi, da se zmanjša njihova samoočiščevalna sposobnost.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en-US" sz="24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en-US" sz="2400" dirty="0">
                <a:latin typeface="Calibri" panose="020F0502020204030204" pitchFamily="34" charset="0"/>
              </a:rPr>
              <a:t>Poslabšajo fizikalne, kemijske in biotične lastnosti.</a:t>
            </a:r>
          </a:p>
          <a:p>
            <a:pPr>
              <a:spcBef>
                <a:spcPct val="0"/>
              </a:spcBef>
              <a:buFontTx/>
              <a:buNone/>
            </a:pPr>
            <a:endParaRPr lang="sl-SI" altLang="en-US" sz="24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sl-SI" altLang="en-US" sz="2400" dirty="0">
                <a:latin typeface="Calibri" panose="020F0502020204030204" pitchFamily="34" charset="0"/>
              </a:rPr>
              <a:t>Zavirata ali preprečujeta rast rastlin, onesnažuje se podtalnica ali je zaradi škodljivih snovi kako drugače okrnjena trajna rodovitnost tal.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92105298-0EBD-4A32-97C4-E2F5221CF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dirty="0">
                <a:latin typeface="Calibri" panose="020F0502020204030204" pitchFamily="34" charset="0"/>
              </a:rPr>
              <a:t>TLA</a:t>
            </a:r>
            <a:endParaRPr lang="sl-SI" altLang="en-US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11809-39F1-40C7-B8D2-0BB1D9F92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24817"/>
            <a:ext cx="8229600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2400" dirty="0">
                <a:latin typeface="Calibri" panose="020F0502020204030204" pitchFamily="34" charset="0"/>
              </a:rPr>
              <a:t>Tla so vir surovin</a:t>
            </a:r>
            <a:r>
              <a:rPr lang="en-GB" sz="2400" dirty="0">
                <a:latin typeface="Calibri" panose="020F0502020204030204" pitchFamily="34" charset="0"/>
              </a:rPr>
              <a:t>.</a:t>
            </a:r>
            <a:endParaRPr lang="sl-SI" sz="24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sl-SI" sz="2400" dirty="0">
                <a:latin typeface="Calibri" panose="020F0502020204030204" pitchFamily="34" charset="0"/>
              </a:rPr>
              <a:t>Nudijo prostor in hrano </a:t>
            </a:r>
          </a:p>
          <a:p>
            <a:pPr marL="0" indent="0">
              <a:buNone/>
              <a:defRPr/>
            </a:pPr>
            <a:r>
              <a:rPr lang="sl-SI" sz="2400" dirty="0">
                <a:latin typeface="Calibri" panose="020F0502020204030204" pitchFamily="34" charset="0"/>
              </a:rPr>
              <a:t>številnim organizmom</a:t>
            </a:r>
            <a:r>
              <a:rPr lang="en-GB" sz="2400" dirty="0">
                <a:latin typeface="Calibri" panose="020F0502020204030204" pitchFamily="34" charset="0"/>
              </a:rPr>
              <a:t>.</a:t>
            </a:r>
            <a:endParaRPr lang="sl-SI" sz="2400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sl-SI" sz="2400" dirty="0">
                <a:latin typeface="Calibri" panose="020F0502020204030204" pitchFamily="34" charset="0"/>
              </a:rPr>
              <a:t>So filter za vodo</a:t>
            </a:r>
            <a:r>
              <a:rPr lang="en-GB" sz="2400" dirty="0">
                <a:latin typeface="Calibri" panose="020F0502020204030204" pitchFamily="34" charset="0"/>
              </a:rPr>
              <a:t>.</a:t>
            </a:r>
            <a:endParaRPr lang="sl-SI" sz="2400" dirty="0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C2C60-6741-4D50-9E53-89C7EF3F7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95" y="3497802"/>
            <a:ext cx="4093532" cy="30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9B6A83-9BA9-4055-93ED-1F7C128A0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41" y="481092"/>
            <a:ext cx="4340786" cy="3016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01F048-B8BC-49CB-BEC4-E94530C6A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95" y="2249118"/>
            <a:ext cx="4093532" cy="287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2B202F4A-AF00-4CD7-9976-E92DA14FC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en-US">
                <a:latin typeface="Calibri" panose="020F0502020204030204" pitchFamily="34" charset="0"/>
              </a:rPr>
              <a:t>NEVARNE SNOVI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A9883-E7D1-4A83-8455-9D6C4FD7C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88" y="2222501"/>
            <a:ext cx="8229600" cy="4525963"/>
          </a:xfrm>
        </p:spPr>
        <p:txBody>
          <a:bodyPr/>
          <a:lstStyle/>
          <a:p>
            <a:r>
              <a:rPr lang="sl-SI" altLang="en-US" sz="2000">
                <a:latin typeface="Calibri" panose="020F0502020204030204" pitchFamily="34" charset="0"/>
              </a:rPr>
              <a:t> nevarni in posebni odpadki: gošče komunalnih in drugih čistilnih naprav ter greznic, razne odpadne snovi iz industrije, radioaktivni odpadki,...; </a:t>
            </a:r>
          </a:p>
          <a:p>
            <a:r>
              <a:rPr lang="sl-SI" altLang="en-US" sz="2000">
                <a:latin typeface="Calibri" panose="020F0502020204030204" pitchFamily="34" charset="0"/>
              </a:rPr>
              <a:t>urbane in industrijske emisije v zraku; </a:t>
            </a:r>
          </a:p>
          <a:p>
            <a:r>
              <a:rPr lang="sl-SI" altLang="en-US" sz="2000">
                <a:latin typeface="Calibri" panose="020F0502020204030204" pitchFamily="34" charset="0"/>
              </a:rPr>
              <a:t>oporečne namakalne ali poplavne vode;</a:t>
            </a:r>
          </a:p>
          <a:p>
            <a:r>
              <a:rPr lang="sl-SI" altLang="en-US" sz="2000">
                <a:latin typeface="Calibri" panose="020F0502020204030204" pitchFamily="34" charset="0"/>
              </a:rPr>
              <a:t>organska (gnojevka) in mineralna gnojila; </a:t>
            </a:r>
          </a:p>
          <a:p>
            <a:r>
              <a:rPr lang="sl-SI" altLang="en-US" sz="2000">
                <a:latin typeface="Calibri" panose="020F0502020204030204" pitchFamily="34" charset="0"/>
              </a:rPr>
              <a:t>fitofarmacevtska sredstva;</a:t>
            </a:r>
          </a:p>
          <a:p>
            <a:r>
              <a:rPr lang="sl-SI" altLang="en-US" sz="2000">
                <a:latin typeface="Calibri" panose="020F0502020204030204" pitchFamily="34" charset="0"/>
              </a:rPr>
              <a:t>mulj iz rečnih strug in jezer.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F6742-FD43-4346-A811-3FA60C5AD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973" y="1575633"/>
            <a:ext cx="7120053" cy="479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79C8A522-E6F1-4B80-91FC-CF8E48BF5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</a:rPr>
              <a:t>ONESNAŽEVANJE OZRAČJA</a:t>
            </a:r>
          </a:p>
        </p:txBody>
      </p:sp>
      <p:pic>
        <p:nvPicPr>
          <p:cNvPr id="6149" name="UVAwpBxKEXA">
            <a:extLst>
              <a:ext uri="{FF2B5EF4-FFF2-40B4-BE49-F238E27FC236}">
                <a16:creationId xmlns:a16="http://schemas.microsoft.com/office/drawing/2014/main" id="{38E53513-A368-4AE6-93B9-44D409B294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151" y="1717703"/>
            <a:ext cx="6344611" cy="356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0FEAED-68F2-4EAA-9275-445CB765B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1" y="5286375"/>
            <a:ext cx="3490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dirty="0">
                <a:hlinkClick r:id="rId4"/>
              </a:rPr>
              <a:t>https://youtu.be/UVAwpBxKEXA</a:t>
            </a:r>
            <a:r>
              <a:rPr lang="en-GB" altLang="en-US" sz="18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006B6F1-3E04-4D40-89C6-404AF8AA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Calibri" panose="020F0502020204030204" pitchFamily="34" charset="0"/>
              </a:rPr>
              <a:t>ZVOČNO ONESNAŽEVANJE</a:t>
            </a:r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66A141F2-AF44-49A6-9D55-9819488C6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7713" y="1773238"/>
            <a:ext cx="4546600" cy="2620962"/>
          </a:xfrm>
        </p:spPr>
        <p:txBody>
          <a:bodyPr/>
          <a:lstStyle/>
          <a:p>
            <a:r>
              <a:rPr lang="en-GB" altLang="en-US" sz="2200">
                <a:latin typeface="Calibri" panose="020F0502020204030204" pitchFamily="34" charset="0"/>
              </a:rPr>
              <a:t>Zvočno onesnaženost okolja povzročajo predvsem konstrukcijski in transportni sistemi.</a:t>
            </a:r>
          </a:p>
          <a:p>
            <a:r>
              <a:rPr lang="en-GB" altLang="en-US" sz="2200">
                <a:latin typeface="Calibri" panose="020F0502020204030204" pitchFamily="34" charset="0"/>
              </a:rPr>
              <a:t>Prekomerna in konstanatna izpostavljenost hrupu lahko povzroča psihološke in fiziološke nevšečnosti. </a:t>
            </a:r>
          </a:p>
        </p:txBody>
      </p:sp>
      <p:pic>
        <p:nvPicPr>
          <p:cNvPr id="27653" name="Picture 4">
            <a:extLst>
              <a:ext uri="{FF2B5EF4-FFF2-40B4-BE49-F238E27FC236}">
                <a16:creationId xmlns:a16="http://schemas.microsoft.com/office/drawing/2014/main" id="{782EDD13-9A0F-43CE-9BC8-9BC0DD459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820" y="4570858"/>
            <a:ext cx="4189180" cy="199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>
            <a:extLst>
              <a:ext uri="{FF2B5EF4-FFF2-40B4-BE49-F238E27FC236}">
                <a16:creationId xmlns:a16="http://schemas.microsoft.com/office/drawing/2014/main" id="{887729F3-2360-4CE6-88F1-3213C1A8C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944939"/>
            <a:ext cx="3927756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>
            <a:extLst>
              <a:ext uri="{FF2B5EF4-FFF2-40B4-BE49-F238E27FC236}">
                <a16:creationId xmlns:a16="http://schemas.microsoft.com/office/drawing/2014/main" id="{C759E43F-F841-40A9-AEF7-F537E9E2F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1531939"/>
            <a:ext cx="4012152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EE924494-7728-474E-B25B-AD23EA41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Calibri" panose="020F0502020204030204" pitchFamily="34" charset="0"/>
              </a:rPr>
              <a:t>SVETLOBNO ONESNAŽEVANJE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DEA3CC-3DFA-4F83-A81E-9E814C17E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9"/>
          <a:stretch>
            <a:fillRect/>
          </a:stretch>
        </p:blipFill>
        <p:spPr>
          <a:xfrm>
            <a:off x="1774826" y="3716338"/>
            <a:ext cx="3298825" cy="277495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D934B-4632-4200-9559-C313F59FE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13" y="3729038"/>
            <a:ext cx="4932362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6">
            <a:extLst>
              <a:ext uri="{FF2B5EF4-FFF2-40B4-BE49-F238E27FC236}">
                <a16:creationId xmlns:a16="http://schemas.microsoft.com/office/drawing/2014/main" id="{A3F7F095-1864-4E8F-B881-0879F4F77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1538797"/>
            <a:ext cx="84978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latin typeface="Calibri" panose="020F0502020204030204" pitchFamily="34" charset="0"/>
              </a:rPr>
              <a:t>Ponoči</a:t>
            </a:r>
            <a:r>
              <a:rPr lang="en-GB" altLang="en-US" sz="2400" dirty="0">
                <a:latin typeface="Calibri" panose="020F0502020204030204" pitchFamily="34" charset="0"/>
              </a:rPr>
              <a:t> bi </a:t>
            </a:r>
            <a:r>
              <a:rPr lang="en-GB" altLang="en-US" sz="2400" dirty="0" err="1">
                <a:latin typeface="Calibri" panose="020F0502020204030204" pitchFamily="34" charset="0"/>
              </a:rPr>
              <a:t>na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Zemlji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morala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vladati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tema</a:t>
            </a:r>
            <a:r>
              <a:rPr lang="en-GB" altLang="en-US" sz="2400" dirty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latin typeface="Calibri" panose="020F0502020204030204" pitchFamily="34" charset="0"/>
              </a:rPr>
              <a:t>Nočna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razsvetljava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moti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spalni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cikel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ljudi</a:t>
            </a:r>
            <a:r>
              <a:rPr lang="en-GB" altLang="en-US" sz="2400" dirty="0">
                <a:latin typeface="Calibri" panose="020F0502020204030204" pitchFamily="34" charset="0"/>
              </a:rPr>
              <a:t> in </a:t>
            </a:r>
            <a:r>
              <a:rPr lang="en-GB" altLang="en-US" sz="2400" dirty="0" err="1">
                <a:latin typeface="Calibri" panose="020F0502020204030204" pitchFamily="34" charset="0"/>
              </a:rPr>
              <a:t>živali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ter</a:t>
            </a:r>
            <a:r>
              <a:rPr lang="en-GB" altLang="en-US" sz="2400" dirty="0">
                <a:latin typeface="Calibri" panose="020F0502020204030204" pitchFamily="34" charset="0"/>
              </a:rPr>
              <a:t> s </a:t>
            </a:r>
            <a:r>
              <a:rPr lang="en-GB" altLang="en-US" sz="2400" dirty="0" err="1">
                <a:latin typeface="Calibri" panose="020F0502020204030204" pitchFamily="34" charset="0"/>
              </a:rPr>
              <a:t>tem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povzroča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različne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zdravstvene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težave</a:t>
            </a:r>
            <a:r>
              <a:rPr lang="en-GB" altLang="en-US" sz="2400" dirty="0">
                <a:latin typeface="Calibri" panose="020F0502020204030204" pitchFamily="34" charset="0"/>
              </a:rPr>
              <a:t>, </a:t>
            </a:r>
            <a:r>
              <a:rPr lang="en-GB" altLang="en-US" sz="2400" dirty="0" err="1">
                <a:latin typeface="Calibri" panose="020F0502020204030204" pitchFamily="34" charset="0"/>
              </a:rPr>
              <a:t>sij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neba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onemogoča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astronomske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raziskave</a:t>
            </a:r>
            <a:r>
              <a:rPr lang="en-GB" altLang="en-US" sz="2400" dirty="0">
                <a:latin typeface="Calibri" panose="020F0502020204030204" pitchFamily="34" charset="0"/>
              </a:rPr>
              <a:t> in </a:t>
            </a:r>
            <a:r>
              <a:rPr lang="en-GB" altLang="en-US" sz="2400" dirty="0" err="1">
                <a:latin typeface="Calibri" panose="020F0502020204030204" pitchFamily="34" charset="0"/>
              </a:rPr>
              <a:t>povzroča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nepotrebne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stroške</a:t>
            </a:r>
            <a:r>
              <a:rPr lang="en-GB" altLang="en-US" sz="2400" dirty="0">
                <a:latin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4" descr="Povezana slika">
            <a:extLst>
              <a:ext uri="{FF2B5EF4-FFF2-40B4-BE49-F238E27FC236}">
                <a16:creationId xmlns:a16="http://schemas.microsoft.com/office/drawing/2014/main" id="{D533BB44-7E73-4F99-9B52-37A9B28C2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1993901"/>
            <a:ext cx="4084864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4">
            <a:extLst>
              <a:ext uri="{FF2B5EF4-FFF2-40B4-BE49-F238E27FC236}">
                <a16:creationId xmlns:a16="http://schemas.microsoft.com/office/drawing/2014/main" id="{2DDEF0EA-3492-4B17-B6A9-2D4608C4A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716" y="1525568"/>
            <a:ext cx="37449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GB" altLang="en-US" sz="2400" dirty="0">
                <a:latin typeface="Calibri" panose="020F0502020204030204" pitchFamily="34" charset="0"/>
              </a:rPr>
              <a:t>Zero waste je </a:t>
            </a:r>
            <a:r>
              <a:rPr lang="en-GB" altLang="en-US" sz="2400" dirty="0" err="1">
                <a:latin typeface="Calibri" panose="020F0502020204030204" pitchFamily="34" charset="0"/>
              </a:rPr>
              <a:t>dolgoročna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okoljevarstvena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strategija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upravljanja</a:t>
            </a:r>
            <a:r>
              <a:rPr lang="en-GB" altLang="en-US" sz="2400" dirty="0">
                <a:latin typeface="Calibri" panose="020F0502020204030204" pitchFamily="34" charset="0"/>
              </a:rPr>
              <a:t> z </a:t>
            </a:r>
            <a:r>
              <a:rPr lang="en-GB" altLang="en-US" sz="2400" dirty="0" err="1">
                <a:latin typeface="Calibri" panose="020F0502020204030204" pitchFamily="34" charset="0"/>
              </a:rPr>
              <a:t>odpadki</a:t>
            </a:r>
            <a:r>
              <a:rPr lang="en-GB" altLang="en-US" sz="2400" dirty="0">
                <a:latin typeface="Calibri" panose="020F0502020204030204" pitchFamily="34" charset="0"/>
              </a:rPr>
              <a:t>, </a:t>
            </a:r>
            <a:r>
              <a:rPr lang="en-GB" altLang="en-US" sz="2400" dirty="0" err="1">
                <a:latin typeface="Calibri" panose="020F0502020204030204" pitchFamily="34" charset="0"/>
              </a:rPr>
              <a:t>katera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narekuje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izdelavo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samo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takšnih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izdelkov</a:t>
            </a:r>
            <a:r>
              <a:rPr lang="en-GB" altLang="en-US" sz="2400" dirty="0">
                <a:latin typeface="Calibri" panose="020F0502020204030204" pitchFamily="34" charset="0"/>
              </a:rPr>
              <a:t>, </a:t>
            </a:r>
            <a:r>
              <a:rPr lang="en-GB" altLang="en-US" sz="2400" dirty="0" err="1">
                <a:latin typeface="Calibri" panose="020F0502020204030204" pitchFamily="34" charset="0"/>
              </a:rPr>
              <a:t>ki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jih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bo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mogoče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še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dolgo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uporabljati</a:t>
            </a:r>
            <a:r>
              <a:rPr lang="en-GB" altLang="en-US" sz="2400" dirty="0">
                <a:latin typeface="Calibri" panose="020F0502020204030204" pitchFamily="34" charset="0"/>
              </a:rPr>
              <a:t>, </a:t>
            </a:r>
            <a:r>
              <a:rPr lang="en-GB" altLang="en-US" sz="2400" dirty="0" err="1">
                <a:latin typeface="Calibri" panose="020F0502020204030204" pitchFamily="34" charset="0"/>
              </a:rPr>
              <a:t>predelati</a:t>
            </a:r>
            <a:r>
              <a:rPr lang="en-GB" altLang="en-US" sz="2400" dirty="0">
                <a:latin typeface="Calibri" panose="020F0502020204030204" pitchFamily="34" charset="0"/>
              </a:rPr>
              <a:t>, </a:t>
            </a:r>
            <a:r>
              <a:rPr lang="en-GB" altLang="en-US" sz="2400" dirty="0" err="1">
                <a:latin typeface="Calibri" panose="020F0502020204030204" pitchFamily="34" charset="0"/>
              </a:rPr>
              <a:t>reciklirati</a:t>
            </a:r>
            <a:r>
              <a:rPr lang="en-GB" altLang="en-US" sz="2400" dirty="0">
                <a:latin typeface="Calibri" panose="020F0502020204030204" pitchFamily="34" charset="0"/>
              </a:rPr>
              <a:t> in </a:t>
            </a:r>
            <a:r>
              <a:rPr lang="en-GB" altLang="en-US" sz="2400" dirty="0" err="1">
                <a:latin typeface="Calibri" panose="020F0502020204030204" pitchFamily="34" charset="0"/>
              </a:rPr>
              <a:t>ponovno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uporabiti</a:t>
            </a:r>
            <a:r>
              <a:rPr lang="en-GB" altLang="en-US" sz="2400" dirty="0">
                <a:latin typeface="Calibri" panose="020F0502020204030204" pitchFamily="34" charset="0"/>
              </a:rPr>
              <a:t>.</a:t>
            </a:r>
            <a:endParaRPr lang="sl-SI" altLang="en-US" sz="2400" dirty="0">
              <a:latin typeface="Calibri" panose="020F0502020204030204" pitchFamily="34" charset="0"/>
            </a:endParaRPr>
          </a:p>
        </p:txBody>
      </p:sp>
      <p:sp>
        <p:nvSpPr>
          <p:cNvPr id="29701" name="TextBox 5">
            <a:extLst>
              <a:ext uri="{FF2B5EF4-FFF2-40B4-BE49-F238E27FC236}">
                <a16:creationId xmlns:a16="http://schemas.microsoft.com/office/drawing/2014/main" id="{DB5004C6-DFC1-45FE-9B20-387FF1BA8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137" y="655636"/>
            <a:ext cx="77057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l-SI" altLang="en-US" dirty="0">
                <a:latin typeface="Calibri" panose="020F0502020204030204" pitchFamily="34" charset="0"/>
              </a:rPr>
              <a:t>PONOVNO UPORABI, ZMANJŠAJ, RECIKLIRAJ</a:t>
            </a:r>
            <a:endParaRPr lang="sl-SI" altLang="en-US" sz="2800" dirty="0">
              <a:latin typeface="Calibri" panose="020F0502020204030204" pitchFamily="34" charset="0"/>
            </a:endParaRPr>
          </a:p>
        </p:txBody>
      </p:sp>
      <p:sp>
        <p:nvSpPr>
          <p:cNvPr id="29702" name="TextBox 7">
            <a:extLst>
              <a:ext uri="{FF2B5EF4-FFF2-40B4-BE49-F238E27FC236}">
                <a16:creationId xmlns:a16="http://schemas.microsoft.com/office/drawing/2014/main" id="{3CE48649-0E4F-4222-B820-32333110A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363" y="8393113"/>
            <a:ext cx="2952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en-US" sz="1800"/>
          </a:p>
        </p:txBody>
      </p:sp>
      <p:pic>
        <p:nvPicPr>
          <p:cNvPr id="29703" name="Picture 6" descr="Rezultat iskanja slik za reusable bags">
            <a:extLst>
              <a:ext uri="{FF2B5EF4-FFF2-40B4-BE49-F238E27FC236}">
                <a16:creationId xmlns:a16="http://schemas.microsoft.com/office/drawing/2014/main" id="{8FB4FF88-AF09-4469-A5FC-908BB29A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89" y="4529137"/>
            <a:ext cx="2951162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">
            <a:extLst>
              <a:ext uri="{FF2B5EF4-FFF2-40B4-BE49-F238E27FC236}">
                <a16:creationId xmlns:a16="http://schemas.microsoft.com/office/drawing/2014/main" id="{29621D54-FB3F-43C1-9071-92FC1820B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4064001"/>
            <a:ext cx="40322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latin typeface="Calibri" panose="020F0502020204030204" pitchFamily="34" charset="0"/>
              </a:rPr>
              <a:t>Napotki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iz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strategije</a:t>
            </a:r>
            <a:r>
              <a:rPr lang="en-GB" altLang="en-US" sz="2400" dirty="0">
                <a:latin typeface="Calibri" panose="020F0502020204030204" pitchFamily="34" charset="0"/>
              </a:rPr>
              <a:t> 3R:</a:t>
            </a:r>
            <a:br>
              <a:rPr lang="en-GB" altLang="en-US" sz="2400" dirty="0">
                <a:latin typeface="Calibri" panose="020F0502020204030204" pitchFamily="34" charset="0"/>
              </a:rPr>
            </a:br>
            <a:endParaRPr lang="en-GB" altLang="en-US" sz="240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latin typeface="Calibri" panose="020F0502020204030204" pitchFamily="34" charset="0"/>
              </a:rPr>
              <a:t>Tuširanje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namesto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kopanja</a:t>
            </a:r>
            <a:r>
              <a:rPr lang="en-GB" altLang="en-US" sz="2400" dirty="0">
                <a:latin typeface="Calibri" panose="020F0502020204030204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latin typeface="Calibri" panose="020F0502020204030204" pitchFamily="34" charset="0"/>
              </a:rPr>
              <a:t>uporaba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bombažnih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vrečk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namesto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plastičnih</a:t>
            </a:r>
            <a:r>
              <a:rPr lang="en-GB" altLang="en-US" sz="2400" dirty="0">
                <a:latin typeface="Calibri" panose="020F0502020204030204" pitchFamily="34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latin typeface="Calibri" panose="020F0502020204030204" pitchFamily="34" charset="0"/>
              </a:rPr>
              <a:t>varčevanje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pri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uporabi</a:t>
            </a:r>
            <a:r>
              <a:rPr lang="en-GB" altLang="en-US" sz="2400" dirty="0">
                <a:latin typeface="Calibri" panose="020F0502020204030204" pitchFamily="34" charset="0"/>
              </a:rPr>
              <a:t> </a:t>
            </a:r>
            <a:r>
              <a:rPr lang="en-GB" altLang="en-US" sz="2400" dirty="0" err="1">
                <a:latin typeface="Calibri" panose="020F0502020204030204" pitchFamily="34" charset="0"/>
              </a:rPr>
              <a:t>svetil</a:t>
            </a:r>
            <a:r>
              <a:rPr lang="en-GB" altLang="en-US" sz="2400" dirty="0">
                <a:latin typeface="Calibri" panose="020F0502020204030204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AD8C0D8F-AFC6-46B0-8CE2-B3FC847AD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>
                <a:latin typeface="Calibri" panose="020F0502020204030204" pitchFamily="34" charset="0"/>
              </a:rPr>
              <a:t>OKOLJSKA MARJETICA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23C5FE27-FF45-4B61-83BB-A825F569E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2313" y="1773238"/>
            <a:ext cx="8229600" cy="4525962"/>
          </a:xfrm>
        </p:spPr>
        <p:txBody>
          <a:bodyPr/>
          <a:lstStyle/>
          <a:p>
            <a:r>
              <a:rPr lang="en-GB" altLang="en-US" sz="2000" dirty="0">
                <a:latin typeface="Calibri" panose="020F0502020204030204" pitchFamily="34" charset="0"/>
              </a:rPr>
              <a:t>Je </a:t>
            </a:r>
            <a:r>
              <a:rPr lang="en-GB" altLang="en-US" sz="2000" dirty="0" err="1">
                <a:latin typeface="Calibri" panose="020F0502020204030204" pitchFamily="34" charset="0"/>
              </a:rPr>
              <a:t>znak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Evropske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unije</a:t>
            </a:r>
            <a:r>
              <a:rPr lang="en-GB" altLang="en-US" sz="2000" dirty="0">
                <a:latin typeface="Calibri" panose="020F0502020204030204" pitchFamily="34" charset="0"/>
              </a:rPr>
              <a:t> za </a:t>
            </a:r>
            <a:r>
              <a:rPr lang="en-GB" altLang="en-US" sz="2000" dirty="0" err="1">
                <a:latin typeface="Calibri" panose="020F0502020204030204" pitchFamily="34" charset="0"/>
              </a:rPr>
              <a:t>varstvo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okolja</a:t>
            </a:r>
            <a:r>
              <a:rPr lang="en-GB" altLang="en-US" sz="2000" dirty="0">
                <a:latin typeface="Calibri" panose="020F0502020204030204" pitchFamily="34" charset="0"/>
              </a:rPr>
              <a:t> in </a:t>
            </a:r>
            <a:r>
              <a:rPr lang="en-GB" altLang="en-US" sz="2000" dirty="0" err="1">
                <a:latin typeface="Calibri" panose="020F0502020204030204" pitchFamily="34" charset="0"/>
              </a:rPr>
              <a:t>zagotavlja</a:t>
            </a:r>
            <a:r>
              <a:rPr lang="en-GB" altLang="en-US" sz="2000" dirty="0">
                <a:latin typeface="Calibri" panose="020F0502020204030204" pitchFamily="34" charset="0"/>
              </a:rPr>
              <a:t>, da </a:t>
            </a:r>
            <a:r>
              <a:rPr lang="en-GB" altLang="en-US" sz="2000" dirty="0" err="1">
                <a:latin typeface="Calibri" panose="020F0502020204030204" pitchFamily="34" charset="0"/>
              </a:rPr>
              <a:t>imajo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izdelki</a:t>
            </a:r>
            <a:r>
              <a:rPr lang="en-GB" altLang="en-US" sz="2000" dirty="0">
                <a:latin typeface="Calibri" panose="020F0502020204030204" pitchFamily="34" charset="0"/>
              </a:rPr>
              <a:t> in </a:t>
            </a:r>
            <a:r>
              <a:rPr lang="en-GB" altLang="en-US" sz="2000" dirty="0" err="1">
                <a:latin typeface="Calibri" panose="020F0502020204030204" pitchFamily="34" charset="0"/>
              </a:rPr>
              <a:t>storitve</a:t>
            </a:r>
            <a:r>
              <a:rPr lang="en-GB" altLang="en-US" sz="2000" dirty="0">
                <a:latin typeface="Calibri" panose="020F0502020204030204" pitchFamily="34" charset="0"/>
              </a:rPr>
              <a:t> v </a:t>
            </a:r>
            <a:r>
              <a:rPr lang="en-GB" altLang="en-US" sz="2000" dirty="0" err="1">
                <a:latin typeface="Calibri" panose="020F0502020204030204" pitchFamily="34" charset="0"/>
              </a:rPr>
              <a:t>primerjavi</a:t>
            </a:r>
            <a:r>
              <a:rPr lang="en-GB" altLang="en-US" sz="2000" dirty="0">
                <a:latin typeface="Calibri" panose="020F0502020204030204" pitchFamily="34" charset="0"/>
              </a:rPr>
              <a:t> z </a:t>
            </a:r>
            <a:r>
              <a:rPr lang="en-GB" altLang="en-US" sz="2000" dirty="0" err="1">
                <a:latin typeface="Calibri" panose="020F0502020204030204" pitchFamily="34" charset="0"/>
              </a:rPr>
              <a:t>istovrstnimi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izdelki</a:t>
            </a:r>
            <a:r>
              <a:rPr lang="en-GB" altLang="en-US" sz="2000" dirty="0">
                <a:latin typeface="Calibri" panose="020F0502020204030204" pitchFamily="34" charset="0"/>
              </a:rPr>
              <a:t>, </a:t>
            </a:r>
            <a:r>
              <a:rPr lang="en-GB" altLang="en-US" sz="2000" dirty="0" err="1">
                <a:latin typeface="Calibri" panose="020F0502020204030204" pitchFamily="34" charset="0"/>
              </a:rPr>
              <a:t>manjše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negativne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vplive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na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okolje</a:t>
            </a:r>
            <a:r>
              <a:rPr lang="en-GB" altLang="en-US" sz="2000" dirty="0">
                <a:latin typeface="Calibri" panose="020F0502020204030204" pitchFamily="34" charset="0"/>
              </a:rPr>
              <a:t>.</a:t>
            </a:r>
          </a:p>
          <a:p>
            <a:r>
              <a:rPr lang="en-GB" altLang="en-US" sz="2000" dirty="0" err="1">
                <a:latin typeface="Calibri" panose="020F0502020204030204" pitchFamily="34" charset="0"/>
              </a:rPr>
              <a:t>Podeljuje</a:t>
            </a:r>
            <a:r>
              <a:rPr lang="en-GB" altLang="en-US" sz="2000" dirty="0">
                <a:latin typeface="Calibri" panose="020F0502020204030204" pitchFamily="34" charset="0"/>
              </a:rPr>
              <a:t> jo ARSO.</a:t>
            </a:r>
          </a:p>
          <a:p>
            <a:r>
              <a:rPr lang="en-GB" altLang="en-US" sz="2000" dirty="0" err="1">
                <a:latin typeface="Calibri" panose="020F0502020204030204" pitchFamily="34" charset="0"/>
              </a:rPr>
              <a:t>Izdelki</a:t>
            </a:r>
            <a:r>
              <a:rPr lang="en-GB" altLang="en-US" sz="2000" dirty="0">
                <a:latin typeface="Calibri" panose="020F0502020204030204" pitchFamily="34" charset="0"/>
              </a:rPr>
              <a:t>, </a:t>
            </a:r>
            <a:r>
              <a:rPr lang="en-GB" altLang="en-US" sz="2000" dirty="0" err="1">
                <a:latin typeface="Calibri" panose="020F0502020204030204" pitchFamily="34" charset="0"/>
              </a:rPr>
              <a:t>ki</a:t>
            </a:r>
            <a:r>
              <a:rPr lang="en-GB" altLang="en-US" sz="2000" dirty="0">
                <a:latin typeface="Calibri" panose="020F0502020204030204" pitchFamily="34" charset="0"/>
              </a:rPr>
              <a:t> jo </a:t>
            </a:r>
            <a:r>
              <a:rPr lang="en-GB" altLang="en-US" sz="2000" dirty="0" err="1">
                <a:latin typeface="Calibri" panose="020F0502020204030204" pitchFamily="34" charset="0"/>
              </a:rPr>
              <a:t>lahko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dobijo</a:t>
            </a:r>
            <a:r>
              <a:rPr lang="en-GB" altLang="en-US" sz="2000" dirty="0">
                <a:latin typeface="Calibri" panose="020F0502020204030204" pitchFamily="34" charset="0"/>
              </a:rPr>
              <a:t>:</a:t>
            </a:r>
          </a:p>
          <a:p>
            <a:pPr lvl="1"/>
            <a:r>
              <a:rPr lang="en-GB" altLang="en-US" sz="2000" dirty="0" err="1">
                <a:latin typeface="Calibri" panose="020F0502020204030204" pitchFamily="34" charset="0"/>
              </a:rPr>
              <a:t>oblačila</a:t>
            </a:r>
            <a:r>
              <a:rPr lang="en-GB" altLang="en-US" sz="2000" dirty="0">
                <a:latin typeface="Calibri" panose="020F0502020204030204" pitchFamily="34" charset="0"/>
              </a:rPr>
              <a:t> in </a:t>
            </a:r>
            <a:r>
              <a:rPr lang="en-GB" altLang="en-US" sz="2000" dirty="0" err="1">
                <a:latin typeface="Calibri" panose="020F0502020204030204" pitchFamily="34" charset="0"/>
              </a:rPr>
              <a:t>obutev</a:t>
            </a:r>
            <a:r>
              <a:rPr lang="en-GB" altLang="en-US" sz="2000" dirty="0">
                <a:latin typeface="Calibri" panose="020F0502020204030204" pitchFamily="34" charset="0"/>
              </a:rPr>
              <a:t>,</a:t>
            </a:r>
          </a:p>
          <a:p>
            <a:pPr lvl="1"/>
            <a:r>
              <a:rPr lang="en-GB" altLang="en-US" sz="2000" dirty="0" err="1">
                <a:latin typeface="Calibri" panose="020F0502020204030204" pitchFamily="34" charset="0"/>
              </a:rPr>
              <a:t>barve</a:t>
            </a:r>
            <a:r>
              <a:rPr lang="en-GB" altLang="en-US" sz="2000" dirty="0">
                <a:latin typeface="Calibri" panose="020F0502020204030204" pitchFamily="34" charset="0"/>
              </a:rPr>
              <a:t> in </a:t>
            </a:r>
            <a:r>
              <a:rPr lang="en-GB" altLang="en-US" sz="2000" dirty="0" err="1">
                <a:latin typeface="Calibri" panose="020F0502020204030204" pitchFamily="34" charset="0"/>
              </a:rPr>
              <a:t>laki</a:t>
            </a:r>
            <a:r>
              <a:rPr lang="en-GB" altLang="en-US" sz="2000" dirty="0">
                <a:latin typeface="Calibri" panose="020F0502020204030204" pitchFamily="34" charset="0"/>
              </a:rPr>
              <a:t>,</a:t>
            </a:r>
          </a:p>
          <a:p>
            <a:pPr lvl="1"/>
            <a:r>
              <a:rPr lang="en-GB" altLang="en-US" sz="2000" dirty="0" err="1">
                <a:latin typeface="Calibri" panose="020F0502020204030204" pitchFamily="34" charset="0"/>
              </a:rPr>
              <a:t>izdelki</a:t>
            </a:r>
            <a:r>
              <a:rPr lang="en-GB" altLang="en-US" sz="2000" dirty="0">
                <a:latin typeface="Calibri" panose="020F0502020204030204" pitchFamily="34" charset="0"/>
              </a:rPr>
              <a:t> za </a:t>
            </a:r>
            <a:r>
              <a:rPr lang="en-GB" altLang="en-US" sz="2000" dirty="0" err="1">
                <a:latin typeface="Calibri" panose="020F0502020204030204" pitchFamily="34" charset="0"/>
              </a:rPr>
              <a:t>dom</a:t>
            </a:r>
            <a:r>
              <a:rPr lang="en-GB" altLang="en-US" sz="2000" dirty="0">
                <a:latin typeface="Calibri" panose="020F0502020204030204" pitchFamily="34" charset="0"/>
              </a:rPr>
              <a:t> in </a:t>
            </a:r>
            <a:r>
              <a:rPr lang="en-GB" altLang="en-US" sz="2000" dirty="0" err="1">
                <a:latin typeface="Calibri" panose="020F0502020204030204" pitchFamily="34" charset="0"/>
              </a:rPr>
              <a:t>vrt</a:t>
            </a:r>
            <a:r>
              <a:rPr lang="en-GB" altLang="en-US" sz="2000" dirty="0">
                <a:latin typeface="Calibri" panose="020F0502020204030204" pitchFamily="34" charset="0"/>
              </a:rPr>
              <a:t>,</a:t>
            </a:r>
          </a:p>
          <a:p>
            <a:pPr lvl="1"/>
            <a:r>
              <a:rPr lang="en-GB" altLang="en-US" sz="2000" dirty="0" err="1">
                <a:latin typeface="Calibri" panose="020F0502020204030204" pitchFamily="34" charset="0"/>
              </a:rPr>
              <a:t>naprave</a:t>
            </a:r>
            <a:r>
              <a:rPr lang="en-GB" altLang="en-US" sz="2000" dirty="0">
                <a:latin typeface="Calibri" panose="020F0502020204030204" pitchFamily="34" charset="0"/>
              </a:rPr>
              <a:t>, </a:t>
            </a:r>
            <a:r>
              <a:rPr lang="en-GB" altLang="en-US" sz="2000" dirty="0" err="1">
                <a:latin typeface="Calibri" panose="020F0502020204030204" pitchFamily="34" charset="0"/>
              </a:rPr>
              <a:t>čistila</a:t>
            </a:r>
            <a:r>
              <a:rPr lang="en-GB" altLang="en-US" sz="2000" dirty="0">
                <a:latin typeface="Calibri" panose="020F0502020204030204" pitchFamily="34" charset="0"/>
              </a:rPr>
              <a:t>,</a:t>
            </a:r>
          </a:p>
          <a:p>
            <a:pPr lvl="1"/>
            <a:r>
              <a:rPr lang="en-GB" altLang="en-US" sz="2000" dirty="0" err="1">
                <a:latin typeface="Calibri" panose="020F0502020204030204" pitchFamily="34" charset="0"/>
              </a:rPr>
              <a:t>izdelki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iz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r>
              <a:rPr lang="en-GB" altLang="en-US" sz="2000" dirty="0" err="1">
                <a:latin typeface="Calibri" panose="020F0502020204030204" pitchFamily="34" charset="0"/>
              </a:rPr>
              <a:t>papirja</a:t>
            </a:r>
            <a:r>
              <a:rPr lang="en-GB" altLang="en-US" sz="2000" dirty="0">
                <a:latin typeface="Calibri" panose="020F0502020204030204" pitchFamily="34" charset="0"/>
              </a:rPr>
              <a:t>...</a:t>
            </a:r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6D9E5B42-9188-4DA7-AD59-09F2698E5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781300"/>
            <a:ext cx="33845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DD1DF0E3-1BCD-43B0-A7F1-C7B72AC44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31747" name="Content Placeholder 3">
            <a:extLst>
              <a:ext uri="{FF2B5EF4-FFF2-40B4-BE49-F238E27FC236}">
                <a16:creationId xmlns:a16="http://schemas.microsoft.com/office/drawing/2014/main" id="{B35B9594-0CCB-41F4-9346-5BC6A2EB8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8075" y="260350"/>
            <a:ext cx="4895850" cy="4897438"/>
          </a:xfrm>
        </p:spPr>
      </p:pic>
      <p:sp>
        <p:nvSpPr>
          <p:cNvPr id="31748" name="TextBox 4">
            <a:extLst>
              <a:ext uri="{FF2B5EF4-FFF2-40B4-BE49-F238E27FC236}">
                <a16:creationId xmlns:a16="http://schemas.microsoft.com/office/drawing/2014/main" id="{1FD31620-C7FD-4B70-BDDD-D7B156A97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176" y="5368925"/>
            <a:ext cx="6480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>
                <a:latin typeface="Calibri" panose="020F0502020204030204" pitchFamily="34" charset="0"/>
              </a:rPr>
              <a:t>22. april je svetovni dan Zemlje.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BAA1F2C3-4AA1-4A84-85A4-22D8A7989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  <a:cs typeface="David" panose="020B0604020202020204" pitchFamily="34" charset="-79"/>
              </a:rPr>
              <a:t>FOSILNA GORIVA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F7908-7B2D-4E28-9BDA-0C4A14DB9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82" y="1722438"/>
            <a:ext cx="8229600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  <a:t>Nafta, zemeljski plin in premog so pomembni viri energije.</a:t>
            </a:r>
          </a:p>
          <a:p>
            <a:pPr marL="0" indent="0">
              <a:buNone/>
              <a:defRPr/>
            </a:pPr>
            <a:endParaRPr lang="sl-SI" sz="2400" dirty="0">
              <a:latin typeface="Calibri" panose="020F0502020204030204" pitchFamily="34" charset="0"/>
              <a:cs typeface="David" panose="020E0502060401010101" pitchFamily="34" charset="-79"/>
            </a:endParaRPr>
          </a:p>
          <a:p>
            <a:pPr>
              <a:defRPr/>
            </a:pPr>
            <a: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  <a:t> Ves promet temelji na nafti oziroma na njenih derivatih.</a:t>
            </a:r>
          </a:p>
          <a:p>
            <a:pPr marL="0" indent="0">
              <a:buNone/>
              <a:defRPr/>
            </a:pPr>
            <a:endParaRPr lang="sl-SI" sz="2400" dirty="0">
              <a:latin typeface="Calibri" panose="020F0502020204030204" pitchFamily="34" charset="0"/>
              <a:cs typeface="David" panose="020E0502060401010101" pitchFamily="34" charset="-79"/>
            </a:endParaRPr>
          </a:p>
          <a:p>
            <a:pPr>
              <a:defRPr/>
            </a:pPr>
            <a: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  <a:t>Pri gorenju fosilnih goriv nastajajo plini, ki vplivajo na segrevanje ozračja (npr. ogljikov dioksid).</a:t>
            </a:r>
          </a:p>
          <a:p>
            <a:pPr marL="0" indent="0">
              <a:buNone/>
              <a:defRPr/>
            </a:pPr>
            <a:endParaRPr lang="sl-SI" sz="2400" dirty="0">
              <a:latin typeface="Calibri" panose="020F0502020204030204" pitchFamily="34" charset="0"/>
              <a:cs typeface="David" panose="020E0502060401010101" pitchFamily="34" charset="-79"/>
            </a:endParaRPr>
          </a:p>
          <a:p>
            <a:pPr>
              <a:defRPr/>
            </a:pPr>
            <a:r>
              <a:rPr lang="sl-SI" sz="2400" dirty="0">
                <a:latin typeface="Calibri" panose="020F0502020204030204" pitchFamily="34" charset="0"/>
                <a:cs typeface="David" panose="020E0502060401010101" pitchFamily="34" charset="-79"/>
              </a:rPr>
              <a:t>Količine fosilnih goriv so omejene in se hitro zmanjšujejo, zato jih uvrščamo med neobnovljive vire energije. Za nastanek fosilnih goriv je potrebno milijone let.</a:t>
            </a:r>
          </a:p>
        </p:txBody>
      </p:sp>
      <p:pic>
        <p:nvPicPr>
          <p:cNvPr id="8197" name="Picture 2" descr="Rezultat iskanja slik za fossil fuels">
            <a:extLst>
              <a:ext uri="{FF2B5EF4-FFF2-40B4-BE49-F238E27FC236}">
                <a16:creationId xmlns:a16="http://schemas.microsoft.com/office/drawing/2014/main" id="{320899D5-8122-467A-A280-103A44A4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352706"/>
            <a:ext cx="2915656" cy="163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Rezultat iskanja slik za zemeljski plin">
            <a:extLst>
              <a:ext uri="{FF2B5EF4-FFF2-40B4-BE49-F238E27FC236}">
                <a16:creationId xmlns:a16="http://schemas.microsoft.com/office/drawing/2014/main" id="{0EF6753E-9EF8-4EE1-A93E-A6E67E4C4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1551963"/>
            <a:ext cx="2237612" cy="15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0EA9E726-57F5-471E-A295-CF379A69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Calibri" panose="020F0502020204030204" pitchFamily="34" charset="0"/>
                <a:cs typeface="David" panose="020B0604020202020204" pitchFamily="34" charset="-79"/>
              </a:rPr>
              <a:t>UPORABA FOSILNIH GORIV</a:t>
            </a:r>
          </a:p>
        </p:txBody>
      </p:sp>
      <p:pic>
        <p:nvPicPr>
          <p:cNvPr id="9219" name="Content Placeholder 6">
            <a:extLst>
              <a:ext uri="{FF2B5EF4-FFF2-40B4-BE49-F238E27FC236}">
                <a16:creationId xmlns:a16="http://schemas.microsoft.com/office/drawing/2014/main" id="{B46726F8-A427-4962-93D7-ADC0B94EE9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6"/>
          <a:stretch>
            <a:fillRect/>
          </a:stretch>
        </p:blipFill>
        <p:spPr>
          <a:xfrm>
            <a:off x="3216276" y="1989138"/>
            <a:ext cx="3095625" cy="28575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BCBE96-876B-46A4-A00D-8F264639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550" y="4826793"/>
            <a:ext cx="564796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Danes je najpogostejši vir za proizvodnjo električne energije na svetovni ravni. V Sloveniji proizvedemo iz premoga približno tretjino električne energije.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495B65-7558-48A6-8740-0C1A61787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1" y="1431132"/>
            <a:ext cx="309562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Premog je fosilno gorivo, ki ga pridobivamo izpod površja z rudarjenjem.</a:t>
            </a:r>
          </a:p>
        </p:txBody>
      </p:sp>
      <p:pic>
        <p:nvPicPr>
          <p:cNvPr id="9223" name="Picture 9">
            <a:extLst>
              <a:ext uri="{FF2B5EF4-FFF2-40B4-BE49-F238E27FC236}">
                <a16:creationId xmlns:a16="http://schemas.microsoft.com/office/drawing/2014/main" id="{23E4EC7A-C3DF-412B-8BE8-7AB109F1A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25" y="1989138"/>
            <a:ext cx="31051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5698C-86C0-40AC-999B-734C59DC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0132" y="1146900"/>
            <a:ext cx="307456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Zemeljski plin je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plinasto fosilno gorivo.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Njegova glavna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 sestavina je metan,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sicer pa je sestava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odvisna od nahajališča.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EDF4C3-7AFF-49E9-8D68-0CB94B4E0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474" y="4873435"/>
            <a:ext cx="69535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Zemeljski plin je najčistejše fosilno gorivo. Pri njegovem izgorevanju nastane najmanj CO</a:t>
            </a:r>
            <a:r>
              <a:rPr lang="sl-SI" altLang="sl-SI" sz="2400" baseline="-25000" dirty="0">
                <a:latin typeface="Calibri" panose="020F0502020204030204" pitchFamily="34" charset="0"/>
                <a:cs typeface="David" panose="020B0604020202020204" pitchFamily="34" charset="-79"/>
              </a:rPr>
              <a:t>2</a:t>
            </a: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7E2283A2-5A70-4BEC-ADB5-8F152959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938"/>
            <a:ext cx="8229600" cy="1143000"/>
          </a:xfrm>
        </p:spPr>
        <p:txBody>
          <a:bodyPr/>
          <a:lstStyle/>
          <a:p>
            <a:r>
              <a:rPr lang="sl-SI" altLang="sl-SI" dirty="0">
                <a:latin typeface="Calibri" panose="020F0502020204030204" pitchFamily="34" charset="0"/>
              </a:rPr>
              <a:t>UPORABA FOSILNIH GORIV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EFD23-6E8D-4E83-B8B9-386B70797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61" y="737393"/>
            <a:ext cx="2530475" cy="3268663"/>
          </a:xfrm>
        </p:spPr>
        <p:txBody>
          <a:bodyPr/>
          <a:lstStyle/>
          <a:p>
            <a:pPr marL="0" indent="0">
              <a:buNone/>
            </a:pPr>
            <a:r>
              <a:rPr lang="sl-SI" altLang="sl-SI" dirty="0">
                <a:latin typeface="Calibri" panose="020F0502020204030204" pitchFamily="34" charset="0"/>
                <a:cs typeface="David" panose="020B0604020202020204" pitchFamily="34" charset="-79"/>
              </a:rPr>
              <a:t>Nafta je gosta, temnorjava ali zelenkasta vnetljiva tekočina, ki se nahaja v zgornjih plasteh nekaterih delov Zemljine skorje. Veliko nahajališč je tudi pod morjem.</a:t>
            </a:r>
          </a:p>
        </p:txBody>
      </p:sp>
      <p:pic>
        <p:nvPicPr>
          <p:cNvPr id="10244" name="Picture 3">
            <a:extLst>
              <a:ext uri="{FF2B5EF4-FFF2-40B4-BE49-F238E27FC236}">
                <a16:creationId xmlns:a16="http://schemas.microsoft.com/office/drawing/2014/main" id="{B3A96F7A-648F-4939-9330-931D8AB20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2205038"/>
            <a:ext cx="28098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86056A-72BC-4D77-ADE8-38CD53F3D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2205038"/>
            <a:ext cx="23145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>
                <a:latin typeface="Calibri" panose="020F0502020204030204" pitchFamily="34" charset="0"/>
                <a:cs typeface="David" panose="020B0604020202020204" pitchFamily="34" charset="-79"/>
              </a:rPr>
              <a:t>Je pomemben energetski in surovinski vir. Nastala je iz odmrlih organizmov (predvsem živalskega zooplanktona in alg) zaradi močnega pritiska in visoke temperature</a:t>
            </a:r>
            <a:r>
              <a:rPr lang="sl-SI" altLang="sl-SI" sz="180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41F03-5ECF-43A8-BE69-A7073B620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6" y="2946400"/>
            <a:ext cx="42989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>
                <a:latin typeface="Calibri" panose="020F0502020204030204" pitchFamily="34" charset="0"/>
                <a:cs typeface="David" panose="020B0604020202020204" pitchFamily="34" charset="-79"/>
              </a:rPr>
              <a:t>Uporabljamo jo že od antičnih časov,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>
                <a:latin typeface="Calibri" panose="020F0502020204030204" pitchFamily="34" charset="0"/>
                <a:cs typeface="David" panose="020B0604020202020204" pitchFamily="34" charset="-79"/>
              </a:rPr>
              <a:t>vendar je svoj vrhunec dosegla s pojavom motorjev na notranje izgorevanje. </a:t>
            </a:r>
            <a:br>
              <a:rPr lang="sl-SI" altLang="sl-SI" sz="1800" dirty="0">
                <a:latin typeface="Calibri" panose="020F0502020204030204" pitchFamily="34" charset="0"/>
                <a:cs typeface="David" panose="020B0604020202020204" pitchFamily="34" charset="-79"/>
              </a:rPr>
            </a:br>
            <a:r>
              <a:rPr lang="sl-SI" altLang="sl-SI" sz="1800" dirty="0">
                <a:latin typeface="Calibri" panose="020F0502020204030204" pitchFamily="34" charset="0"/>
                <a:cs typeface="David" panose="020B0604020202020204" pitchFamily="34" charset="-79"/>
              </a:rPr>
              <a:t>Poleg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>
                <a:latin typeface="Calibri" panose="020F0502020204030204" pitchFamily="34" charset="0"/>
                <a:cs typeface="David" panose="020B0604020202020204" pitchFamily="34" charset="-79"/>
              </a:rPr>
              <a:t>transporta jo uporabljamo še za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>
                <a:latin typeface="Calibri" panose="020F0502020204030204" pitchFamily="34" charset="0"/>
                <a:cs typeface="David" panose="020B0604020202020204" pitchFamily="34" charset="-79"/>
              </a:rPr>
              <a:t>izdelovanje plastike čistil, asfalta,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>
                <a:latin typeface="Calibri" panose="020F0502020204030204" pitchFamily="34" charset="0"/>
                <a:cs typeface="David" panose="020B0604020202020204" pitchFamily="34" charset="-79"/>
              </a:rPr>
              <a:t>gnojil, pesticidov in drugih kemičnih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1800" dirty="0">
                <a:latin typeface="Calibri" panose="020F0502020204030204" pitchFamily="34" charset="0"/>
                <a:cs typeface="David" panose="020B0604020202020204" pitchFamily="34" charset="-79"/>
              </a:rPr>
              <a:t>spojin.</a:t>
            </a:r>
          </a:p>
        </p:txBody>
      </p:sp>
      <p:pic>
        <p:nvPicPr>
          <p:cNvPr id="31746" name="Picture 2" descr="Rezultat iskanja slik za plastic bag">
            <a:extLst>
              <a:ext uri="{FF2B5EF4-FFF2-40B4-BE49-F238E27FC236}">
                <a16:creationId xmlns:a16="http://schemas.microsoft.com/office/drawing/2014/main" id="{7082E790-F83C-4DF8-B008-06094D4EE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1989138"/>
            <a:ext cx="196691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Rezultat iskanja slik za gnojila">
            <a:extLst>
              <a:ext uri="{FF2B5EF4-FFF2-40B4-BE49-F238E27FC236}">
                <a16:creationId xmlns:a16="http://schemas.microsoft.com/office/drawing/2014/main" id="{40D1BB62-8502-4280-ABA9-BA9232FE7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3773488"/>
            <a:ext cx="17526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Rezultat iskanja slik za car tires">
            <a:extLst>
              <a:ext uri="{FF2B5EF4-FFF2-40B4-BE49-F238E27FC236}">
                <a16:creationId xmlns:a16="http://schemas.microsoft.com/office/drawing/2014/main" id="{D6E91C50-25FE-4788-915B-1BAE3C88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288" y="5073650"/>
            <a:ext cx="13192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AC2197-2F59-4A2A-91FF-24E97ED1C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13" y="5419726"/>
            <a:ext cx="4879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sl-SI" sz="2400" dirty="0">
                <a:latin typeface="Calibri" panose="020F0502020204030204" pitchFamily="34" charset="0"/>
                <a:cs typeface="David" panose="020B0604020202020204" pitchFamily="34" charset="-79"/>
              </a:rPr>
              <a:t>Za nas najpomembnejša naftna derivata sta bencin in dizelsko gorivo.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C25680-375B-43D3-90C2-9D72DF9A9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Produkti gorenja fosilnih goriv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EBAF439-9543-4E97-876A-3CEA40402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/>
              <a:t>Ogljikov dioksid (CO</a:t>
            </a:r>
            <a:r>
              <a:rPr lang="sl-SI" sz="2400" baseline="-25000" dirty="0"/>
              <a:t>2</a:t>
            </a:r>
            <a:r>
              <a:rPr lang="sl-SI" sz="2400" dirty="0"/>
              <a:t>)</a:t>
            </a:r>
          </a:p>
          <a:p>
            <a:r>
              <a:rPr lang="sl-SI" sz="2400" dirty="0"/>
              <a:t>Ogljikov oksid (CO)</a:t>
            </a:r>
          </a:p>
          <a:p>
            <a:r>
              <a:rPr lang="sl-SI" sz="2400" dirty="0"/>
              <a:t>Dušikovi oksidi</a:t>
            </a:r>
          </a:p>
          <a:p>
            <a:r>
              <a:rPr lang="sl-SI" sz="2400" dirty="0"/>
              <a:t>Žveplovi oksidi</a:t>
            </a:r>
          </a:p>
          <a:p>
            <a:r>
              <a:rPr lang="sl-SI" sz="2400" dirty="0"/>
              <a:t>Trdni delci - saje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13D038A-766C-4C15-888D-0F3F3E99A98F}"/>
              </a:ext>
            </a:extLst>
          </p:cNvPr>
          <p:cNvSpPr txBox="1"/>
          <p:nvPr/>
        </p:nvSpPr>
        <p:spPr>
          <a:xfrm>
            <a:off x="5306568" y="1719207"/>
            <a:ext cx="371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Povzroča učinek tople grede.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F9A79A0-76B7-43A4-8825-20F2D6F1E16B}"/>
              </a:ext>
            </a:extLst>
          </p:cNvPr>
          <p:cNvSpPr txBox="1"/>
          <p:nvPr/>
        </p:nvSpPr>
        <p:spPr>
          <a:xfrm>
            <a:off x="5413100" y="4397417"/>
            <a:ext cx="371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Povzročajo pojav kislega dežja.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514AD76-119B-45DB-9DA5-CFE683414C4B}"/>
              </a:ext>
            </a:extLst>
          </p:cNvPr>
          <p:cNvSpPr txBox="1"/>
          <p:nvPr/>
        </p:nvSpPr>
        <p:spPr>
          <a:xfrm>
            <a:off x="5306568" y="2389385"/>
            <a:ext cx="508030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sl-SI" dirty="0"/>
              <a:t>Plin, ki se sprošča ob nepopolnem gorenju. </a:t>
            </a:r>
            <a:r>
              <a:rPr lang="sl-SI" altLang="sl-SI" dirty="0"/>
              <a:t>Je zelo strupen, ker se hitreje in močneje veže na hemoglobin v krvi. Je brez barve, vonja in okusa.</a:t>
            </a:r>
            <a:endParaRPr lang="sl-SI" dirty="0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C26B248-A2D2-403C-98AB-A59FA62F825C}"/>
              </a:ext>
            </a:extLst>
          </p:cNvPr>
          <p:cNvSpPr txBox="1"/>
          <p:nvPr/>
        </p:nvSpPr>
        <p:spPr>
          <a:xfrm>
            <a:off x="3188922" y="5879068"/>
            <a:ext cx="3712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Skupaj z vodno paro tvorijo smog.</a:t>
            </a:r>
          </a:p>
        </p:txBody>
      </p: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6D4ABFD8-7392-4C1A-94D4-12AE621D8310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4225771" y="1903873"/>
            <a:ext cx="1080797" cy="5003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>
            <a:extLst>
              <a:ext uri="{FF2B5EF4-FFF2-40B4-BE49-F238E27FC236}">
                <a16:creationId xmlns:a16="http://schemas.microsoft.com/office/drawing/2014/main" id="{AE1BDEDD-20DC-4EF2-9ECA-D4CCEC9AC663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3861786" y="2934150"/>
            <a:ext cx="144478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6DF64A56-6BA3-489F-B3DB-B9969F79C5CA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258105" y="3382812"/>
            <a:ext cx="4011227" cy="10146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>
            <a:extLst>
              <a:ext uri="{FF2B5EF4-FFF2-40B4-BE49-F238E27FC236}">
                <a16:creationId xmlns:a16="http://schemas.microsoft.com/office/drawing/2014/main" id="{82D3B6CE-00B8-4C95-9C79-0621DA1D1B57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3258105" y="3852654"/>
            <a:ext cx="2154995" cy="7294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en puščični povezovalnik 14">
            <a:extLst>
              <a:ext uri="{FF2B5EF4-FFF2-40B4-BE49-F238E27FC236}">
                <a16:creationId xmlns:a16="http://schemas.microsoft.com/office/drawing/2014/main" id="{D9786C11-EC4B-4608-B675-2760702B2A43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3355759" y="4582083"/>
            <a:ext cx="1689395" cy="12969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36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id="{066F1EEC-286D-4DEB-B262-539272D88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3526"/>
            <a:ext cx="30480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Content Placeholder 10">
            <a:extLst>
              <a:ext uri="{FF2B5EF4-FFF2-40B4-BE49-F238E27FC236}">
                <a16:creationId xmlns:a16="http://schemas.microsoft.com/office/drawing/2014/main" id="{29263340-005F-4369-9E77-D829970D1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34009" y="1822450"/>
            <a:ext cx="3833950" cy="2155532"/>
          </a:xfrm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47374163-CC34-4502-9B8A-43AA5E000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26" y="293688"/>
            <a:ext cx="14398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0C4797C1-0B16-4566-819A-8584DA165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139" y="188913"/>
            <a:ext cx="29876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lus 7">
            <a:extLst>
              <a:ext uri="{FF2B5EF4-FFF2-40B4-BE49-F238E27FC236}">
                <a16:creationId xmlns:a16="http://schemas.microsoft.com/office/drawing/2014/main" id="{382AD6B6-301A-413F-ADCF-104F21DB86EE}"/>
              </a:ext>
            </a:extLst>
          </p:cNvPr>
          <p:cNvSpPr/>
          <p:nvPr/>
        </p:nvSpPr>
        <p:spPr>
          <a:xfrm>
            <a:off x="4457700" y="200026"/>
            <a:ext cx="914400" cy="727075"/>
          </a:xfrm>
          <a:prstGeom prst="mathPl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l-SI"/>
          </a:p>
        </p:txBody>
      </p:sp>
      <p:sp>
        <p:nvSpPr>
          <p:cNvPr id="9" name="Equal 8">
            <a:extLst>
              <a:ext uri="{FF2B5EF4-FFF2-40B4-BE49-F238E27FC236}">
                <a16:creationId xmlns:a16="http://schemas.microsoft.com/office/drawing/2014/main" id="{636EAA1E-6143-4160-B0EA-5B1951589D33}"/>
              </a:ext>
            </a:extLst>
          </p:cNvPr>
          <p:cNvSpPr/>
          <p:nvPr/>
        </p:nvSpPr>
        <p:spPr>
          <a:xfrm>
            <a:off x="6745288" y="185739"/>
            <a:ext cx="817562" cy="833437"/>
          </a:xfrm>
          <a:prstGeom prst="mathEqua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l-SI">
              <a:solidFill>
                <a:schemeClr val="tx1"/>
              </a:solidFill>
            </a:endParaRPr>
          </a:p>
        </p:txBody>
      </p:sp>
      <p:pic>
        <p:nvPicPr>
          <p:cNvPr id="11273" name="Picture 2" descr="Povezana slika">
            <a:extLst>
              <a:ext uri="{FF2B5EF4-FFF2-40B4-BE49-F238E27FC236}">
                <a16:creationId xmlns:a16="http://schemas.microsoft.com/office/drawing/2014/main" id="{B4F38694-8F7B-46AF-A74E-6383BF1A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09" y="4213417"/>
            <a:ext cx="3757728" cy="2155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DA03883-A899-4A46-A200-469A0148816A}"/>
              </a:ext>
            </a:extLst>
          </p:cNvPr>
          <p:cNvSpPr txBox="1"/>
          <p:nvPr/>
        </p:nvSpPr>
        <p:spPr>
          <a:xfrm>
            <a:off x="1546225" y="2217738"/>
            <a:ext cx="56356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dirty="0">
                <a:latin typeface="Calibri" panose="020F0502020204030204" pitchFamily="34" charset="0"/>
                <a:cs typeface="David" panose="020E0502060401010101" pitchFamily="34" charset="-79"/>
              </a:rPr>
              <a:t>Vzrok za nastanek smoga je izgorevanje</a:t>
            </a:r>
          </a:p>
          <a:p>
            <a:pPr eaLnBrk="1" hangingPunct="1">
              <a:defRPr/>
            </a:pPr>
            <a:r>
              <a:rPr lang="sl-SI" dirty="0">
                <a:latin typeface="Calibri" panose="020F0502020204030204" pitchFamily="34" charset="0"/>
                <a:cs typeface="David" panose="020E0502060401010101" pitchFamily="34" charset="-79"/>
              </a:rPr>
              <a:t>velikih količin premoga. Nastane tako, da se saje pomešajo z vodno paro v ozračju.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7DD75F-29B6-4BD6-A3D2-3E3A319EFD9B}"/>
              </a:ext>
            </a:extLst>
          </p:cNvPr>
          <p:cNvSpPr txBox="1"/>
          <p:nvPr/>
        </p:nvSpPr>
        <p:spPr>
          <a:xfrm>
            <a:off x="1493044" y="3236469"/>
            <a:ext cx="56610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sl-SI" dirty="0">
                <a:latin typeface="Calibri" panose="020F0502020204030204" pitchFamily="34" charset="0"/>
                <a:cs typeface="David" panose="020E0502060401010101" pitchFamily="34" charset="-79"/>
              </a:rPr>
              <a:t>Nastaja tudi pri gozdnih požigih, sežiganju agrikulturnih</a:t>
            </a:r>
          </a:p>
          <a:p>
            <a:pPr eaLnBrk="1" hangingPunct="1">
              <a:defRPr/>
            </a:pPr>
            <a:r>
              <a:rPr lang="sl-SI" dirty="0">
                <a:latin typeface="Calibri" panose="020F0502020204030204" pitchFamily="34" charset="0"/>
                <a:cs typeface="David" panose="020E0502060401010101" pitchFamily="34" charset="-79"/>
              </a:rPr>
              <a:t>odpadkov, izgorevanju drugih fosilnih goriv ipd.</a:t>
            </a:r>
          </a:p>
        </p:txBody>
      </p:sp>
      <p:pic>
        <p:nvPicPr>
          <p:cNvPr id="11276" name="Picture 15">
            <a:extLst>
              <a:ext uri="{FF2B5EF4-FFF2-40B4-BE49-F238E27FC236}">
                <a16:creationId xmlns:a16="http://schemas.microsoft.com/office/drawing/2014/main" id="{665669F6-2183-4D9C-971F-E787A4958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4996714"/>
            <a:ext cx="31051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743</TotalTime>
  <Words>1903</Words>
  <Application>Microsoft Office PowerPoint</Application>
  <PresentationFormat>Širokozaslonsko</PresentationFormat>
  <Paragraphs>219</Paragraphs>
  <Slides>44</Slides>
  <Notes>2</Notes>
  <HiddenSlides>0</HiddenSlides>
  <MMClips>4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44</vt:i4>
      </vt:variant>
    </vt:vector>
  </HeadingPairs>
  <TitlesOfParts>
    <vt:vector size="51" baseType="lpstr">
      <vt:lpstr>Arial</vt:lpstr>
      <vt:lpstr>Calibri</vt:lpstr>
      <vt:lpstr>David</vt:lpstr>
      <vt:lpstr>Trebuchet MS</vt:lpstr>
      <vt:lpstr>Wingdings</vt:lpstr>
      <vt:lpstr>Wingdings 3</vt:lpstr>
      <vt:lpstr>Gladko</vt:lpstr>
      <vt:lpstr>Človeški vpliv na okolje</vt:lpstr>
      <vt:lpstr>Kaj sploh je onesnaževanje okolja?</vt:lpstr>
      <vt:lpstr>VRSTE ONESNAŽEVANJA</vt:lpstr>
      <vt:lpstr>ONESNAŽEVANJE OZRAČJA</vt:lpstr>
      <vt:lpstr>FOSILNA GORIVA</vt:lpstr>
      <vt:lpstr>UPORABA FOSILNIH GORIV</vt:lpstr>
      <vt:lpstr>UPORABA FOSILNIH GORIV</vt:lpstr>
      <vt:lpstr>Produkti gorenja fosilnih goriv</vt:lpstr>
      <vt:lpstr>PowerPointova predstavitev</vt:lpstr>
      <vt:lpstr>KISEL DEŽ</vt:lpstr>
      <vt:lpstr>Področja z najbolj kislimi padavinami</vt:lpstr>
      <vt:lpstr>UČINEK TOPLE GREDE</vt:lpstr>
      <vt:lpstr>UČINEK TOPLE GREDE</vt:lpstr>
      <vt:lpstr>PowerPointova predstavitev</vt:lpstr>
      <vt:lpstr>TANJŠANJE OZONSKE PLASTI</vt:lpstr>
      <vt:lpstr>Ozonska luknja</vt:lpstr>
      <vt:lpstr>ALTERNATIVNI VIRI ENERGIJE</vt:lpstr>
      <vt:lpstr>Biogoriva</vt:lpstr>
      <vt:lpstr>Biodizel</vt:lpstr>
      <vt:lpstr>Vetrne elektrarne</vt:lpstr>
      <vt:lpstr>Slabosti vetrnih elektrarn</vt:lpstr>
      <vt:lpstr>Sončna energija</vt:lpstr>
      <vt:lpstr>Sončne elektrarne</vt:lpstr>
      <vt:lpstr>Heliostati</vt:lpstr>
      <vt:lpstr>Energija morja</vt:lpstr>
      <vt:lpstr>Energija, ki je neodvisna od Sonca</vt:lpstr>
      <vt:lpstr>Jedrska energija</vt:lpstr>
      <vt:lpstr>Jedrska energija</vt:lpstr>
      <vt:lpstr>Jedrska energija</vt:lpstr>
      <vt:lpstr>Geotermalna energija</vt:lpstr>
      <vt:lpstr>ONESNAŽEVANJE VODE</vt:lpstr>
      <vt:lpstr>ONESNAŽEVANJE VODE</vt:lpstr>
      <vt:lpstr>ONESNAŽEVANJE VODE</vt:lpstr>
      <vt:lpstr>ZAKAJ MORAMO VAROVATI VODNE VIRE</vt:lpstr>
      <vt:lpstr>KAKO LAHKO VARUJEMO VODNE VIRE</vt:lpstr>
      <vt:lpstr>VODNA ali HIDRO ENERGIJA</vt:lpstr>
      <vt:lpstr>ONESNAŽEVANJE TAL</vt:lpstr>
      <vt:lpstr>TLA</vt:lpstr>
      <vt:lpstr>NEVARNE SNOVI</vt:lpstr>
      <vt:lpstr>ZVOČNO ONESNAŽEVANJE</vt:lpstr>
      <vt:lpstr>SVETLOBNO ONESNAŽEVANJE</vt:lpstr>
      <vt:lpstr>PowerPointova predstavitev</vt:lpstr>
      <vt:lpstr>OKOLJSKA MARJETICA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Človeški vpliv na okolje</dc:title>
  <dc:creator>Neven Šverko</dc:creator>
  <cp:lastModifiedBy>Profesor</cp:lastModifiedBy>
  <cp:revision>38</cp:revision>
  <dcterms:created xsi:type="dcterms:W3CDTF">2021-03-21T14:40:17Z</dcterms:created>
  <dcterms:modified xsi:type="dcterms:W3CDTF">2022-05-18T08:07:49Z</dcterms:modified>
</cp:coreProperties>
</file>