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07291-3010-4030-844D-598DE2961394}" type="datetimeFigureOut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C466F-E61E-47EE-82E0-3E3CD54362DE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9765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00AF3-9728-4921-AD77-94BAA31C9CB5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A25C-E5F2-495C-A45C-5C715CE9A272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30B07-C7B7-4632-8363-284C1FB3AA81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32F7-12A0-419F-9DED-8EAD720063D8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43C1-EFC9-4730-9FE9-C33745448499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AAB4F-D092-41CF-AB9A-DC43976FF346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1D01-AABF-4EDB-9B48-65A4AECA019E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EAD2C-F1FA-4246-A3A6-A15DF48DB490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6F86D-6EB3-4304-9D01-B02B6D1507BB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C9CF-9722-4E0F-B2F7-24E193D02B2F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C5CD-9419-44A6-BAFB-EADA0D4C3E4F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26CC9-75CF-4113-9A73-9C89BCA87F3B}" type="datetime1">
              <a:rPr lang="sl-SI" smtClean="0"/>
              <a:pPr/>
              <a:t>26. 03. 2020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1886F-2A37-4FF9-88F6-5E663724B105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67544" y="980728"/>
            <a:ext cx="4392488" cy="1008112"/>
          </a:xfrm>
        </p:spPr>
        <p:txBody>
          <a:bodyPr/>
          <a:lstStyle/>
          <a:p>
            <a:r>
              <a:rPr lang="sl-SI" dirty="0" smtClean="0"/>
              <a:t>Obseg večkotnika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652120" y="5733256"/>
            <a:ext cx="2696344" cy="625624"/>
          </a:xfrm>
        </p:spPr>
        <p:txBody>
          <a:bodyPr>
            <a:normAutofit fontScale="62500" lnSpcReduction="20000"/>
          </a:bodyPr>
          <a:lstStyle/>
          <a:p>
            <a:r>
              <a:rPr lang="sl-SI" dirty="0" smtClean="0"/>
              <a:t>Avtor: Mladen Kopasić</a:t>
            </a: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 rot="3112030">
            <a:off x="4359724" y="3732957"/>
            <a:ext cx="1368152" cy="122413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Enakokraki trikotnik 5"/>
          <p:cNvSpPr/>
          <p:nvPr/>
        </p:nvSpPr>
        <p:spPr>
          <a:xfrm rot="20361449">
            <a:off x="5197101" y="1254829"/>
            <a:ext cx="2160240" cy="1080120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Trapezoid 6"/>
          <p:cNvSpPr/>
          <p:nvPr/>
        </p:nvSpPr>
        <p:spPr>
          <a:xfrm rot="20538525">
            <a:off x="7151960" y="2786178"/>
            <a:ext cx="1296144" cy="2016224"/>
          </a:xfrm>
          <a:prstGeom prst="trapezoi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0" name="Slika 9" descr="ptic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2420888"/>
            <a:ext cx="2122436" cy="1296144"/>
          </a:xfrm>
          <a:prstGeom prst="rect">
            <a:avLst/>
          </a:prstGeom>
        </p:spPr>
      </p:pic>
      <p:sp>
        <p:nvSpPr>
          <p:cNvPr id="11" name="Pravilni petkotnik 10"/>
          <p:cNvSpPr/>
          <p:nvPr/>
        </p:nvSpPr>
        <p:spPr>
          <a:xfrm rot="1571225">
            <a:off x="1536379" y="4301396"/>
            <a:ext cx="1728192" cy="1656184"/>
          </a:xfrm>
          <a:prstGeom prst="pent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827584" y="476672"/>
            <a:ext cx="2685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 smtClean="0"/>
              <a:t>Izračunaj obseg lika.</a:t>
            </a:r>
            <a:endParaRPr lang="sl-SI" sz="2400" dirty="0"/>
          </a:p>
        </p:txBody>
      </p:sp>
      <p:sp>
        <p:nvSpPr>
          <p:cNvPr id="3" name="Pravokotnik 2"/>
          <p:cNvSpPr/>
          <p:nvPr/>
        </p:nvSpPr>
        <p:spPr>
          <a:xfrm>
            <a:off x="899592" y="2204864"/>
            <a:ext cx="2664296" cy="38164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611560" y="587727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3563888" y="594928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3563888" y="1844824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755576" y="1844824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</a:t>
            </a:r>
            <a:endParaRPr lang="sl-SI" dirty="0"/>
          </a:p>
        </p:txBody>
      </p:sp>
      <p:sp>
        <p:nvSpPr>
          <p:cNvPr id="24" name="PoljeZBesedilom 23"/>
          <p:cNvSpPr txBox="1"/>
          <p:nvPr/>
        </p:nvSpPr>
        <p:spPr>
          <a:xfrm>
            <a:off x="539552" y="393305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3635896" y="386104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29" name="PoljeZBesedilom 28"/>
          <p:cNvSpPr txBox="1"/>
          <p:nvPr/>
        </p:nvSpPr>
        <p:spPr>
          <a:xfrm>
            <a:off x="1979712" y="594928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0" name="PoljeZBesedilom 29"/>
          <p:cNvSpPr txBox="1"/>
          <p:nvPr/>
        </p:nvSpPr>
        <p:spPr>
          <a:xfrm>
            <a:off x="1979712" y="1844824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41" name="PoljeZBesedilom 40"/>
          <p:cNvSpPr txBox="1"/>
          <p:nvPr/>
        </p:nvSpPr>
        <p:spPr>
          <a:xfrm>
            <a:off x="899592" y="980728"/>
            <a:ext cx="97975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 = 3 cm</a:t>
            </a:r>
          </a:p>
          <a:p>
            <a:endParaRPr lang="sl-SI" sz="600" dirty="0"/>
          </a:p>
          <a:p>
            <a:r>
              <a:rPr lang="sl-SI" dirty="0" smtClean="0"/>
              <a:t>b = 5 cm</a:t>
            </a:r>
            <a:endParaRPr lang="sl-SI" dirty="0"/>
          </a:p>
        </p:txBody>
      </p:sp>
      <p:sp>
        <p:nvSpPr>
          <p:cNvPr id="42" name="PoljeZBesedilom 41"/>
          <p:cNvSpPr txBox="1"/>
          <p:nvPr/>
        </p:nvSpPr>
        <p:spPr>
          <a:xfrm>
            <a:off x="5220072" y="2420888"/>
            <a:ext cx="202055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sl-SI" dirty="0" smtClean="0"/>
              <a:t>Obseg je 30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Obseg je 16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Obseg je 22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Obseg je 8 cm.</a:t>
            </a:r>
            <a:endParaRPr lang="sl-SI" dirty="0"/>
          </a:p>
        </p:txBody>
      </p:sp>
      <p:sp>
        <p:nvSpPr>
          <p:cNvPr id="14" name="Ograda številke diapozitiva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10</a:t>
            </a:fld>
            <a:endParaRPr lang="sl-SI"/>
          </a:p>
        </p:txBody>
      </p:sp>
      <p:sp>
        <p:nvSpPr>
          <p:cNvPr id="15" name="Ograda noge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Slika 13" descr="stirikotni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3068960"/>
            <a:ext cx="5400600" cy="2527300"/>
          </a:xfrm>
          <a:prstGeom prst="rect">
            <a:avLst/>
          </a:prstGeom>
        </p:spPr>
      </p:pic>
      <p:sp>
        <p:nvSpPr>
          <p:cNvPr id="2" name="PoljeZBesedilom 1"/>
          <p:cNvSpPr txBox="1"/>
          <p:nvPr/>
        </p:nvSpPr>
        <p:spPr>
          <a:xfrm>
            <a:off x="827584" y="476672"/>
            <a:ext cx="2685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 smtClean="0"/>
              <a:t>Izračunaj obseg lika.</a:t>
            </a:r>
            <a:endParaRPr lang="sl-SI" sz="2400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2771800" y="551723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5940152" y="544522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2195736" y="285293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395536" y="342900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</a:t>
            </a:r>
            <a:endParaRPr lang="sl-SI" dirty="0"/>
          </a:p>
        </p:txBody>
      </p:sp>
      <p:sp>
        <p:nvSpPr>
          <p:cNvPr id="24" name="PoljeZBesedilom 23"/>
          <p:cNvSpPr txBox="1"/>
          <p:nvPr/>
        </p:nvSpPr>
        <p:spPr>
          <a:xfrm>
            <a:off x="1403648" y="436510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</a:t>
            </a:r>
            <a:endParaRPr lang="sl-SI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3635896" y="37890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29" name="PoljeZBesedilom 28"/>
          <p:cNvSpPr txBox="1"/>
          <p:nvPr/>
        </p:nvSpPr>
        <p:spPr>
          <a:xfrm>
            <a:off x="4211960" y="5445224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41" name="PoljeZBesedilom 40"/>
          <p:cNvSpPr txBox="1"/>
          <p:nvPr/>
        </p:nvSpPr>
        <p:spPr>
          <a:xfrm>
            <a:off x="971600" y="980728"/>
            <a:ext cx="97975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 = 4 cm</a:t>
            </a:r>
          </a:p>
          <a:p>
            <a:endParaRPr lang="sl-SI" sz="600" dirty="0"/>
          </a:p>
          <a:p>
            <a:r>
              <a:rPr lang="sl-SI" dirty="0" smtClean="0"/>
              <a:t>b = 7 cm</a:t>
            </a:r>
          </a:p>
          <a:p>
            <a:endParaRPr lang="sl-SI" sz="600" dirty="0"/>
          </a:p>
          <a:p>
            <a:r>
              <a:rPr lang="sl-SI" dirty="0" smtClean="0"/>
              <a:t>c = 2 cm</a:t>
            </a:r>
          </a:p>
          <a:p>
            <a:endParaRPr lang="sl-SI" sz="600" dirty="0"/>
          </a:p>
          <a:p>
            <a:r>
              <a:rPr lang="sl-SI" dirty="0" smtClean="0"/>
              <a:t>d = 5 cm</a:t>
            </a:r>
            <a:endParaRPr lang="sl-SI" dirty="0"/>
          </a:p>
        </p:txBody>
      </p:sp>
      <p:sp>
        <p:nvSpPr>
          <p:cNvPr id="42" name="PoljeZBesedilom 41"/>
          <p:cNvSpPr txBox="1"/>
          <p:nvPr/>
        </p:nvSpPr>
        <p:spPr>
          <a:xfrm>
            <a:off x="5436096" y="2132856"/>
            <a:ext cx="202055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sl-SI" dirty="0" smtClean="0"/>
              <a:t>Obseg je 21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Obseg je 19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Obseg je 17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Obseg je 18 cm.</a:t>
            </a:r>
            <a:endParaRPr lang="sl-SI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1187624" y="3068960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c</a:t>
            </a:r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11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971600" y="476672"/>
            <a:ext cx="2631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 smtClean="0"/>
              <a:t>Se da tudi obratno?</a:t>
            </a:r>
            <a:endParaRPr lang="sl-SI" sz="2400" dirty="0"/>
          </a:p>
        </p:txBody>
      </p:sp>
      <p:sp>
        <p:nvSpPr>
          <p:cNvPr id="41" name="PoljeZBesedilom 40"/>
          <p:cNvSpPr txBox="1"/>
          <p:nvPr/>
        </p:nvSpPr>
        <p:spPr>
          <a:xfrm>
            <a:off x="971600" y="980728"/>
            <a:ext cx="22874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Obseg  = 30 cm</a:t>
            </a:r>
          </a:p>
          <a:p>
            <a:endParaRPr lang="sl-SI" sz="600" dirty="0"/>
          </a:p>
          <a:p>
            <a:r>
              <a:rPr lang="sl-SI" dirty="0" smtClean="0"/>
              <a:t>Koliko meri stranica a?</a:t>
            </a:r>
          </a:p>
          <a:p>
            <a:endParaRPr lang="sl-SI" sz="600" dirty="0"/>
          </a:p>
        </p:txBody>
      </p:sp>
      <p:sp>
        <p:nvSpPr>
          <p:cNvPr id="42" name="PoljeZBesedilom 41"/>
          <p:cNvSpPr txBox="1"/>
          <p:nvPr/>
        </p:nvSpPr>
        <p:spPr>
          <a:xfrm>
            <a:off x="4427984" y="1772816"/>
            <a:ext cx="260975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sl-SI" dirty="0" smtClean="0"/>
              <a:t>Stranica a meri 10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Stranica a meri 6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Stranica a meri 5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Stranica a meri 30 cm.</a:t>
            </a:r>
          </a:p>
        </p:txBody>
      </p:sp>
      <p:sp>
        <p:nvSpPr>
          <p:cNvPr id="28" name="Šestkotnik 27"/>
          <p:cNvSpPr/>
          <p:nvPr/>
        </p:nvSpPr>
        <p:spPr>
          <a:xfrm>
            <a:off x="1475656" y="2780928"/>
            <a:ext cx="2016224" cy="1872208"/>
          </a:xfrm>
          <a:prstGeom prst="hexagon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30" name="PoljeZBesedilom 29"/>
          <p:cNvSpPr txBox="1"/>
          <p:nvPr/>
        </p:nvSpPr>
        <p:spPr>
          <a:xfrm>
            <a:off x="1763688" y="465313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1" name="PoljeZBesedilom 30"/>
          <p:cNvSpPr txBox="1"/>
          <p:nvPr/>
        </p:nvSpPr>
        <p:spPr>
          <a:xfrm>
            <a:off x="2915816" y="4653136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32" name="PoljeZBesedilom 31"/>
          <p:cNvSpPr txBox="1"/>
          <p:nvPr/>
        </p:nvSpPr>
        <p:spPr>
          <a:xfrm>
            <a:off x="3563888" y="357301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33" name="PoljeZBesedilom 32"/>
          <p:cNvSpPr txBox="1"/>
          <p:nvPr/>
        </p:nvSpPr>
        <p:spPr>
          <a:xfrm>
            <a:off x="2987824" y="249289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</a:t>
            </a:r>
            <a:endParaRPr lang="sl-SI" dirty="0"/>
          </a:p>
        </p:txBody>
      </p:sp>
      <p:sp>
        <p:nvSpPr>
          <p:cNvPr id="34" name="PoljeZBesedilom 33"/>
          <p:cNvSpPr txBox="1"/>
          <p:nvPr/>
        </p:nvSpPr>
        <p:spPr>
          <a:xfrm>
            <a:off x="1691680" y="2492896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E</a:t>
            </a:r>
            <a:endParaRPr lang="sl-SI" dirty="0"/>
          </a:p>
        </p:txBody>
      </p:sp>
      <p:sp>
        <p:nvSpPr>
          <p:cNvPr id="35" name="PoljeZBesedilom 34"/>
          <p:cNvSpPr txBox="1"/>
          <p:nvPr/>
        </p:nvSpPr>
        <p:spPr>
          <a:xfrm>
            <a:off x="3275856" y="407707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6" name="PoljeZBesedilom 35"/>
          <p:cNvSpPr txBox="1"/>
          <p:nvPr/>
        </p:nvSpPr>
        <p:spPr>
          <a:xfrm>
            <a:off x="2339752" y="458112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7" name="PoljeZBesedilom 36"/>
          <p:cNvSpPr txBox="1"/>
          <p:nvPr/>
        </p:nvSpPr>
        <p:spPr>
          <a:xfrm>
            <a:off x="3203848" y="2996952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8" name="PoljeZBesedilom 37"/>
          <p:cNvSpPr txBox="1"/>
          <p:nvPr/>
        </p:nvSpPr>
        <p:spPr>
          <a:xfrm>
            <a:off x="1475656" y="299695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9" name="PoljeZBesedilom 38"/>
          <p:cNvSpPr txBox="1"/>
          <p:nvPr/>
        </p:nvSpPr>
        <p:spPr>
          <a:xfrm>
            <a:off x="1475656" y="400506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40" name="PoljeZBesedilom 39"/>
          <p:cNvSpPr txBox="1"/>
          <p:nvPr/>
        </p:nvSpPr>
        <p:spPr>
          <a:xfrm>
            <a:off x="2267744" y="242088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43" name="PoljeZBesedilom 42"/>
          <p:cNvSpPr txBox="1"/>
          <p:nvPr/>
        </p:nvSpPr>
        <p:spPr>
          <a:xfrm>
            <a:off x="1115616" y="3501008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F</a:t>
            </a:r>
            <a:endParaRPr lang="sl-SI" dirty="0"/>
          </a:p>
        </p:txBody>
      </p:sp>
      <p:pic>
        <p:nvPicPr>
          <p:cNvPr id="44" name="Slika 43" descr="ptic3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96336" y="1340768"/>
            <a:ext cx="1178421" cy="2053309"/>
          </a:xfrm>
          <a:prstGeom prst="rect">
            <a:avLst/>
          </a:prstGeom>
        </p:spPr>
      </p:pic>
      <p:sp>
        <p:nvSpPr>
          <p:cNvPr id="45" name="Ograda številke diapozitiva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12</a:t>
            </a:fld>
            <a:endParaRPr lang="sl-SI"/>
          </a:p>
        </p:txBody>
      </p:sp>
      <p:sp>
        <p:nvSpPr>
          <p:cNvPr id="46" name="Ograda noge 4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o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3" name="Ograda številke diapoz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13</a:t>
            </a:fld>
            <a:endParaRPr lang="sl-SI"/>
          </a:p>
        </p:txBody>
      </p:sp>
      <p:pic>
        <p:nvPicPr>
          <p:cNvPr id="5" name="Slika 4" descr="ptic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2924944"/>
            <a:ext cx="1868175" cy="2290738"/>
          </a:xfrm>
          <a:prstGeom prst="rect">
            <a:avLst/>
          </a:prstGeom>
        </p:spPr>
      </p:pic>
      <p:sp>
        <p:nvSpPr>
          <p:cNvPr id="6" name="Zaokrožen pravokotni oblaček 5"/>
          <p:cNvSpPr/>
          <p:nvPr/>
        </p:nvSpPr>
        <p:spPr>
          <a:xfrm>
            <a:off x="3059832" y="836712"/>
            <a:ext cx="4320480" cy="1800200"/>
          </a:xfrm>
          <a:prstGeom prst="wedgeRoundRectCallout">
            <a:avLst>
              <a:gd name="adj1" fmla="val -38875"/>
              <a:gd name="adj2" fmla="val 7564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200" dirty="0" smtClean="0"/>
              <a:t>Zdaj pa bomo nadaljevali z nalogami v delovnem zvezku na strani 39. </a:t>
            </a:r>
          </a:p>
          <a:p>
            <a:pPr algn="ctr"/>
            <a:r>
              <a:rPr lang="sl-SI" sz="2200" dirty="0" smtClean="0"/>
              <a:t>Meri natančno!</a:t>
            </a:r>
            <a:endParaRPr lang="sl-SI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755576" y="548680"/>
            <a:ext cx="37883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Spomnimo se imen likov.</a:t>
            </a:r>
            <a:endParaRPr lang="sl-SI" sz="2800" dirty="0"/>
          </a:p>
        </p:txBody>
      </p:sp>
      <p:sp>
        <p:nvSpPr>
          <p:cNvPr id="5" name="Pravokotnik 4"/>
          <p:cNvSpPr/>
          <p:nvPr/>
        </p:nvSpPr>
        <p:spPr>
          <a:xfrm>
            <a:off x="755576" y="1556792"/>
            <a:ext cx="1080120" cy="108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ravokotnik 5"/>
          <p:cNvSpPr/>
          <p:nvPr/>
        </p:nvSpPr>
        <p:spPr>
          <a:xfrm>
            <a:off x="2771800" y="1556792"/>
            <a:ext cx="2016224" cy="11521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Trapezoid 6"/>
          <p:cNvSpPr/>
          <p:nvPr/>
        </p:nvSpPr>
        <p:spPr>
          <a:xfrm>
            <a:off x="5436096" y="1340768"/>
            <a:ext cx="1152128" cy="1440160"/>
          </a:xfrm>
          <a:prstGeom prst="trapezoi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/>
          <p:cNvSpPr txBox="1"/>
          <p:nvPr/>
        </p:nvSpPr>
        <p:spPr>
          <a:xfrm>
            <a:off x="899592" y="3068960"/>
            <a:ext cx="421365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500" dirty="0" smtClean="0"/>
              <a:t>Kaj imajo skupnega zgornji liki?</a:t>
            </a:r>
            <a:endParaRPr lang="sl-SI" sz="2500" dirty="0"/>
          </a:p>
        </p:txBody>
      </p:sp>
      <p:sp>
        <p:nvSpPr>
          <p:cNvPr id="10" name="Enakokraki trikotnik 9"/>
          <p:cNvSpPr/>
          <p:nvPr/>
        </p:nvSpPr>
        <p:spPr>
          <a:xfrm>
            <a:off x="827584" y="4077072"/>
            <a:ext cx="1296144" cy="1224136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Odločitev 10"/>
          <p:cNvSpPr/>
          <p:nvPr/>
        </p:nvSpPr>
        <p:spPr>
          <a:xfrm>
            <a:off x="7380312" y="764704"/>
            <a:ext cx="936104" cy="2088232"/>
          </a:xfrm>
          <a:prstGeom prst="flowChartDecis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2" name="Pravokotni trikotnik 11"/>
          <p:cNvSpPr/>
          <p:nvPr/>
        </p:nvSpPr>
        <p:spPr>
          <a:xfrm>
            <a:off x="2627784" y="3861048"/>
            <a:ext cx="1296144" cy="1440160"/>
          </a:xfrm>
          <a:prstGeom prst="rt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Elipsa 12"/>
          <p:cNvSpPr/>
          <p:nvPr/>
        </p:nvSpPr>
        <p:spPr>
          <a:xfrm>
            <a:off x="3995936" y="3933056"/>
            <a:ext cx="1152128" cy="1152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ravilni petkotnik 13"/>
          <p:cNvSpPr/>
          <p:nvPr/>
        </p:nvSpPr>
        <p:spPr>
          <a:xfrm>
            <a:off x="5364088" y="3573016"/>
            <a:ext cx="1512168" cy="1656184"/>
          </a:xfrm>
          <a:prstGeom prst="pent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PoljeZBesedilom 14"/>
          <p:cNvSpPr txBox="1"/>
          <p:nvPr/>
        </p:nvSpPr>
        <p:spPr>
          <a:xfrm>
            <a:off x="827584" y="5877272"/>
            <a:ext cx="546784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500" dirty="0" smtClean="0"/>
              <a:t>Kateri lik na tej strani je poseben? Zakaj?</a:t>
            </a:r>
            <a:endParaRPr lang="sl-SI" sz="2500" dirty="0"/>
          </a:p>
        </p:txBody>
      </p:sp>
      <p:sp>
        <p:nvSpPr>
          <p:cNvPr id="16" name="Zaokrožen pravokotni oblaček 15"/>
          <p:cNvSpPr/>
          <p:nvPr/>
        </p:nvSpPr>
        <p:spPr>
          <a:xfrm>
            <a:off x="7236296" y="3212976"/>
            <a:ext cx="1584176" cy="1368152"/>
          </a:xfrm>
          <a:prstGeom prst="wedgeRoundRectCallout">
            <a:avLst>
              <a:gd name="adj1" fmla="val 2445"/>
              <a:gd name="adj2" fmla="val 6989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Pomembne besede: lik, oglišče, stranica.</a:t>
            </a:r>
            <a:endParaRPr lang="sl-SI" dirty="0"/>
          </a:p>
        </p:txBody>
      </p:sp>
      <p:pic>
        <p:nvPicPr>
          <p:cNvPr id="20" name="Slika 19" descr="ptic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36296" y="4581128"/>
            <a:ext cx="1296144" cy="2009962"/>
          </a:xfrm>
          <a:prstGeom prst="rect">
            <a:avLst/>
          </a:prstGeom>
        </p:spPr>
      </p:pic>
      <p:sp>
        <p:nvSpPr>
          <p:cNvPr id="21" name="Ograda številke diapozitiva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2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683568" y="548680"/>
            <a:ext cx="40594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dirty="0" smtClean="0"/>
              <a:t>Kaj pomeni beseda obseg?</a:t>
            </a:r>
            <a:endParaRPr lang="sl-SI" sz="2800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683568" y="1196752"/>
            <a:ext cx="805528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500" dirty="0" smtClean="0"/>
              <a:t>Janez se je sprehajal po igrišču. Na tleh so bili narisani liki. </a:t>
            </a:r>
            <a:endParaRPr lang="sl-SI" sz="2500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755576" y="1772816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Prvi lik je bil kvadrat. Janez je izmeril, da stranica kvadrata meri 3 metre.</a:t>
            </a:r>
            <a:endParaRPr lang="sl-SI" sz="2000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755576" y="2276872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Koliko je prehodil, da je prišel po črtah od začetne do začetne točke?</a:t>
            </a:r>
            <a:endParaRPr lang="sl-SI" sz="2000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5220072" y="3356992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Kako si to izračunal/-a?</a:t>
            </a:r>
            <a:endParaRPr lang="sl-SI" sz="2000" dirty="0"/>
          </a:p>
        </p:txBody>
      </p:sp>
      <p:sp>
        <p:nvSpPr>
          <p:cNvPr id="18" name="Pravokotnik 17"/>
          <p:cNvSpPr/>
          <p:nvPr/>
        </p:nvSpPr>
        <p:spPr>
          <a:xfrm>
            <a:off x="1331640" y="3573016"/>
            <a:ext cx="2664296" cy="266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 descr="http://animatedgif.net/people/bob_walking_e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5445224"/>
            <a:ext cx="504056" cy="1022809"/>
          </a:xfrm>
          <a:prstGeom prst="rect">
            <a:avLst/>
          </a:prstGeom>
          <a:noFill/>
        </p:spPr>
      </p:pic>
      <p:sp>
        <p:nvSpPr>
          <p:cNvPr id="20" name="PoljeZBesedilom 19"/>
          <p:cNvSpPr txBox="1"/>
          <p:nvPr/>
        </p:nvSpPr>
        <p:spPr>
          <a:xfrm>
            <a:off x="2339752" y="6237312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3 m</a:t>
            </a:r>
            <a:endParaRPr lang="sl-SI" dirty="0"/>
          </a:p>
        </p:txBody>
      </p:sp>
      <p:sp>
        <p:nvSpPr>
          <p:cNvPr id="21" name="PoljeZBesedilom 20"/>
          <p:cNvSpPr txBox="1"/>
          <p:nvPr/>
        </p:nvSpPr>
        <p:spPr>
          <a:xfrm>
            <a:off x="3995936" y="4653136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3 m</a:t>
            </a:r>
            <a:endParaRPr lang="sl-SI" dirty="0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3</a:t>
            </a:fld>
            <a:endParaRPr lang="sl-SI"/>
          </a:p>
        </p:txBody>
      </p:sp>
      <p:sp>
        <p:nvSpPr>
          <p:cNvPr id="23" name="Ograda noge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24" name="PoljeZBesedilom 23"/>
          <p:cNvSpPr txBox="1"/>
          <p:nvPr/>
        </p:nvSpPr>
        <p:spPr>
          <a:xfrm>
            <a:off x="5220072" y="3933056"/>
            <a:ext cx="33123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b="1" dirty="0" smtClean="0"/>
              <a:t>Dve možnosti: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3 m + 3 m + 3 m + 3 m = 12 m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ali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4 ∙ 3 m = 12 m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21965E-6 L 0.31893 0.004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9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892 0.00439 L 0.31892 -0.3731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892 -0.37317 L -0.004 -0.3784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0.35768 L 3.33333E-6 -4.45087E-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1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0" grpId="0"/>
      <p:bldP spid="21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oljeZBesedilom 14"/>
          <p:cNvSpPr txBox="1"/>
          <p:nvPr/>
        </p:nvSpPr>
        <p:spPr>
          <a:xfrm>
            <a:off x="611560" y="548680"/>
            <a:ext cx="78488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Drugi lik je bil pravokotnik. Janez je izmeril, da ena stranica meri 6 metrov, druga pa 4 metre. Ali je bilo potrebno, da izmeri še tretjo in četrto stranico?</a:t>
            </a:r>
            <a:endParaRPr lang="sl-SI" sz="2000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755576" y="1772816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Koliko je prehodil, da je prišel po črtah od začetne do začetne točke?</a:t>
            </a:r>
            <a:endParaRPr lang="sl-SI" sz="2000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5796136" y="2708920"/>
            <a:ext cx="2772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Kako si to izračunal/-a?</a:t>
            </a:r>
            <a:endParaRPr lang="sl-SI" sz="2000" dirty="0"/>
          </a:p>
        </p:txBody>
      </p:sp>
      <p:sp>
        <p:nvSpPr>
          <p:cNvPr id="18" name="Pravokotnik 17"/>
          <p:cNvSpPr/>
          <p:nvPr/>
        </p:nvSpPr>
        <p:spPr>
          <a:xfrm>
            <a:off x="1043608" y="2780928"/>
            <a:ext cx="4320000" cy="28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1026" name="Picture 2" descr="http://animatedgif.net/people/bob_walking_e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013176"/>
            <a:ext cx="504056" cy="1022809"/>
          </a:xfrm>
          <a:prstGeom prst="rect">
            <a:avLst/>
          </a:prstGeom>
          <a:noFill/>
        </p:spPr>
      </p:pic>
      <p:sp>
        <p:nvSpPr>
          <p:cNvPr id="20" name="PoljeZBesedilom 19"/>
          <p:cNvSpPr txBox="1"/>
          <p:nvPr/>
        </p:nvSpPr>
        <p:spPr>
          <a:xfrm>
            <a:off x="2915816" y="5805264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6 m</a:t>
            </a:r>
            <a:endParaRPr lang="sl-SI" dirty="0"/>
          </a:p>
        </p:txBody>
      </p:sp>
      <p:sp>
        <p:nvSpPr>
          <p:cNvPr id="21" name="PoljeZBesedilom 20"/>
          <p:cNvSpPr txBox="1"/>
          <p:nvPr/>
        </p:nvSpPr>
        <p:spPr>
          <a:xfrm>
            <a:off x="5436096" y="4005064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4 m</a:t>
            </a:r>
            <a:endParaRPr lang="sl-SI" dirty="0"/>
          </a:p>
        </p:txBody>
      </p:sp>
      <p:sp>
        <p:nvSpPr>
          <p:cNvPr id="11" name="Ograda številke diapoz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4</a:t>
            </a:fld>
            <a:endParaRPr lang="sl-SI"/>
          </a:p>
        </p:txBody>
      </p:sp>
      <p:sp>
        <p:nvSpPr>
          <p:cNvPr id="12" name="Ograda noge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13" name="PoljeZBesedilom 12"/>
          <p:cNvSpPr txBox="1"/>
          <p:nvPr/>
        </p:nvSpPr>
        <p:spPr>
          <a:xfrm>
            <a:off x="6084168" y="3212976"/>
            <a:ext cx="33123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b="1" dirty="0" smtClean="0"/>
              <a:t>Dve možnosti: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6 m + 4 m + 6 m + 4 m = 20 m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ali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2 ∙ 6 m + 2 ∙ 4 m = 20 m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2 -0.02731 L 0.46475 -0.0229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437 0.00439 L 0.48437 -0.4413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437 -0.4419 L -0.01181 -0.4523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" y="-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81 -0.45232 L -0.01962 -0.0481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2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0" grpId="0"/>
      <p:bldP spid="2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nakokraki trikotnik 8"/>
          <p:cNvSpPr/>
          <p:nvPr/>
        </p:nvSpPr>
        <p:spPr>
          <a:xfrm>
            <a:off x="1187624" y="2708920"/>
            <a:ext cx="3672408" cy="2952328"/>
          </a:xfrm>
          <a:prstGeom prst="triangl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PoljeZBesedilom 14"/>
          <p:cNvSpPr txBox="1"/>
          <p:nvPr/>
        </p:nvSpPr>
        <p:spPr>
          <a:xfrm>
            <a:off x="611560" y="548680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Naslednji lik je bil trikotnik. Janez je izmeril, da so vse stranice enake, merijo pa 5 metrov. </a:t>
            </a:r>
            <a:endParaRPr lang="sl-SI" sz="2000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683568" y="1412776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Koliko je prehodil, da je prišel po črtah od začetne do začetne točke?</a:t>
            </a:r>
            <a:endParaRPr lang="sl-SI" sz="2000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5364088" y="2564904"/>
            <a:ext cx="2772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Kako si to izračunal/-a?</a:t>
            </a:r>
            <a:endParaRPr lang="sl-SI" sz="2000" dirty="0"/>
          </a:p>
        </p:txBody>
      </p:sp>
      <p:pic>
        <p:nvPicPr>
          <p:cNvPr id="1026" name="Picture 2" descr="http://animatedgif.net/people/bob_walking_e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725144"/>
            <a:ext cx="504056" cy="1022809"/>
          </a:xfrm>
          <a:prstGeom prst="rect">
            <a:avLst/>
          </a:prstGeom>
          <a:noFill/>
        </p:spPr>
      </p:pic>
      <p:sp>
        <p:nvSpPr>
          <p:cNvPr id="20" name="PoljeZBesedilom 19"/>
          <p:cNvSpPr txBox="1"/>
          <p:nvPr/>
        </p:nvSpPr>
        <p:spPr>
          <a:xfrm>
            <a:off x="2699792" y="5733256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5 m</a:t>
            </a:r>
            <a:endParaRPr lang="sl-SI" dirty="0"/>
          </a:p>
        </p:txBody>
      </p:sp>
      <p:sp>
        <p:nvSpPr>
          <p:cNvPr id="10" name="Ograda številke diapoz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5</a:t>
            </a:fld>
            <a:endParaRPr lang="sl-SI"/>
          </a:p>
        </p:txBody>
      </p:sp>
      <p:sp>
        <p:nvSpPr>
          <p:cNvPr id="11" name="Ograda no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12" name="PoljeZBesedilom 11"/>
          <p:cNvSpPr txBox="1"/>
          <p:nvPr/>
        </p:nvSpPr>
        <p:spPr>
          <a:xfrm>
            <a:off x="5364088" y="3212976"/>
            <a:ext cx="33123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b="1" dirty="0" smtClean="0"/>
              <a:t>Dve možnosti: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5 m + 5 m + 5 m = 15 m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ali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3 ∙ 5 m = 15 m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3526E-6 L 0.42916 0.00948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916 0.00948 L 0.20868 -0.4309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00" y="-22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469 -0.47213 L 1.11111E-6 -4.79769E-6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0" y="2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/>
      <p:bldP spid="2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čni vnos 8"/>
          <p:cNvSpPr/>
          <p:nvPr/>
        </p:nvSpPr>
        <p:spPr>
          <a:xfrm rot="21027870">
            <a:off x="721437" y="2652611"/>
            <a:ext cx="4752528" cy="2592288"/>
          </a:xfrm>
          <a:prstGeom prst="flowChartManualInpu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PoljeZBesedilom 14"/>
          <p:cNvSpPr txBox="1"/>
          <p:nvPr/>
        </p:nvSpPr>
        <p:spPr>
          <a:xfrm>
            <a:off x="611560" y="548680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Naslednji lik pa je bil prav nenavadne oblike. </a:t>
            </a:r>
            <a:endParaRPr lang="sl-SI" sz="2000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611560" y="1556792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Koliko je prehodil, da je prišel po črtah od začetne do začetne točke?</a:t>
            </a:r>
            <a:endParaRPr lang="sl-SI" sz="2000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6012160" y="2708920"/>
            <a:ext cx="2772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Kako si to izračunal/-a?</a:t>
            </a:r>
            <a:endParaRPr lang="sl-SI" sz="2000" dirty="0"/>
          </a:p>
        </p:txBody>
      </p:sp>
      <p:pic>
        <p:nvPicPr>
          <p:cNvPr id="1026" name="Picture 2" descr="http://animatedgif.net/people/bob_walking_e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725144"/>
            <a:ext cx="504056" cy="1022809"/>
          </a:xfrm>
          <a:prstGeom prst="rect">
            <a:avLst/>
          </a:prstGeom>
          <a:noFill/>
        </p:spPr>
      </p:pic>
      <p:sp>
        <p:nvSpPr>
          <p:cNvPr id="20" name="PoljeZBesedilom 19"/>
          <p:cNvSpPr txBox="1"/>
          <p:nvPr/>
        </p:nvSpPr>
        <p:spPr>
          <a:xfrm>
            <a:off x="3347864" y="5301208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6 m</a:t>
            </a:r>
            <a:endParaRPr lang="sl-SI" dirty="0"/>
          </a:p>
        </p:txBody>
      </p:sp>
      <p:sp>
        <p:nvSpPr>
          <p:cNvPr id="21" name="PoljeZBesedilom 20"/>
          <p:cNvSpPr txBox="1"/>
          <p:nvPr/>
        </p:nvSpPr>
        <p:spPr>
          <a:xfrm>
            <a:off x="5436096" y="3212976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3 m</a:t>
            </a:r>
            <a:endParaRPr lang="sl-SI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611560" y="1052736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Kaj je moral Janez najprej narediti, da bi lahko izračunal dolžino svoje poti?</a:t>
            </a:r>
            <a:endParaRPr lang="sl-SI" sz="2000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2627784" y="2420888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7 m</a:t>
            </a:r>
            <a:endParaRPr lang="sl-SI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251520" y="4437112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2 m</a:t>
            </a:r>
            <a:endParaRPr lang="sl-SI" dirty="0"/>
          </a:p>
        </p:txBody>
      </p:sp>
      <p:sp>
        <p:nvSpPr>
          <p:cNvPr id="13" name="Ograda številke diapozitiva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6</a:t>
            </a:fld>
            <a:endParaRPr lang="sl-SI"/>
          </a:p>
        </p:txBody>
      </p:sp>
      <p:sp>
        <p:nvSpPr>
          <p:cNvPr id="14" name="Ograda noge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  <p:sp>
        <p:nvSpPr>
          <p:cNvPr id="19" name="PoljeZBesedilom 18"/>
          <p:cNvSpPr txBox="1"/>
          <p:nvPr/>
        </p:nvSpPr>
        <p:spPr>
          <a:xfrm>
            <a:off x="6084168" y="3356992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l-SI" b="1" dirty="0" smtClean="0"/>
              <a:t>Ena možnost:</a:t>
            </a:r>
          </a:p>
          <a:p>
            <a:pPr>
              <a:lnSpc>
                <a:spcPct val="150000"/>
              </a:lnSpc>
            </a:pPr>
            <a:r>
              <a:rPr lang="sl-SI" dirty="0" smtClean="0"/>
              <a:t>6 m + 3 m + 7 m + 2 m = 18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962 -0.02728 L 0.51996 -0.1227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00" y="-4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1997 -0.12278 L 0.47656 -0.49387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0" y="-18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656 -0.49387 L -0.05903 -0.32624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00" y="8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03 -0.32624 L -0.01181 -0.0272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0" y="14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11" grpId="0"/>
      <p:bldP spid="12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 descr="ptic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9872" y="2636912"/>
            <a:ext cx="2520280" cy="1840900"/>
          </a:xfrm>
          <a:prstGeom prst="rect">
            <a:avLst/>
          </a:prstGeom>
        </p:spPr>
      </p:pic>
      <p:sp>
        <p:nvSpPr>
          <p:cNvPr id="5" name="Zaokrožen pravokotni oblaček 4"/>
          <p:cNvSpPr/>
          <p:nvPr/>
        </p:nvSpPr>
        <p:spPr>
          <a:xfrm>
            <a:off x="2051720" y="1196752"/>
            <a:ext cx="3312368" cy="1512168"/>
          </a:xfrm>
          <a:prstGeom prst="wedgeRoundRectCallout">
            <a:avLst>
              <a:gd name="adj1" fmla="val 41619"/>
              <a:gd name="adj2" fmla="val 7836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l-SI" sz="2400" dirty="0" smtClean="0"/>
              <a:t>Vse poti, ki jih je prehodil Janez so  OBSEGI VEČKOTNIKOV.</a:t>
            </a:r>
            <a:endParaRPr lang="sl-SI" sz="2400" dirty="0"/>
          </a:p>
        </p:txBody>
      </p:sp>
      <p:sp>
        <p:nvSpPr>
          <p:cNvPr id="6" name="Pravokotnik 5"/>
          <p:cNvSpPr/>
          <p:nvPr/>
        </p:nvSpPr>
        <p:spPr>
          <a:xfrm rot="1653373">
            <a:off x="831677" y="4708455"/>
            <a:ext cx="1296000" cy="12958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3347864" y="5157192"/>
            <a:ext cx="2519800" cy="12238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Enakokraki trikotnik 7"/>
          <p:cNvSpPr/>
          <p:nvPr/>
        </p:nvSpPr>
        <p:spPr>
          <a:xfrm rot="20608018">
            <a:off x="7102180" y="4476264"/>
            <a:ext cx="1475656" cy="1296144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7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67544" y="476672"/>
            <a:ext cx="7148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 smtClean="0"/>
              <a:t>Spomnimo se, kako smo označili oglišča in stranice likov.</a:t>
            </a:r>
            <a:endParaRPr lang="sl-SI" sz="2400" dirty="0"/>
          </a:p>
        </p:txBody>
      </p:sp>
      <p:sp>
        <p:nvSpPr>
          <p:cNvPr id="3" name="Pravokotnik 2"/>
          <p:cNvSpPr/>
          <p:nvPr/>
        </p:nvSpPr>
        <p:spPr>
          <a:xfrm>
            <a:off x="1115616" y="1412776"/>
            <a:ext cx="1800000" cy="187220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4211960" y="1412776"/>
            <a:ext cx="2951848" cy="19438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Pravokotni trikotnik 4"/>
          <p:cNvSpPr/>
          <p:nvPr/>
        </p:nvSpPr>
        <p:spPr>
          <a:xfrm>
            <a:off x="1331640" y="4077072"/>
            <a:ext cx="2592288" cy="1872208"/>
          </a:xfrm>
          <a:prstGeom prst="rtTriangl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Šestkotnik 5"/>
          <p:cNvSpPr/>
          <p:nvPr/>
        </p:nvSpPr>
        <p:spPr>
          <a:xfrm>
            <a:off x="5076056" y="4077072"/>
            <a:ext cx="2016224" cy="1872208"/>
          </a:xfrm>
          <a:prstGeom prst="hexagon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oljeZBesedilom 6"/>
          <p:cNvSpPr txBox="1"/>
          <p:nvPr/>
        </p:nvSpPr>
        <p:spPr>
          <a:xfrm>
            <a:off x="971600" y="3284984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2843808" y="328498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2915816" y="105273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899592" y="105273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</a:t>
            </a:r>
            <a:endParaRPr lang="sl-SI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4067944" y="34290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7020272" y="335699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13" name="PoljeZBesedilom 12"/>
          <p:cNvSpPr txBox="1"/>
          <p:nvPr/>
        </p:nvSpPr>
        <p:spPr>
          <a:xfrm>
            <a:off x="7164288" y="105273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14" name="PoljeZBesedilom 13"/>
          <p:cNvSpPr txBox="1"/>
          <p:nvPr/>
        </p:nvSpPr>
        <p:spPr>
          <a:xfrm>
            <a:off x="3923928" y="105273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</a:t>
            </a:r>
            <a:endParaRPr lang="sl-SI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1187624" y="594928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3851920" y="587727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1043608" y="386104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18" name="PoljeZBesedilom 17"/>
          <p:cNvSpPr txBox="1"/>
          <p:nvPr/>
        </p:nvSpPr>
        <p:spPr>
          <a:xfrm>
            <a:off x="5364088" y="594928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19" name="PoljeZBesedilom 18"/>
          <p:cNvSpPr txBox="1"/>
          <p:nvPr/>
        </p:nvSpPr>
        <p:spPr>
          <a:xfrm>
            <a:off x="6516216" y="594928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20" name="PoljeZBesedilom 19"/>
          <p:cNvSpPr txBox="1"/>
          <p:nvPr/>
        </p:nvSpPr>
        <p:spPr>
          <a:xfrm>
            <a:off x="7164288" y="4869160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21" name="PoljeZBesedilom 20"/>
          <p:cNvSpPr txBox="1"/>
          <p:nvPr/>
        </p:nvSpPr>
        <p:spPr>
          <a:xfrm>
            <a:off x="6588224" y="3789040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</a:t>
            </a:r>
            <a:endParaRPr lang="sl-SI" dirty="0"/>
          </a:p>
        </p:txBody>
      </p:sp>
      <p:sp>
        <p:nvSpPr>
          <p:cNvPr id="22" name="PoljeZBesedilom 21"/>
          <p:cNvSpPr txBox="1"/>
          <p:nvPr/>
        </p:nvSpPr>
        <p:spPr>
          <a:xfrm>
            <a:off x="5292080" y="378904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E</a:t>
            </a:r>
            <a:endParaRPr lang="sl-SI" dirty="0"/>
          </a:p>
        </p:txBody>
      </p:sp>
      <p:sp>
        <p:nvSpPr>
          <p:cNvPr id="23" name="PoljeZBesedilom 22"/>
          <p:cNvSpPr txBox="1"/>
          <p:nvPr/>
        </p:nvSpPr>
        <p:spPr>
          <a:xfrm>
            <a:off x="4788024" y="4725144"/>
            <a:ext cx="218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F</a:t>
            </a:r>
            <a:endParaRPr lang="sl-SI" dirty="0"/>
          </a:p>
        </p:txBody>
      </p:sp>
      <p:sp>
        <p:nvSpPr>
          <p:cNvPr id="24" name="PoljeZBesedilom 23"/>
          <p:cNvSpPr txBox="1"/>
          <p:nvPr/>
        </p:nvSpPr>
        <p:spPr>
          <a:xfrm>
            <a:off x="1907704" y="3284984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2987824" y="213285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26" name="PoljeZBesedilom 25"/>
          <p:cNvSpPr txBox="1"/>
          <p:nvPr/>
        </p:nvSpPr>
        <p:spPr>
          <a:xfrm>
            <a:off x="2339752" y="450912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27" name="PoljeZBesedilom 26"/>
          <p:cNvSpPr txBox="1"/>
          <p:nvPr/>
        </p:nvSpPr>
        <p:spPr>
          <a:xfrm>
            <a:off x="5508104" y="105273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28" name="PoljeZBesedilom 27"/>
          <p:cNvSpPr txBox="1"/>
          <p:nvPr/>
        </p:nvSpPr>
        <p:spPr>
          <a:xfrm>
            <a:off x="5508104" y="3284984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29" name="PoljeZBesedilom 28"/>
          <p:cNvSpPr txBox="1"/>
          <p:nvPr/>
        </p:nvSpPr>
        <p:spPr>
          <a:xfrm>
            <a:off x="755576" y="213285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0" name="PoljeZBesedilom 29"/>
          <p:cNvSpPr txBox="1"/>
          <p:nvPr/>
        </p:nvSpPr>
        <p:spPr>
          <a:xfrm>
            <a:off x="1835696" y="105273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1" name="PoljeZBesedilom 30"/>
          <p:cNvSpPr txBox="1"/>
          <p:nvPr/>
        </p:nvSpPr>
        <p:spPr>
          <a:xfrm>
            <a:off x="7236296" y="213285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b</a:t>
            </a:r>
          </a:p>
        </p:txBody>
      </p:sp>
      <p:sp>
        <p:nvSpPr>
          <p:cNvPr id="32" name="PoljeZBesedilom 31"/>
          <p:cNvSpPr txBox="1"/>
          <p:nvPr/>
        </p:nvSpPr>
        <p:spPr>
          <a:xfrm>
            <a:off x="3851920" y="220486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b</a:t>
            </a:r>
          </a:p>
        </p:txBody>
      </p:sp>
      <p:sp>
        <p:nvSpPr>
          <p:cNvPr id="33" name="PoljeZBesedilom 32"/>
          <p:cNvSpPr txBox="1"/>
          <p:nvPr/>
        </p:nvSpPr>
        <p:spPr>
          <a:xfrm>
            <a:off x="971600" y="486916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b</a:t>
            </a:r>
          </a:p>
        </p:txBody>
      </p:sp>
      <p:sp>
        <p:nvSpPr>
          <p:cNvPr id="34" name="PoljeZBesedilom 33"/>
          <p:cNvSpPr txBox="1"/>
          <p:nvPr/>
        </p:nvSpPr>
        <p:spPr>
          <a:xfrm>
            <a:off x="6876256" y="537321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5" name="PoljeZBesedilom 34"/>
          <p:cNvSpPr txBox="1"/>
          <p:nvPr/>
        </p:nvSpPr>
        <p:spPr>
          <a:xfrm>
            <a:off x="5940152" y="587727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6" name="PoljeZBesedilom 35"/>
          <p:cNvSpPr txBox="1"/>
          <p:nvPr/>
        </p:nvSpPr>
        <p:spPr>
          <a:xfrm>
            <a:off x="2339752" y="587727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37" name="PoljeZBesedilom 36"/>
          <p:cNvSpPr txBox="1"/>
          <p:nvPr/>
        </p:nvSpPr>
        <p:spPr>
          <a:xfrm>
            <a:off x="6804248" y="429309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8" name="PoljeZBesedilom 37"/>
          <p:cNvSpPr txBox="1"/>
          <p:nvPr/>
        </p:nvSpPr>
        <p:spPr>
          <a:xfrm>
            <a:off x="5868144" y="371703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9" name="PoljeZBesedilom 38"/>
          <p:cNvSpPr txBox="1"/>
          <p:nvPr/>
        </p:nvSpPr>
        <p:spPr>
          <a:xfrm>
            <a:off x="5076056" y="429309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40" name="PoljeZBesedilom 39"/>
          <p:cNvSpPr txBox="1"/>
          <p:nvPr/>
        </p:nvSpPr>
        <p:spPr>
          <a:xfrm>
            <a:off x="5076056" y="530120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41" name="Ograda številke diapozitiva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8</a:t>
            </a:fld>
            <a:endParaRPr lang="sl-SI"/>
          </a:p>
        </p:txBody>
      </p:sp>
      <p:sp>
        <p:nvSpPr>
          <p:cNvPr id="42" name="Ograda noge 4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899592" y="692696"/>
            <a:ext cx="2685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 smtClean="0"/>
              <a:t>Izračunaj obseg lika.</a:t>
            </a:r>
            <a:endParaRPr lang="sl-SI" sz="2400" dirty="0"/>
          </a:p>
        </p:txBody>
      </p:sp>
      <p:sp>
        <p:nvSpPr>
          <p:cNvPr id="3" name="Pravokotnik 2"/>
          <p:cNvSpPr/>
          <p:nvPr/>
        </p:nvSpPr>
        <p:spPr>
          <a:xfrm>
            <a:off x="899592" y="2204864"/>
            <a:ext cx="3816424" cy="381642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l-SI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PoljeZBesedilom 6"/>
          <p:cNvSpPr txBox="1"/>
          <p:nvPr/>
        </p:nvSpPr>
        <p:spPr>
          <a:xfrm>
            <a:off x="611560" y="587727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4716016" y="5877272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</a:t>
            </a:r>
            <a:endParaRPr lang="sl-SI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4644008" y="1772816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755576" y="1844824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</a:t>
            </a:r>
            <a:endParaRPr lang="sl-SI" dirty="0"/>
          </a:p>
        </p:txBody>
      </p:sp>
      <p:sp>
        <p:nvSpPr>
          <p:cNvPr id="24" name="PoljeZBesedilom 23"/>
          <p:cNvSpPr txBox="1"/>
          <p:nvPr/>
        </p:nvSpPr>
        <p:spPr>
          <a:xfrm>
            <a:off x="539552" y="393305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4788024" y="393305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29" name="PoljeZBesedilom 28"/>
          <p:cNvSpPr txBox="1"/>
          <p:nvPr/>
        </p:nvSpPr>
        <p:spPr>
          <a:xfrm>
            <a:off x="2555776" y="5949280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30" name="PoljeZBesedilom 29"/>
          <p:cNvSpPr txBox="1"/>
          <p:nvPr/>
        </p:nvSpPr>
        <p:spPr>
          <a:xfrm>
            <a:off x="2555776" y="1772816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</a:t>
            </a:r>
            <a:endParaRPr lang="sl-SI" dirty="0"/>
          </a:p>
        </p:txBody>
      </p:sp>
      <p:sp>
        <p:nvSpPr>
          <p:cNvPr id="41" name="PoljeZBesedilom 40"/>
          <p:cNvSpPr txBox="1"/>
          <p:nvPr/>
        </p:nvSpPr>
        <p:spPr>
          <a:xfrm>
            <a:off x="899592" y="1340768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a = 6 cm</a:t>
            </a:r>
            <a:endParaRPr lang="sl-SI" dirty="0"/>
          </a:p>
        </p:txBody>
      </p:sp>
      <p:sp>
        <p:nvSpPr>
          <p:cNvPr id="42" name="PoljeZBesedilom 41"/>
          <p:cNvSpPr txBox="1"/>
          <p:nvPr/>
        </p:nvSpPr>
        <p:spPr>
          <a:xfrm>
            <a:off x="5796136" y="2060848"/>
            <a:ext cx="202055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lphaLcParenR"/>
            </a:pPr>
            <a:r>
              <a:rPr lang="sl-SI" dirty="0" smtClean="0"/>
              <a:t>Obseg je 12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Obseg je 18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Obseg je 24 cm.</a:t>
            </a:r>
          </a:p>
          <a:p>
            <a:pPr marL="342900" indent="-342900">
              <a:buAutoNum type="alphaLcParenR"/>
            </a:pPr>
            <a:endParaRPr lang="sl-SI" dirty="0"/>
          </a:p>
          <a:p>
            <a:pPr marL="342900" indent="-342900">
              <a:buAutoNum type="alphaLcParenR"/>
            </a:pPr>
            <a:r>
              <a:rPr lang="sl-SI" dirty="0" smtClean="0"/>
              <a:t>Obseg je 6 cm.</a:t>
            </a:r>
            <a:endParaRPr lang="sl-SI" dirty="0"/>
          </a:p>
        </p:txBody>
      </p:sp>
      <p:sp>
        <p:nvSpPr>
          <p:cNvPr id="43" name="Ograda številke diapozitiva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1886F-2A37-4FF9-88F6-5E663724B105}" type="slidenum">
              <a:rPr lang="sl-SI" smtClean="0"/>
              <a:pPr/>
              <a:t>9</a:t>
            </a:fld>
            <a:endParaRPr lang="sl-SI"/>
          </a:p>
        </p:txBody>
      </p:sp>
      <p:sp>
        <p:nvSpPr>
          <p:cNvPr id="44" name="Ograda noge 4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l-SI" smtClean="0"/>
              <a:t>by Mladen K.</a:t>
            </a: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659</Words>
  <Application>Microsoft Office PowerPoint</Application>
  <PresentationFormat>Diaprojekcija na zaslonu (4:3)</PresentationFormat>
  <Paragraphs>188</Paragraphs>
  <Slides>13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Officeova tema</vt:lpstr>
      <vt:lpstr>Obseg večkotnika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Mladen Kopasic</dc:creator>
  <cp:lastModifiedBy>Maja Lenart</cp:lastModifiedBy>
  <cp:revision>23</cp:revision>
  <dcterms:created xsi:type="dcterms:W3CDTF">2011-10-23T09:52:58Z</dcterms:created>
  <dcterms:modified xsi:type="dcterms:W3CDTF">2020-03-26T08:34:39Z</dcterms:modified>
</cp:coreProperties>
</file>