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ŽivaČebulj" initials="ŽČ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2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D8131-4331-4889-97EF-90218A21599E}" type="datetimeFigureOut">
              <a:rPr lang="sl-SI" smtClean="0"/>
              <a:pPr/>
              <a:t>11.8.2016</a:t>
            </a:fld>
            <a:endParaRPr lang="sl-SI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D2ECD1-FE36-4D46-A958-FCB942640C9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D8131-4331-4889-97EF-90218A21599E}" type="datetimeFigureOut">
              <a:rPr lang="sl-SI" smtClean="0"/>
              <a:pPr/>
              <a:t>11.8.2016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2ECD1-FE36-4D46-A958-FCB942640C9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D8131-4331-4889-97EF-90218A21599E}" type="datetimeFigureOut">
              <a:rPr lang="sl-SI" smtClean="0"/>
              <a:pPr/>
              <a:t>11.8.2016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2ECD1-FE36-4D46-A958-FCB942640C9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D8131-4331-4889-97EF-90218A21599E}" type="datetimeFigureOut">
              <a:rPr lang="sl-SI" smtClean="0"/>
              <a:pPr/>
              <a:t>11.8.2016</a:t>
            </a:fld>
            <a:endParaRPr lang="sl-SI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sl-SI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D2ECD1-FE36-4D46-A958-FCB942640C9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D8131-4331-4889-97EF-90218A21599E}" type="datetimeFigureOut">
              <a:rPr lang="sl-SI" smtClean="0"/>
              <a:pPr/>
              <a:t>11.8.2016</a:t>
            </a:fld>
            <a:endParaRPr lang="sl-SI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2ECD1-FE36-4D46-A958-FCB942640C97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D8131-4331-4889-97EF-90218A21599E}" type="datetimeFigureOut">
              <a:rPr lang="sl-SI" smtClean="0"/>
              <a:pPr/>
              <a:t>11.8.2016</a:t>
            </a:fld>
            <a:endParaRPr lang="sl-SI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2ECD1-FE36-4D46-A958-FCB942640C9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D8131-4331-4889-97EF-90218A21599E}" type="datetimeFigureOut">
              <a:rPr lang="sl-SI" smtClean="0"/>
              <a:pPr/>
              <a:t>11.8.2016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D2ECD1-FE36-4D46-A958-FCB942640C97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D8131-4331-4889-97EF-90218A21599E}" type="datetimeFigureOut">
              <a:rPr lang="sl-SI" smtClean="0"/>
              <a:pPr/>
              <a:t>11.8.2016</a:t>
            </a:fld>
            <a:endParaRPr lang="sl-SI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2ECD1-FE36-4D46-A958-FCB942640C9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D8131-4331-4889-97EF-90218A21599E}" type="datetimeFigureOut">
              <a:rPr lang="sl-SI" smtClean="0"/>
              <a:pPr/>
              <a:t>11.8.2016</a:t>
            </a:fld>
            <a:endParaRPr lang="sl-SI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2ECD1-FE36-4D46-A958-FCB942640C9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D8131-4331-4889-97EF-90218A21599E}" type="datetimeFigureOut">
              <a:rPr lang="sl-SI" smtClean="0"/>
              <a:pPr/>
              <a:t>11.8.2016</a:t>
            </a:fld>
            <a:endParaRPr lang="sl-SI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2ECD1-FE36-4D46-A958-FCB942640C97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D8131-4331-4889-97EF-90218A21599E}" type="datetimeFigureOut">
              <a:rPr lang="sl-SI" smtClean="0"/>
              <a:pPr/>
              <a:t>11.8.2016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2ECD1-FE36-4D46-A958-FCB942640C97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03D8131-4331-4889-97EF-90218A21599E}" type="datetimeFigureOut">
              <a:rPr lang="sl-SI" smtClean="0"/>
              <a:pPr/>
              <a:t>11.8.2016</a:t>
            </a:fld>
            <a:endParaRPr lang="sl-SI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D2ECD1-FE36-4D46-A958-FCB942640C97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198513"/>
            <a:ext cx="8458200" cy="1222375"/>
          </a:xfrm>
        </p:spPr>
        <p:txBody>
          <a:bodyPr>
            <a:normAutofit/>
          </a:bodyPr>
          <a:lstStyle/>
          <a:p>
            <a:r>
              <a:rPr lang="sl-SI" sz="6000" dirty="0" smtClean="0"/>
              <a:t>preslikave</a:t>
            </a:r>
            <a:endParaRPr lang="sl-SI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l-SI" sz="3200" dirty="0" smtClean="0"/>
              <a:t>7. razred</a:t>
            </a:r>
            <a:endParaRPr lang="sl-SI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4 preslikave in vzorci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84784"/>
            <a:ext cx="8686800" cy="4595341"/>
          </a:xfrm>
        </p:spPr>
        <p:txBody>
          <a:bodyPr/>
          <a:lstStyle/>
          <a:p>
            <a:r>
              <a:rPr lang="sl-SI" b="1" dirty="0" smtClean="0"/>
              <a:t>Zasuk</a:t>
            </a:r>
          </a:p>
          <a:p>
            <a:pPr>
              <a:buNone/>
            </a:pPr>
            <a:r>
              <a:rPr lang="sl-SI" dirty="0" smtClean="0"/>
              <a:t>	Če vetrnico zavrtimo, ročaj in os mirujeta, pisani kraki pa se vrtijo. Taki preslikavi pravimo zasuk ali vrtež.</a:t>
            </a:r>
            <a:endParaRPr lang="sl-SI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4887" y="3861048"/>
            <a:ext cx="215265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9343" y="3839294"/>
            <a:ext cx="210502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urved Left Arrow 5"/>
          <p:cNvSpPr/>
          <p:nvPr/>
        </p:nvSpPr>
        <p:spPr>
          <a:xfrm>
            <a:off x="4051151" y="3933056"/>
            <a:ext cx="1512168" cy="223224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>
                <a:solidFill>
                  <a:schemeClr val="tx1"/>
                </a:solidFill>
              </a:rPr>
              <a:t>V</a:t>
            </a:r>
            <a:r>
              <a:rPr lang="sl-SI" sz="2000" dirty="0" smtClean="0">
                <a:solidFill>
                  <a:schemeClr val="tx1"/>
                </a:solidFill>
              </a:rPr>
              <a:t>etrnica se je zavrtela.</a:t>
            </a:r>
            <a:endParaRPr lang="sl-SI" sz="20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63688" y="1988840"/>
            <a:ext cx="6192688" cy="172819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 smtClean="0"/>
              <a:t>Zasuk</a:t>
            </a:r>
            <a:r>
              <a:rPr lang="sl-SI" sz="2800" dirty="0" smtClean="0"/>
              <a:t> ali </a:t>
            </a:r>
            <a:r>
              <a:rPr lang="sl-SI" sz="2800" b="1" dirty="0" smtClean="0"/>
              <a:t>vrtež </a:t>
            </a:r>
            <a:r>
              <a:rPr lang="sl-SI" sz="2800" dirty="0" smtClean="0"/>
              <a:t>je preslikava, pri kateri se telo zavrti za določen kot okrog izbrane točke.</a:t>
            </a:r>
            <a:endParaRPr lang="sl-SI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b="1" dirty="0" smtClean="0"/>
              <a:t>Vzporedni premik</a:t>
            </a:r>
          </a:p>
          <a:p>
            <a:pPr>
              <a:buNone/>
            </a:pPr>
            <a:r>
              <a:rPr lang="sl-SI" dirty="0" smtClean="0"/>
              <a:t>	Če pa se z vetrnico le sprehajamo okoli ter se ta nič ne vrti, temveč se premika (preslika) v določeni smeri vzdolž premice. Taki preslikavi pravimo vzporedni premik.</a:t>
            </a:r>
          </a:p>
          <a:p>
            <a:pPr>
              <a:buNone/>
            </a:pPr>
            <a:r>
              <a:rPr lang="sl-SI" dirty="0" smtClean="0"/>
              <a:t>	</a:t>
            </a:r>
            <a:endParaRPr lang="sl-SI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261234"/>
            <a:ext cx="1872208" cy="2336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293096"/>
            <a:ext cx="1872208" cy="2336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>
          <a:xfrm>
            <a:off x="3419872" y="4725144"/>
            <a:ext cx="2088232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 smtClean="0"/>
              <a:t>Vetrnica se je premaknila.</a:t>
            </a:r>
            <a:endParaRPr lang="sl-SI" sz="2000" dirty="0"/>
          </a:p>
        </p:txBody>
      </p:sp>
      <p:sp>
        <p:nvSpPr>
          <p:cNvPr id="7" name="Rounded Rectangle 6"/>
          <p:cNvSpPr/>
          <p:nvPr/>
        </p:nvSpPr>
        <p:spPr>
          <a:xfrm>
            <a:off x="1475656" y="2348880"/>
            <a:ext cx="6120680" cy="1800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b="1" dirty="0" smtClean="0"/>
              <a:t>Vzporedni premik </a:t>
            </a:r>
            <a:r>
              <a:rPr lang="sl-SI" sz="2800" dirty="0" smtClean="0"/>
              <a:t>je preslikava, pri katerem se telo premakne vzdolž premice.</a:t>
            </a:r>
            <a:endParaRPr lang="sl-SI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l-SI" b="1" dirty="0" smtClean="0"/>
              <a:t>Vzorci</a:t>
            </a:r>
          </a:p>
          <a:p>
            <a:pPr>
              <a:buNone/>
            </a:pPr>
            <a:r>
              <a:rPr lang="sl-SI" dirty="0" smtClean="0"/>
              <a:t>Z vzporednimi premiki ali zasukom lahko tvorimo različne vzorce.</a:t>
            </a:r>
          </a:p>
          <a:p>
            <a:pPr>
              <a:buNone/>
            </a:pPr>
            <a:endParaRPr lang="sl-SI" dirty="0" smtClean="0"/>
          </a:p>
          <a:p>
            <a:pPr>
              <a:buNone/>
            </a:pPr>
            <a:r>
              <a:rPr lang="sl-SI" dirty="0" smtClean="0"/>
              <a:t>Osnovni motiv smo najprej </a:t>
            </a:r>
            <a:r>
              <a:rPr lang="sl-SI" i="1" dirty="0" smtClean="0"/>
              <a:t>vzporedno premikali </a:t>
            </a:r>
            <a:r>
              <a:rPr lang="sl-SI" dirty="0" smtClean="0"/>
              <a:t>in dobili prvi vzorec.</a:t>
            </a:r>
          </a:p>
          <a:p>
            <a:pPr>
              <a:buNone/>
            </a:pPr>
            <a:endParaRPr lang="sl-SI" dirty="0" smtClean="0"/>
          </a:p>
        </p:txBody>
      </p:sp>
      <p:sp>
        <p:nvSpPr>
          <p:cNvPr id="18" name="Content Placeholder 1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sl-SI" dirty="0" smtClean="0"/>
          </a:p>
          <a:p>
            <a:pPr>
              <a:buNone/>
            </a:pPr>
            <a:endParaRPr lang="sl-SI" dirty="0" smtClean="0"/>
          </a:p>
          <a:p>
            <a:pPr>
              <a:buNone/>
            </a:pPr>
            <a:r>
              <a:rPr lang="sl-SI" dirty="0" smtClean="0"/>
              <a:t>Nato pa smo ga še </a:t>
            </a:r>
            <a:r>
              <a:rPr lang="sl-SI" i="1" dirty="0" smtClean="0"/>
              <a:t>zasukali</a:t>
            </a:r>
            <a:r>
              <a:rPr lang="sl-SI" dirty="0" smtClean="0"/>
              <a:t> ter dobili drugi vzorec.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816" y="5589344"/>
            <a:ext cx="936000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5589344"/>
            <a:ext cx="936000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920" y="5579794"/>
            <a:ext cx="936000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092281" y="4869367"/>
            <a:ext cx="936000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7" y="3933159"/>
            <a:ext cx="936000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6156177" y="5805367"/>
            <a:ext cx="936000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484784"/>
            <a:ext cx="936000" cy="93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5940152" y="1700808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osnovni motiv</a:t>
            </a:r>
            <a:endParaRPr lang="sl-SI" sz="2400" dirty="0"/>
          </a:p>
        </p:txBody>
      </p:sp>
      <p:sp>
        <p:nvSpPr>
          <p:cNvPr id="23" name="Right Arrow 22"/>
          <p:cNvSpPr/>
          <p:nvPr/>
        </p:nvSpPr>
        <p:spPr>
          <a:xfrm>
            <a:off x="1547664" y="6021288"/>
            <a:ext cx="3096344" cy="144016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4" name="Curved Left Arrow 23"/>
          <p:cNvSpPr/>
          <p:nvPr/>
        </p:nvSpPr>
        <p:spPr>
          <a:xfrm>
            <a:off x="6660232" y="4365104"/>
            <a:ext cx="1008112" cy="2088232"/>
          </a:xfrm>
          <a:prstGeom prst="curvedLef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5 simetrala daljice</a:t>
            </a:r>
            <a:endParaRPr lang="sl-SI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27166"/>
          </a:xfrm>
        </p:spPr>
        <p:txBody>
          <a:bodyPr>
            <a:normAutofit/>
          </a:bodyPr>
          <a:lstStyle/>
          <a:p>
            <a:r>
              <a:rPr lang="sl-SI" sz="3000" b="1" dirty="0" smtClean="0"/>
              <a:t>Simetrala daljice </a:t>
            </a:r>
            <a:r>
              <a:rPr lang="sl-SI" sz="3000" b="1" dirty="0" err="1" smtClean="0"/>
              <a:t>s</a:t>
            </a:r>
            <a:r>
              <a:rPr lang="sl-SI" sz="3000" b="1" baseline="-25000" dirty="0" err="1" smtClean="0"/>
              <a:t>AB</a:t>
            </a:r>
            <a:r>
              <a:rPr lang="sl-SI" sz="3000" dirty="0" smtClean="0"/>
              <a:t> je premica, ki pravokotno razpolavlja daljico AB.</a:t>
            </a:r>
          </a:p>
          <a:p>
            <a:r>
              <a:rPr lang="sl-SI" sz="3000" dirty="0" smtClean="0"/>
              <a:t>Točka S, v kateri simetrala seka daljico, je </a:t>
            </a:r>
            <a:r>
              <a:rPr lang="sl-SI" sz="3000" b="1" dirty="0" smtClean="0"/>
              <a:t>središče</a:t>
            </a:r>
            <a:r>
              <a:rPr lang="sl-SI" sz="3000" dirty="0" smtClean="0"/>
              <a:t> ali </a:t>
            </a:r>
            <a:r>
              <a:rPr lang="sl-SI" sz="3000" b="1" dirty="0" smtClean="0"/>
              <a:t>razpolovišče daljice</a:t>
            </a:r>
            <a:r>
              <a:rPr lang="sl-SI" sz="3000" dirty="0" smtClean="0"/>
              <a:t>.</a:t>
            </a:r>
          </a:p>
          <a:p>
            <a:r>
              <a:rPr lang="sl-SI" sz="3000" dirty="0" smtClean="0"/>
              <a:t>Vsaka točka, ki leži na simetrali daljice, je enako oddaljena od obeh krajišč daljice: |TA| = |TB|.</a:t>
            </a:r>
          </a:p>
        </p:txBody>
      </p:sp>
      <p:pic>
        <p:nvPicPr>
          <p:cNvPr id="10" name="Picture 9" descr="simetrala dalji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4293096"/>
            <a:ext cx="4320480" cy="2703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6 simetrala kota</a:t>
            </a:r>
            <a:endParaRPr lang="sl-SI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b="1" dirty="0" smtClean="0"/>
              <a:t>Simetrala kota s</a:t>
            </a:r>
            <a:r>
              <a:rPr lang="sl-SI" b="1" baseline="-25000" dirty="0" smtClean="0">
                <a:sym typeface="Mathematica1"/>
              </a:rPr>
              <a:t></a:t>
            </a:r>
            <a:r>
              <a:rPr lang="sl-SI" b="1" dirty="0" smtClean="0"/>
              <a:t> </a:t>
            </a:r>
            <a:r>
              <a:rPr lang="sl-SI" dirty="0" smtClean="0"/>
              <a:t>je premica, ki poteka skozi vrh kota in kot razpolavlja.</a:t>
            </a:r>
          </a:p>
          <a:p>
            <a:r>
              <a:rPr lang="sl-SI" dirty="0" smtClean="0"/>
              <a:t>Vsaka točka na simetrali kota je enako oddaljena od obeh krakov kota.</a:t>
            </a:r>
            <a:endParaRPr lang="sl-SI" dirty="0"/>
          </a:p>
        </p:txBody>
      </p:sp>
      <p:pic>
        <p:nvPicPr>
          <p:cNvPr id="7" name="Picture 6" descr="simetrala ko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4030583"/>
            <a:ext cx="4312195" cy="2350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7 koti z vzporednimi kraki</a:t>
            </a:r>
            <a:endParaRPr lang="sl-SI" dirty="0"/>
          </a:p>
        </p:txBody>
      </p:sp>
      <p:pic>
        <p:nvPicPr>
          <p:cNvPr id="18" name="Picture 17" descr="koti z vzporednimi kraki 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1" y="5216567"/>
            <a:ext cx="2016223" cy="1596809"/>
          </a:xfrm>
          <a:prstGeom prst="rect">
            <a:avLst/>
          </a:prstGeom>
        </p:spPr>
      </p:pic>
      <p:sp>
        <p:nvSpPr>
          <p:cNvPr id="19" name="Content Placeholder 4"/>
          <p:cNvSpPr txBox="1">
            <a:spLocks/>
          </p:cNvSpPr>
          <p:nvPr/>
        </p:nvSpPr>
        <p:spPr>
          <a:xfrm>
            <a:off x="304800" y="1340768"/>
            <a:ext cx="8587680" cy="525658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lang="sl-SI" sz="3200" dirty="0" smtClean="0">
                <a:solidFill>
                  <a:schemeClr val="tx2"/>
                </a:solidFill>
              </a:rPr>
              <a:t>Kote, ki nastanejo, če par vzporednih premic sekamo s tretjo premico, imenujemo </a:t>
            </a:r>
            <a:r>
              <a:rPr lang="sl-SI" sz="3200" b="1" dirty="0" smtClean="0">
                <a:solidFill>
                  <a:schemeClr val="tx2"/>
                </a:solidFill>
              </a:rPr>
              <a:t>koti z vzporednimi kraki</a:t>
            </a:r>
            <a:r>
              <a:rPr lang="sl-SI" sz="3200" dirty="0" smtClean="0">
                <a:solidFill>
                  <a:schemeClr val="tx2"/>
                </a:solidFill>
              </a:rPr>
              <a:t>. Dva kota z vzporednimi kraki sta lahko:</a:t>
            </a:r>
            <a:endParaRPr kumimoji="0" lang="sl-SI" sz="320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lang="sl-SI" sz="3200" dirty="0" smtClean="0">
                <a:solidFill>
                  <a:schemeClr val="tx2"/>
                </a:solidFill>
              </a:rPr>
              <a:t>enaka: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tabLst/>
              <a:defRPr/>
            </a:pPr>
            <a:endParaRPr lang="sl-SI" sz="3200" dirty="0">
              <a:solidFill>
                <a:schemeClr val="tx2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endParaRPr lang="sl-SI" sz="3200" dirty="0" smtClean="0">
              <a:solidFill>
                <a:schemeClr val="tx2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itchFamily="34" charset="0"/>
              <a:buChar char="•"/>
              <a:tabLst/>
              <a:defRPr/>
            </a:pPr>
            <a:r>
              <a:rPr kumimoji="0" lang="sl-SI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suplementarna</a:t>
            </a:r>
            <a:r>
              <a:rPr kumimoji="0" lang="sl-SI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380312" y="2996952"/>
            <a:ext cx="1368152" cy="115212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dirty="0" smtClean="0">
                <a:sym typeface="Symbol"/>
              </a:rPr>
              <a:t> = </a:t>
            </a:r>
            <a:endParaRPr lang="sl-SI" sz="3200" dirty="0"/>
          </a:p>
        </p:txBody>
      </p:sp>
      <p:sp>
        <p:nvSpPr>
          <p:cNvPr id="24" name="Rounded Rectangle 23"/>
          <p:cNvSpPr/>
          <p:nvPr/>
        </p:nvSpPr>
        <p:spPr>
          <a:xfrm>
            <a:off x="6228184" y="5445224"/>
            <a:ext cx="2677388" cy="10801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dirty="0" smtClean="0">
                <a:sym typeface="Symbol"/>
              </a:rPr>
              <a:t> +  = 180°</a:t>
            </a:r>
            <a:endParaRPr lang="sl-SI" sz="3200" dirty="0"/>
          </a:p>
        </p:txBody>
      </p:sp>
      <p:pic>
        <p:nvPicPr>
          <p:cNvPr id="16" name="Content Placeholder 15" descr="koti z vzporednimi kraki 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394697" y="3223181"/>
            <a:ext cx="2697583" cy="1934011"/>
          </a:xfrm>
        </p:spPr>
      </p:pic>
      <p:pic>
        <p:nvPicPr>
          <p:cNvPr id="17" name="Picture 16" descr="koti z vzporednimi kraki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60781" y="3407107"/>
            <a:ext cx="2023187" cy="1750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Content Placeholder 35"/>
          <p:cNvGraphicFramePr>
            <a:graphicFrameLocks/>
          </p:cNvGraphicFramePr>
          <p:nvPr/>
        </p:nvGraphicFramePr>
        <p:xfrm>
          <a:off x="755576" y="1268760"/>
          <a:ext cx="7850099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2705"/>
                <a:gridCol w="1362456"/>
                <a:gridCol w="2395347"/>
                <a:gridCol w="2769591"/>
              </a:tblGrid>
              <a:tr h="540000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dirty="0" smtClean="0">
                          <a:solidFill>
                            <a:schemeClr val="bg1"/>
                          </a:solidFill>
                        </a:rPr>
                        <a:t>Kot</a:t>
                      </a:r>
                      <a:r>
                        <a:rPr lang="sl-SI" sz="2400" baseline="0" dirty="0" smtClean="0">
                          <a:solidFill>
                            <a:schemeClr val="bg1"/>
                          </a:solidFill>
                        </a:rPr>
                        <a:t> nič</a:t>
                      </a:r>
                      <a:endParaRPr lang="sl-SI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b="1" dirty="0" smtClean="0">
                          <a:solidFill>
                            <a:schemeClr val="tx1"/>
                          </a:solidFill>
                          <a:sym typeface="Symbol"/>
                        </a:rPr>
                        <a:t> = </a:t>
                      </a:r>
                      <a:r>
                        <a:rPr lang="sl-SI" sz="2400" b="1" dirty="0" smtClean="0">
                          <a:solidFill>
                            <a:schemeClr val="tx1"/>
                          </a:solidFill>
                        </a:rPr>
                        <a:t>0°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28000">
                <a:tc rowSpan="3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b="1" dirty="0" smtClean="0">
                          <a:solidFill>
                            <a:schemeClr val="bg1"/>
                          </a:solidFill>
                        </a:rPr>
                        <a:t>Izbočeni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b="1" dirty="0" smtClean="0">
                          <a:solidFill>
                            <a:schemeClr val="bg1"/>
                          </a:solidFill>
                        </a:rPr>
                        <a:t>kot</a:t>
                      </a: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dirty="0" smtClean="0">
                          <a:solidFill>
                            <a:schemeClr val="bg1"/>
                          </a:solidFill>
                        </a:rPr>
                        <a:t>Ostri kot</a:t>
                      </a:r>
                      <a:endParaRPr lang="sl-SI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2400" b="1" dirty="0" smtClean="0">
                          <a:solidFill>
                            <a:schemeClr val="tx1"/>
                          </a:solidFill>
                        </a:rPr>
                        <a:t>0°&lt; </a:t>
                      </a:r>
                      <a:r>
                        <a:rPr lang="sl-SI" sz="2400" b="1" dirty="0" smtClean="0">
                          <a:solidFill>
                            <a:schemeClr val="tx1"/>
                          </a:solidFill>
                          <a:sym typeface="Symbol"/>
                        </a:rPr>
                        <a:t> </a:t>
                      </a:r>
                      <a:r>
                        <a:rPr lang="sl-SI" sz="2400" b="1" dirty="0" smtClean="0">
                          <a:solidFill>
                            <a:schemeClr val="tx1"/>
                          </a:solidFill>
                        </a:rPr>
                        <a:t>&lt;90°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56000">
                <a:tc v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dirty="0" smtClean="0">
                          <a:solidFill>
                            <a:schemeClr val="bg1"/>
                          </a:solidFill>
                        </a:rPr>
                        <a:t>Pravi kot</a:t>
                      </a:r>
                      <a:endParaRPr lang="sl-SI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b="1" dirty="0" smtClean="0">
                          <a:solidFill>
                            <a:schemeClr val="tx1"/>
                          </a:solidFill>
                          <a:sym typeface="Symbol"/>
                        </a:rPr>
                        <a:t> = </a:t>
                      </a:r>
                      <a:r>
                        <a:rPr lang="sl-SI" sz="2400" b="1" dirty="0" smtClean="0">
                          <a:solidFill>
                            <a:schemeClr val="tx1"/>
                          </a:solidFill>
                        </a:rPr>
                        <a:t>90°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28000">
                <a:tc v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dirty="0" smtClean="0">
                          <a:solidFill>
                            <a:schemeClr val="bg1"/>
                          </a:solidFill>
                        </a:rPr>
                        <a:t>Topi kot</a:t>
                      </a:r>
                      <a:endParaRPr lang="sl-SI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b="1" dirty="0" smtClean="0">
                          <a:solidFill>
                            <a:schemeClr val="tx1"/>
                          </a:solidFill>
                        </a:rPr>
                        <a:t>90°&lt; </a:t>
                      </a:r>
                      <a:r>
                        <a:rPr lang="sl-SI" sz="2400" b="1" dirty="0" smtClean="0">
                          <a:solidFill>
                            <a:schemeClr val="tx1"/>
                          </a:solidFill>
                          <a:sym typeface="Symbol"/>
                        </a:rPr>
                        <a:t> </a:t>
                      </a:r>
                      <a:r>
                        <a:rPr lang="sl-SI" sz="2400" b="1" dirty="0" smtClean="0">
                          <a:solidFill>
                            <a:schemeClr val="tx1"/>
                          </a:solidFill>
                        </a:rPr>
                        <a:t>&lt;180°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20000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b="1" dirty="0" smtClean="0">
                          <a:solidFill>
                            <a:schemeClr val="bg1"/>
                          </a:solidFill>
                        </a:rPr>
                        <a:t>Iztegnjeni</a:t>
                      </a:r>
                      <a:r>
                        <a:rPr lang="sl-SI" sz="2400" b="1" baseline="0" dirty="0" smtClean="0">
                          <a:solidFill>
                            <a:schemeClr val="bg1"/>
                          </a:solidFill>
                        </a:rPr>
                        <a:t> kot</a:t>
                      </a:r>
                      <a:endParaRPr lang="sl-SI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b="1" dirty="0" smtClean="0">
                          <a:solidFill>
                            <a:schemeClr val="tx1"/>
                          </a:solidFill>
                          <a:sym typeface="Symbol"/>
                        </a:rPr>
                        <a:t> = </a:t>
                      </a:r>
                      <a:r>
                        <a:rPr lang="sl-SI" sz="2400" b="1" dirty="0" smtClean="0">
                          <a:solidFill>
                            <a:schemeClr val="tx1"/>
                          </a:solidFill>
                        </a:rPr>
                        <a:t>180°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28000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b="1" dirty="0" smtClean="0">
                          <a:solidFill>
                            <a:schemeClr val="bg1"/>
                          </a:solidFill>
                        </a:rPr>
                        <a:t>Vdrti kot</a:t>
                      </a:r>
                      <a:endParaRPr lang="sl-SI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b="1" dirty="0" smtClean="0">
                          <a:solidFill>
                            <a:schemeClr val="tx1"/>
                          </a:solidFill>
                        </a:rPr>
                        <a:t>180°&lt; </a:t>
                      </a:r>
                      <a:r>
                        <a:rPr lang="sl-SI" sz="2400" b="1" dirty="0" smtClean="0">
                          <a:solidFill>
                            <a:schemeClr val="tx1"/>
                          </a:solidFill>
                          <a:sym typeface="Symbol"/>
                        </a:rPr>
                        <a:t></a:t>
                      </a:r>
                      <a:r>
                        <a:rPr lang="sl-SI" sz="2400" b="1" baseline="0" dirty="0" smtClean="0">
                          <a:solidFill>
                            <a:schemeClr val="tx1"/>
                          </a:solidFill>
                          <a:sym typeface="Symbol"/>
                        </a:rPr>
                        <a:t> </a:t>
                      </a:r>
                      <a:r>
                        <a:rPr lang="sl-SI" sz="2400" b="1" dirty="0" smtClean="0">
                          <a:solidFill>
                            <a:schemeClr val="tx1"/>
                          </a:solidFill>
                        </a:rPr>
                        <a:t>&lt;360°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28000">
                <a:tc gridSpan="2"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b="1" dirty="0" smtClean="0">
                          <a:solidFill>
                            <a:schemeClr val="bg1"/>
                          </a:solidFill>
                        </a:rPr>
                        <a:t>Polni kot</a:t>
                      </a:r>
                      <a:endParaRPr lang="sl-SI" sz="2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2400" b="1" dirty="0" smtClean="0">
                          <a:solidFill>
                            <a:schemeClr val="tx1"/>
                          </a:solidFill>
                          <a:sym typeface="Symbol"/>
                        </a:rPr>
                        <a:t> = </a:t>
                      </a:r>
                      <a:r>
                        <a:rPr lang="sl-SI" sz="2400" b="1" dirty="0" smtClean="0">
                          <a:solidFill>
                            <a:schemeClr val="tx1"/>
                          </a:solidFill>
                        </a:rPr>
                        <a:t>360°</a:t>
                      </a:r>
                      <a:endParaRPr lang="sl-SI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24" y="620688"/>
            <a:ext cx="4211960" cy="6237312"/>
          </a:xfrm>
        </p:spPr>
        <p:txBody>
          <a:bodyPr>
            <a:normAutofit/>
          </a:bodyPr>
          <a:lstStyle/>
          <a:p>
            <a:r>
              <a:rPr lang="sl-SI" sz="3000" b="1" dirty="0" smtClean="0"/>
              <a:t>Ponovimo kote</a:t>
            </a:r>
          </a:p>
          <a:p>
            <a:endParaRPr lang="sl-SI" sz="3000" b="1" dirty="0" smtClean="0"/>
          </a:p>
          <a:p>
            <a:pPr>
              <a:buFont typeface="Arial" pitchFamily="34" charset="0"/>
              <a:buChar char="•"/>
            </a:pPr>
            <a:r>
              <a:rPr lang="sl-SI" sz="3000" dirty="0" err="1" smtClean="0"/>
              <a:t>Suplementarna</a:t>
            </a:r>
            <a:r>
              <a:rPr lang="sl-SI" sz="3000" dirty="0" smtClean="0"/>
              <a:t> kota</a:t>
            </a:r>
          </a:p>
          <a:p>
            <a:pPr>
              <a:buNone/>
            </a:pPr>
            <a:r>
              <a:rPr lang="sl-SI" sz="3000" dirty="0" smtClean="0"/>
              <a:t>	</a:t>
            </a:r>
            <a:r>
              <a:rPr lang="sl-SI" sz="3000" dirty="0" smtClean="0">
                <a:sym typeface="Symbol"/>
              </a:rPr>
              <a:t> +  = 180°</a:t>
            </a:r>
          </a:p>
          <a:p>
            <a:pPr>
              <a:buNone/>
            </a:pPr>
            <a:endParaRPr lang="sl-SI" sz="3000" dirty="0" smtClean="0"/>
          </a:p>
          <a:p>
            <a:pPr>
              <a:buNone/>
            </a:pPr>
            <a:endParaRPr lang="sl-SI" sz="3000" dirty="0" smtClean="0"/>
          </a:p>
          <a:p>
            <a:pPr>
              <a:buFont typeface="Arial" pitchFamily="34" charset="0"/>
              <a:buChar char="•"/>
            </a:pPr>
            <a:r>
              <a:rPr lang="sl-SI" sz="3000" dirty="0" smtClean="0"/>
              <a:t>Komplementarna kota</a:t>
            </a:r>
          </a:p>
          <a:p>
            <a:pPr>
              <a:buNone/>
            </a:pPr>
            <a:r>
              <a:rPr lang="sl-SI" sz="3000" dirty="0" smtClean="0">
                <a:sym typeface="Symbol"/>
              </a:rPr>
              <a:t>	 +  = 90°</a:t>
            </a:r>
            <a:endParaRPr lang="sl-SI" sz="3000" dirty="0" smtClean="0"/>
          </a:p>
          <a:p>
            <a:pPr>
              <a:buFont typeface="Arial" pitchFamily="34" charset="0"/>
              <a:buChar char="•"/>
            </a:pPr>
            <a:endParaRPr lang="sl-SI" sz="3000" dirty="0"/>
          </a:p>
        </p:txBody>
      </p:sp>
      <p:pic>
        <p:nvPicPr>
          <p:cNvPr id="13" name="Picture 12" descr="komplementarna ko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5085184"/>
            <a:ext cx="2151088" cy="1567743"/>
          </a:xfrm>
          <a:prstGeom prst="rect">
            <a:avLst/>
          </a:prstGeom>
        </p:spPr>
      </p:pic>
      <p:pic>
        <p:nvPicPr>
          <p:cNvPr id="14" name="Picture 13" descr="suplementarna ko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2708920"/>
            <a:ext cx="2137398" cy="1362387"/>
          </a:xfrm>
          <a:prstGeom prst="rect">
            <a:avLst/>
          </a:prstGeom>
        </p:spPr>
      </p:pic>
      <p:pic>
        <p:nvPicPr>
          <p:cNvPr id="16" name="Picture 15" descr="kot nič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836712"/>
            <a:ext cx="2182236" cy="1320380"/>
          </a:xfrm>
          <a:prstGeom prst="rect">
            <a:avLst/>
          </a:prstGeom>
        </p:spPr>
      </p:pic>
      <p:pic>
        <p:nvPicPr>
          <p:cNvPr id="17" name="Picture 2" descr="C:\Users\Pika\Desktop\ROKUS\power pointi\6. razred\pravi ko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2606272"/>
            <a:ext cx="1584176" cy="907103"/>
          </a:xfrm>
          <a:prstGeom prst="rect">
            <a:avLst/>
          </a:prstGeom>
          <a:noFill/>
        </p:spPr>
      </p:pic>
      <p:pic>
        <p:nvPicPr>
          <p:cNvPr id="18" name="Picture 3" descr="C:\Users\Pika\Desktop\ROKUS\power pointi\6. razred\ostri ko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1844824"/>
            <a:ext cx="2181125" cy="776921"/>
          </a:xfrm>
          <a:prstGeom prst="rect">
            <a:avLst/>
          </a:prstGeom>
          <a:noFill/>
        </p:spPr>
      </p:pic>
      <p:pic>
        <p:nvPicPr>
          <p:cNvPr id="19" name="Picture 4" descr="C:\Users\Pika\Desktop\ROKUS\power pointi\6. razred\vdrti ko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415851">
            <a:off x="6152179" y="4705869"/>
            <a:ext cx="1593882" cy="1223722"/>
          </a:xfrm>
          <a:prstGeom prst="rect">
            <a:avLst/>
          </a:prstGeom>
          <a:noFill/>
        </p:spPr>
      </p:pic>
      <p:pic>
        <p:nvPicPr>
          <p:cNvPr id="20" name="Picture 5" descr="C:\Users\Pika\Desktop\ROKUS\power pointi\6. razred\iztegnjeni kot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84168" y="4171915"/>
            <a:ext cx="2267198" cy="1084387"/>
          </a:xfrm>
          <a:prstGeom prst="rect">
            <a:avLst/>
          </a:prstGeom>
          <a:noFill/>
        </p:spPr>
      </p:pic>
      <p:pic>
        <p:nvPicPr>
          <p:cNvPr id="21" name="Picture 6" descr="C:\Users\Pika\Desktop\ROKUS\power pointi\6. razred\polni kot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16216" y="5725271"/>
            <a:ext cx="1368152" cy="853889"/>
          </a:xfrm>
          <a:prstGeom prst="rect">
            <a:avLst/>
          </a:prstGeom>
          <a:noFill/>
        </p:spPr>
      </p:pic>
      <p:pic>
        <p:nvPicPr>
          <p:cNvPr id="22" name="Picture 7" descr="C:\Users\Pika\Desktop\ROKUS\power pointi\6. razred\topi kot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56176" y="3379827"/>
            <a:ext cx="2078178" cy="991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1 orientacija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6787480" cy="4525963"/>
          </a:xfrm>
        </p:spPr>
        <p:txBody>
          <a:bodyPr/>
          <a:lstStyle/>
          <a:p>
            <a:r>
              <a:rPr lang="sl-SI" dirty="0" smtClean="0"/>
              <a:t>Premico orientiramo tako, da ji na eni strani narišemo puščico in ji s tem določimo smer.</a:t>
            </a:r>
          </a:p>
          <a:p>
            <a:pPr>
              <a:buNone/>
            </a:pPr>
            <a:r>
              <a:rPr lang="sl-SI" dirty="0" smtClean="0"/>
              <a:t>	Na orientirani premici lahko določimo vrstni red točk. </a:t>
            </a:r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3756" y="188640"/>
            <a:ext cx="223073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3635896" y="4941168"/>
            <a:ext cx="4968552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635896" y="5805264"/>
            <a:ext cx="4968552" cy="0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 rot="14290833" flipH="1" flipV="1">
            <a:off x="5816833" y="4887360"/>
            <a:ext cx="84406" cy="759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Oval 11"/>
          <p:cNvSpPr/>
          <p:nvPr/>
        </p:nvSpPr>
        <p:spPr>
          <a:xfrm rot="14290833" flipH="1" flipV="1">
            <a:off x="7575481" y="4887072"/>
            <a:ext cx="84406" cy="759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Oval 12"/>
          <p:cNvSpPr/>
          <p:nvPr/>
        </p:nvSpPr>
        <p:spPr>
          <a:xfrm rot="14290833" flipH="1" flipV="1">
            <a:off x="4538595" y="4887072"/>
            <a:ext cx="84406" cy="75932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Rounded Rectangle 13"/>
          <p:cNvSpPr/>
          <p:nvPr/>
        </p:nvSpPr>
        <p:spPr>
          <a:xfrm>
            <a:off x="5868144" y="3212976"/>
            <a:ext cx="3096344" cy="136815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 smtClean="0">
                <a:solidFill>
                  <a:schemeClr val="tx2"/>
                </a:solidFill>
              </a:rPr>
              <a:t>Premico lahko orientiramo na dva različna (nasprotna si) načina.</a:t>
            </a:r>
            <a:endParaRPr lang="sl-SI" sz="2000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82270" y="4941168"/>
            <a:ext cx="333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 smtClean="0">
                <a:solidFill>
                  <a:schemeClr val="accent2">
                    <a:lumMod val="75000"/>
                  </a:schemeClr>
                </a:solidFill>
              </a:rPr>
              <a:t>T</a:t>
            </a:r>
            <a:endParaRPr lang="sl-SI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97524" y="5013176"/>
            <a:ext cx="386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chemeClr val="accent2">
                    <a:lumMod val="75000"/>
                  </a:schemeClr>
                </a:solidFill>
              </a:rPr>
              <a:t>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52320" y="5013176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>
                <a:solidFill>
                  <a:schemeClr val="accent2">
                    <a:lumMod val="75000"/>
                  </a:schemeClr>
                </a:solidFill>
              </a:rPr>
              <a:t>P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79512" y="4221088"/>
            <a:ext cx="3240360" cy="237626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sl-SI" sz="2000" dirty="0" smtClean="0">
                <a:solidFill>
                  <a:schemeClr val="accent2">
                    <a:lumMod val="75000"/>
                  </a:schemeClr>
                </a:solidFill>
              </a:rPr>
              <a:t>Točka T leži </a:t>
            </a:r>
            <a:r>
              <a:rPr lang="sl-SI" sz="2400" b="1" dirty="0" smtClean="0">
                <a:solidFill>
                  <a:schemeClr val="accent2">
                    <a:lumMod val="75000"/>
                  </a:schemeClr>
                </a:solidFill>
              </a:rPr>
              <a:t>pred</a:t>
            </a:r>
            <a:r>
              <a:rPr lang="sl-SI" sz="2000" dirty="0" smtClean="0">
                <a:solidFill>
                  <a:schemeClr val="accent2">
                    <a:lumMod val="75000"/>
                  </a:schemeClr>
                </a:solidFill>
              </a:rPr>
              <a:t> točko N in pred točko P.</a:t>
            </a:r>
          </a:p>
          <a:p>
            <a:pPr>
              <a:buFont typeface="Arial" pitchFamily="34" charset="0"/>
              <a:buChar char="•"/>
            </a:pPr>
            <a:r>
              <a:rPr lang="sl-SI" sz="2000" dirty="0" smtClean="0">
                <a:solidFill>
                  <a:schemeClr val="accent2">
                    <a:lumMod val="75000"/>
                  </a:schemeClr>
                </a:solidFill>
              </a:rPr>
              <a:t>Točka N leži </a:t>
            </a:r>
            <a:r>
              <a:rPr lang="sl-SI" sz="2400" b="1" dirty="0" smtClean="0">
                <a:solidFill>
                  <a:schemeClr val="accent2">
                    <a:lumMod val="75000"/>
                  </a:schemeClr>
                </a:solidFill>
              </a:rPr>
              <a:t>med </a:t>
            </a:r>
            <a:r>
              <a:rPr lang="sl-SI" sz="2000" dirty="0" smtClean="0">
                <a:solidFill>
                  <a:schemeClr val="accent2">
                    <a:lumMod val="75000"/>
                  </a:schemeClr>
                </a:solidFill>
              </a:rPr>
              <a:t>točkama T in P.</a:t>
            </a:r>
          </a:p>
          <a:p>
            <a:pPr>
              <a:buFont typeface="Arial" pitchFamily="34" charset="0"/>
              <a:buChar char="•"/>
            </a:pPr>
            <a:r>
              <a:rPr lang="sl-SI" sz="2000" dirty="0" smtClean="0">
                <a:solidFill>
                  <a:schemeClr val="accent2">
                    <a:lumMod val="75000"/>
                  </a:schemeClr>
                </a:solidFill>
              </a:rPr>
              <a:t>Točka P leži </a:t>
            </a:r>
            <a:r>
              <a:rPr lang="sl-SI" sz="2400" b="1" dirty="0" smtClean="0">
                <a:solidFill>
                  <a:schemeClr val="accent2">
                    <a:lumMod val="75000"/>
                  </a:schemeClr>
                </a:solidFill>
              </a:rPr>
              <a:t>za</a:t>
            </a:r>
            <a:r>
              <a:rPr lang="sl-SI" sz="2000" dirty="0" smtClean="0">
                <a:solidFill>
                  <a:schemeClr val="accent2">
                    <a:lumMod val="75000"/>
                  </a:schemeClr>
                </a:solidFill>
              </a:rPr>
              <a:t> točkama T in N.</a:t>
            </a:r>
            <a:endParaRPr lang="sl-SI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/>
      <p:bldP spid="16" grpId="0"/>
      <p:bldP spid="17" grpId="0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Lik je pozitivno orientiran, če so njegova oglišča označena v nasprotni smeri gibanja urinih kazalcev.</a:t>
            </a:r>
            <a:endParaRPr lang="sl-SI" dirty="0"/>
          </a:p>
        </p:txBody>
      </p:sp>
      <p:sp>
        <p:nvSpPr>
          <p:cNvPr id="4" name="Isosceles Triangle 3"/>
          <p:cNvSpPr/>
          <p:nvPr/>
        </p:nvSpPr>
        <p:spPr>
          <a:xfrm>
            <a:off x="1907704" y="3861048"/>
            <a:ext cx="1872208" cy="1728192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Isosceles Triangle 4"/>
          <p:cNvSpPr/>
          <p:nvPr/>
        </p:nvSpPr>
        <p:spPr>
          <a:xfrm>
            <a:off x="5436096" y="3861048"/>
            <a:ext cx="1872208" cy="1728192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TextBox 5"/>
          <p:cNvSpPr txBox="1"/>
          <p:nvPr/>
        </p:nvSpPr>
        <p:spPr>
          <a:xfrm>
            <a:off x="1979712" y="6093296"/>
            <a:ext cx="1573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/>
              <a:t>t</a:t>
            </a:r>
            <a:r>
              <a:rPr lang="sl-SI" sz="2000" dirty="0" smtClean="0"/>
              <a:t>rikotnik ABC</a:t>
            </a:r>
            <a:endParaRPr lang="sl-SI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724128" y="6093296"/>
            <a:ext cx="15735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 smtClean="0"/>
              <a:t>trikotnik ABC</a:t>
            </a:r>
            <a:endParaRPr lang="sl-SI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547664" y="3068960"/>
            <a:ext cx="2784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pozitivna orientacija</a:t>
            </a:r>
            <a:endParaRPr lang="sl-SI" sz="2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8064" y="3068960"/>
            <a:ext cx="2900153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l-SI" sz="2400" dirty="0" smtClean="0">
                <a:solidFill>
                  <a:schemeClr val="tx2">
                    <a:lumMod val="75000"/>
                  </a:schemeClr>
                </a:solidFill>
              </a:rPr>
              <a:t>negativna orientacija</a:t>
            </a:r>
            <a:endParaRPr lang="sl-SI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79912" y="5445224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 smtClean="0"/>
              <a:t>B</a:t>
            </a:r>
            <a:endParaRPr lang="sl-SI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5076056" y="5517232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 smtClean="0"/>
              <a:t>B</a:t>
            </a:r>
            <a:endParaRPr lang="sl-SI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2699792" y="3429000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/>
              <a:t>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28184" y="3429000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/>
              <a:t>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19672" y="5445224"/>
            <a:ext cx="322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 smtClean="0"/>
              <a:t>A</a:t>
            </a:r>
            <a:endParaRPr lang="sl-SI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7308304" y="5445224"/>
            <a:ext cx="322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dirty="0" smtClean="0"/>
              <a:t>A</a:t>
            </a:r>
            <a:endParaRPr lang="sl-SI" sz="2000" dirty="0"/>
          </a:p>
        </p:txBody>
      </p:sp>
      <p:sp>
        <p:nvSpPr>
          <p:cNvPr id="16" name="Plus 15"/>
          <p:cNvSpPr/>
          <p:nvPr/>
        </p:nvSpPr>
        <p:spPr>
          <a:xfrm>
            <a:off x="2555776" y="4725144"/>
            <a:ext cx="648072" cy="648072"/>
          </a:xfrm>
          <a:prstGeom prst="mathPlus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3275856" y="4149080"/>
            <a:ext cx="504056" cy="936104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907704" y="4005064"/>
            <a:ext cx="576064" cy="936104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195736" y="5805264"/>
            <a:ext cx="1368152" cy="0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Minus 23"/>
          <p:cNvSpPr/>
          <p:nvPr/>
        </p:nvSpPr>
        <p:spPr>
          <a:xfrm>
            <a:off x="6012160" y="4797152"/>
            <a:ext cx="720080" cy="504056"/>
          </a:xfrm>
          <a:prstGeom prst="mathMinus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5796136" y="5805264"/>
            <a:ext cx="1296144" cy="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5364088" y="4077072"/>
            <a:ext cx="648072" cy="108012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732240" y="4005064"/>
            <a:ext cx="576064" cy="108012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2 zrcaljenje čez premico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4162"/>
            <a:ext cx="7128792" cy="4525963"/>
          </a:xfrm>
        </p:spPr>
        <p:txBody>
          <a:bodyPr/>
          <a:lstStyle/>
          <a:p>
            <a:r>
              <a:rPr lang="sl-SI" b="1" dirty="0" smtClean="0"/>
              <a:t>Zrcaljenje čez premico </a:t>
            </a:r>
            <a:r>
              <a:rPr lang="sl-SI" dirty="0" smtClean="0"/>
              <a:t>je preslikava, ki točko A preslika v točko A’ tako, da A’ leži na pravokotnici na premico, ki gre skozi točko A in velja |AN| = |A’N|.</a:t>
            </a:r>
            <a:endParaRPr lang="sl-S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88640"/>
            <a:ext cx="183880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>
          <a:xfrm>
            <a:off x="107504" y="4653136"/>
            <a:ext cx="3240360" cy="198884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 smtClean="0"/>
              <a:t>Ko smo točko A (original) preslikali čez premico p (os zrcaljenja), smo dobili njeno zrcalno sliko A’.</a:t>
            </a:r>
            <a:endParaRPr lang="sl-SI" sz="2400" dirty="0"/>
          </a:p>
        </p:txBody>
      </p:sp>
      <p:pic>
        <p:nvPicPr>
          <p:cNvPr id="12" name="Picture 11" descr="zrcaljenje čez premic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3501008"/>
            <a:ext cx="5184576" cy="288478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5508104" y="5013176"/>
            <a:ext cx="3312368" cy="151216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 smtClean="0"/>
              <a:t>Če A leži na premici p, je njena zrcalna slika A’ = </a:t>
            </a:r>
            <a:r>
              <a:rPr lang="sl-SI" sz="2000" dirty="0" err="1" smtClean="0"/>
              <a:t>A</a:t>
            </a:r>
            <a:r>
              <a:rPr lang="sl-SI" sz="2000" dirty="0" smtClean="0"/>
              <a:t>. Takim točkam pravimo </a:t>
            </a:r>
            <a:r>
              <a:rPr lang="sl-SI" sz="2000" b="1" dirty="0" smtClean="0"/>
              <a:t>negibne točke</a:t>
            </a:r>
            <a:r>
              <a:rPr lang="sl-SI" sz="2000" dirty="0" smtClean="0"/>
              <a:t>.</a:t>
            </a:r>
            <a:endParaRPr lang="sl-SI" sz="2000" dirty="0"/>
          </a:p>
        </p:txBody>
      </p:sp>
      <p:pic>
        <p:nvPicPr>
          <p:cNvPr id="14" name="Picture 13" descr="zrcaljenje čez premico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3356992"/>
            <a:ext cx="4035067" cy="22391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303838"/>
          </a:xfrm>
        </p:spPr>
        <p:txBody>
          <a:bodyPr>
            <a:normAutofit lnSpcReduction="10000"/>
          </a:bodyPr>
          <a:lstStyle/>
          <a:p>
            <a:r>
              <a:rPr lang="sl-SI" dirty="0" smtClean="0"/>
              <a:t>Če metulja preslikamo čez premico p, se preslika sam vase.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r>
              <a:rPr lang="sl-SI" dirty="0" smtClean="0"/>
              <a:t>Lik, pri katerih obstaja premica, ki preslika lik sam vase, imenujemo </a:t>
            </a:r>
            <a:r>
              <a:rPr lang="sl-SI" b="1" dirty="0" smtClean="0"/>
              <a:t>osno someren </a:t>
            </a:r>
            <a:r>
              <a:rPr lang="sl-SI" dirty="0" smtClean="0"/>
              <a:t>ali </a:t>
            </a:r>
            <a:r>
              <a:rPr lang="sl-SI" b="1" dirty="0" smtClean="0"/>
              <a:t>osno simetričen </a:t>
            </a:r>
            <a:r>
              <a:rPr lang="sl-SI" dirty="0" smtClean="0"/>
              <a:t>lik. Premico pa </a:t>
            </a:r>
            <a:r>
              <a:rPr lang="sl-SI" b="1" dirty="0" smtClean="0"/>
              <a:t>somernica</a:t>
            </a:r>
            <a:r>
              <a:rPr lang="sl-SI" dirty="0" smtClean="0"/>
              <a:t> ali </a:t>
            </a:r>
            <a:r>
              <a:rPr lang="sl-SI" b="1" dirty="0" smtClean="0"/>
              <a:t>simetrala.</a:t>
            </a:r>
            <a:endParaRPr lang="sl-SI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276872"/>
            <a:ext cx="3312368" cy="202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5868144" y="1988840"/>
            <a:ext cx="72008" cy="2664296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940152" y="4293096"/>
            <a:ext cx="377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 smtClean="0">
                <a:solidFill>
                  <a:schemeClr val="accent1">
                    <a:lumMod val="50000"/>
                  </a:schemeClr>
                </a:solidFill>
              </a:rPr>
              <a:t>p</a:t>
            </a:r>
            <a:endParaRPr lang="sl-SI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71182"/>
          </a:xfrm>
        </p:spPr>
        <p:txBody>
          <a:bodyPr>
            <a:normAutofit/>
          </a:bodyPr>
          <a:lstStyle/>
          <a:p>
            <a:r>
              <a:rPr lang="sl-SI" dirty="0" smtClean="0"/>
              <a:t>Prezrcali lik čez premico p. Kaj dobiš?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r>
              <a:rPr lang="sl-SI" dirty="0" smtClean="0"/>
              <a:t>Ali je srček osno someren lik?</a:t>
            </a:r>
          </a:p>
          <a:p>
            <a:r>
              <a:rPr lang="sl-SI" dirty="0" smtClean="0"/>
              <a:t>Koliko simetral ima?</a:t>
            </a:r>
            <a:endParaRPr lang="sl-SI" dirty="0"/>
          </a:p>
        </p:txBody>
      </p:sp>
      <p:pic>
        <p:nvPicPr>
          <p:cNvPr id="4" name="Picture 3" descr="pol srč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10790" y="1925053"/>
            <a:ext cx="2799946" cy="3376155"/>
          </a:xfrm>
          <a:prstGeom prst="rect">
            <a:avLst/>
          </a:prstGeom>
        </p:spPr>
      </p:pic>
      <p:pic>
        <p:nvPicPr>
          <p:cNvPr id="5" name="Picture 4" descr="cel srče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26814" y="2069069"/>
            <a:ext cx="3117394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3 zrcaljenje čez točko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Zrcaljenje čez točko O je preslikava, ki točko T preslika v točko T’ tako, da točke O, T in T’ ležijo na isti premici in točka O razpolavlja daljico TT’: |OT| = |OT’|.</a:t>
            </a:r>
            <a:endParaRPr lang="sl-SI" dirty="0"/>
          </a:p>
        </p:txBody>
      </p:sp>
      <p:pic>
        <p:nvPicPr>
          <p:cNvPr id="4" name="Picture 3" descr="zrcaljenje čez točk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3356992"/>
            <a:ext cx="5409993" cy="21089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683150"/>
          </a:xfrm>
        </p:spPr>
        <p:txBody>
          <a:bodyPr/>
          <a:lstStyle/>
          <a:p>
            <a:r>
              <a:rPr lang="sl-SI" dirty="0" smtClean="0"/>
              <a:t>Lik je </a:t>
            </a:r>
            <a:r>
              <a:rPr lang="sl-SI" b="1" dirty="0" smtClean="0"/>
              <a:t>središčno simetričen </a:t>
            </a:r>
            <a:r>
              <a:rPr lang="sl-SI" dirty="0" smtClean="0"/>
              <a:t>ali </a:t>
            </a:r>
            <a:r>
              <a:rPr lang="sl-SI" b="1" dirty="0" smtClean="0"/>
              <a:t>središčno someren</a:t>
            </a:r>
            <a:r>
              <a:rPr lang="sl-SI" dirty="0" smtClean="0"/>
              <a:t>, če v njem obstaja točka O, čez katero se lik prezrcali sam vase. Točko O imenujemo </a:t>
            </a:r>
            <a:r>
              <a:rPr lang="sl-SI" b="1" dirty="0" smtClean="0"/>
              <a:t>središče simetrije</a:t>
            </a:r>
            <a:r>
              <a:rPr lang="sl-SI" dirty="0" smtClean="0"/>
              <a:t>.</a:t>
            </a:r>
            <a:endParaRPr lang="sl-SI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861048"/>
            <a:ext cx="2664296" cy="2371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16024" y="404664"/>
          <a:ext cx="8820472" cy="65227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536504"/>
                <a:gridCol w="4283968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l-SI" sz="3600" dirty="0" smtClean="0">
                          <a:solidFill>
                            <a:schemeClr val="tx2"/>
                          </a:solidFill>
                        </a:rPr>
                        <a:t>zrcaljenje čez premico</a:t>
                      </a:r>
                      <a:endParaRPr lang="sl-SI" sz="3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3600" dirty="0" smtClean="0">
                          <a:solidFill>
                            <a:schemeClr val="tx2"/>
                          </a:solidFill>
                        </a:rPr>
                        <a:t>zrcaljenje</a:t>
                      </a:r>
                      <a:r>
                        <a:rPr lang="sl-SI" sz="3600" baseline="0" dirty="0" smtClean="0">
                          <a:solidFill>
                            <a:schemeClr val="tx2"/>
                          </a:solidFill>
                        </a:rPr>
                        <a:t> čez točko</a:t>
                      </a:r>
                      <a:endParaRPr lang="sl-SI" sz="36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l-SI" sz="2800" dirty="0" smtClean="0">
                          <a:solidFill>
                            <a:schemeClr val="tx2"/>
                          </a:solidFill>
                        </a:rPr>
                        <a:t>točke preslika v točke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2800" dirty="0" smtClean="0">
                          <a:solidFill>
                            <a:schemeClr val="tx2"/>
                          </a:solidFill>
                        </a:rPr>
                        <a:t>točke preslika v točke</a:t>
                      </a:r>
                      <a:endParaRPr lang="sl-SI" sz="28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l-SI" sz="2800" dirty="0" smtClean="0">
                          <a:solidFill>
                            <a:schemeClr val="tx2"/>
                          </a:solidFill>
                        </a:rPr>
                        <a:t>premice preslika v premice</a:t>
                      </a:r>
                      <a:endParaRPr lang="sl-SI" sz="28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2800" dirty="0" smtClean="0">
                          <a:solidFill>
                            <a:schemeClr val="tx2"/>
                          </a:solidFill>
                        </a:rPr>
                        <a:t>premice preslika v premice</a:t>
                      </a:r>
                      <a:endParaRPr lang="sl-SI" sz="28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l-SI" sz="2800" dirty="0" smtClean="0">
                          <a:solidFill>
                            <a:schemeClr val="tx2"/>
                          </a:solidFill>
                        </a:rPr>
                        <a:t>ohranja dolžine daljic</a:t>
                      </a:r>
                      <a:endParaRPr lang="sl-SI" sz="28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2800" dirty="0" smtClean="0">
                          <a:solidFill>
                            <a:schemeClr val="tx2"/>
                          </a:solidFill>
                        </a:rPr>
                        <a:t>ohranja dolžine daljic</a:t>
                      </a:r>
                      <a:endParaRPr lang="sl-SI" sz="28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l-SI" sz="2800" dirty="0" smtClean="0">
                          <a:solidFill>
                            <a:schemeClr val="tx2"/>
                          </a:solidFill>
                        </a:rPr>
                        <a:t>ohranja velikosti kotov</a:t>
                      </a:r>
                      <a:endParaRPr lang="sl-SI" sz="28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2800" dirty="0" smtClean="0">
                          <a:solidFill>
                            <a:schemeClr val="tx2"/>
                          </a:solidFill>
                        </a:rPr>
                        <a:t>ohranja velikosti kotov</a:t>
                      </a:r>
                      <a:endParaRPr lang="sl-SI" sz="28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l-SI" sz="2800" dirty="0" smtClean="0">
                          <a:solidFill>
                            <a:schemeClr val="tx2"/>
                          </a:solidFill>
                        </a:rPr>
                        <a:t>ohranja vzporednost in pravokotnost</a:t>
                      </a:r>
                      <a:endParaRPr lang="sl-SI" sz="28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2800" dirty="0" smtClean="0">
                          <a:solidFill>
                            <a:schemeClr val="tx2"/>
                          </a:solidFill>
                        </a:rPr>
                        <a:t>ohranja vzporednost in pravokotnost</a:t>
                      </a:r>
                      <a:endParaRPr lang="sl-SI" sz="28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l-SI" sz="2800" b="1" dirty="0" smtClean="0">
                          <a:solidFill>
                            <a:schemeClr val="tx2"/>
                          </a:solidFill>
                        </a:rPr>
                        <a:t>zamenja orientacijo</a:t>
                      </a:r>
                      <a:endParaRPr lang="sl-SI" sz="28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2800" b="1" dirty="0" smtClean="0">
                          <a:solidFill>
                            <a:schemeClr val="tx2"/>
                          </a:solidFill>
                        </a:rPr>
                        <a:t>ohranja orientacijo</a:t>
                      </a:r>
                      <a:endParaRPr lang="sl-SI" sz="28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sl-SI" sz="2800" dirty="0" smtClean="0">
                          <a:solidFill>
                            <a:schemeClr val="tx2"/>
                          </a:solidFill>
                        </a:rPr>
                        <a:t>vse točke, ki ležijo na osi zrcaljenja, so negibne točke</a:t>
                      </a:r>
                      <a:endParaRPr lang="sl-SI" sz="28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l-SI" sz="2800" dirty="0" smtClean="0">
                          <a:solidFill>
                            <a:schemeClr val="tx2"/>
                          </a:solidFill>
                        </a:rPr>
                        <a:t>edina negibna točka</a:t>
                      </a:r>
                      <a:r>
                        <a:rPr lang="sl-SI" sz="2800" baseline="0" dirty="0" smtClean="0">
                          <a:solidFill>
                            <a:schemeClr val="tx2"/>
                          </a:solidFill>
                        </a:rPr>
                        <a:t> je središče zrcaljenja</a:t>
                      </a:r>
                      <a:endParaRPr lang="sl-SI" sz="2800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284</TotalTime>
  <Words>655</Words>
  <Application>Microsoft Office PowerPoint</Application>
  <PresentationFormat>On-screen Show (4:3)</PresentationFormat>
  <Paragraphs>118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Franklin Gothic Book</vt:lpstr>
      <vt:lpstr>Franklin Gothic Medium</vt:lpstr>
      <vt:lpstr>Mathematica1</vt:lpstr>
      <vt:lpstr>Symbol</vt:lpstr>
      <vt:lpstr>Wingdings 2</vt:lpstr>
      <vt:lpstr>Trek</vt:lpstr>
      <vt:lpstr>preslikave</vt:lpstr>
      <vt:lpstr>1 orientacija</vt:lpstr>
      <vt:lpstr>PowerPoint Presentation</vt:lpstr>
      <vt:lpstr>2 zrcaljenje čez premico</vt:lpstr>
      <vt:lpstr>PowerPoint Presentation</vt:lpstr>
      <vt:lpstr>PowerPoint Presentation</vt:lpstr>
      <vt:lpstr>3 zrcaljenje čez točko</vt:lpstr>
      <vt:lpstr>PowerPoint Presentation</vt:lpstr>
      <vt:lpstr>PowerPoint Presentation</vt:lpstr>
      <vt:lpstr>4 preslikave in vzorci</vt:lpstr>
      <vt:lpstr>PowerPoint Presentation</vt:lpstr>
      <vt:lpstr>PowerPoint Presentation</vt:lpstr>
      <vt:lpstr>5 simetrala daljice</vt:lpstr>
      <vt:lpstr>6 simetrala kota</vt:lpstr>
      <vt:lpstr>7 koti z vzporednimi kraki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preslikave</dc:title>
  <dc:creator>Pika</dc:creator>
  <cp:lastModifiedBy>Evgenija</cp:lastModifiedBy>
  <cp:revision>40</cp:revision>
  <dcterms:created xsi:type="dcterms:W3CDTF">2015-07-28T09:56:54Z</dcterms:created>
  <dcterms:modified xsi:type="dcterms:W3CDTF">2016-08-11T07:45:08Z</dcterms:modified>
</cp:coreProperties>
</file>