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5"/>
  </p:notesMasterIdLst>
  <p:sldIdLst>
    <p:sldId id="262" r:id="rId2"/>
    <p:sldId id="276" r:id="rId3"/>
    <p:sldId id="277" r:id="rId4"/>
    <p:sldId id="278" r:id="rId5"/>
    <p:sldId id="282" r:id="rId6"/>
    <p:sldId id="269" r:id="rId7"/>
    <p:sldId id="270" r:id="rId8"/>
    <p:sldId id="273" r:id="rId9"/>
    <p:sldId id="283" r:id="rId10"/>
    <p:sldId id="271" r:id="rId11"/>
    <p:sldId id="284" r:id="rId12"/>
    <p:sldId id="272" r:id="rId13"/>
    <p:sldId id="285" r:id="rId14"/>
    <p:sldId id="274" r:id="rId15"/>
    <p:sldId id="268" r:id="rId16"/>
    <p:sldId id="275" r:id="rId17"/>
    <p:sldId id="265" r:id="rId18"/>
    <p:sldId id="290" r:id="rId19"/>
    <p:sldId id="287" r:id="rId20"/>
    <p:sldId id="288" r:id="rId21"/>
    <p:sldId id="281" r:id="rId22"/>
    <p:sldId id="289" r:id="rId23"/>
    <p:sldId id="297" r:id="rId24"/>
    <p:sldId id="286" r:id="rId25"/>
    <p:sldId id="298" r:id="rId26"/>
    <p:sldId id="310" r:id="rId27"/>
    <p:sldId id="311" r:id="rId28"/>
    <p:sldId id="312" r:id="rId29"/>
    <p:sldId id="308" r:id="rId30"/>
    <p:sldId id="304" r:id="rId31"/>
    <p:sldId id="313" r:id="rId32"/>
    <p:sldId id="314" r:id="rId33"/>
    <p:sldId id="315" r:id="rId34"/>
    <p:sldId id="316" r:id="rId35"/>
    <p:sldId id="317" r:id="rId36"/>
    <p:sldId id="301" r:id="rId37"/>
    <p:sldId id="300" r:id="rId38"/>
    <p:sldId id="302" r:id="rId39"/>
    <p:sldId id="303" r:id="rId40"/>
    <p:sldId id="294" r:id="rId41"/>
    <p:sldId id="295" r:id="rId42"/>
    <p:sldId id="306" r:id="rId43"/>
    <p:sldId id="305" r:id="rId44"/>
    <p:sldId id="318" r:id="rId45"/>
    <p:sldId id="319" r:id="rId46"/>
    <p:sldId id="292" r:id="rId47"/>
    <p:sldId id="309" r:id="rId48"/>
    <p:sldId id="266" r:id="rId49"/>
    <p:sldId id="293" r:id="rId50"/>
    <p:sldId id="299" r:id="rId51"/>
    <p:sldId id="267" r:id="rId52"/>
    <p:sldId id="296" r:id="rId53"/>
    <p:sldId id="263" r:id="rId54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7D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3614" autoAdjust="0"/>
  </p:normalViewPr>
  <p:slideViewPr>
    <p:cSldViewPr snapToGrid="0">
      <p:cViewPr varScale="1">
        <p:scale>
          <a:sx n="68" d="100"/>
          <a:sy n="68" d="100"/>
        </p:scale>
        <p:origin x="57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cap="none" spc="2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l-SI" dirty="0"/>
              <a:t>s (t)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cap="none" spc="20" baseline="0">
              <a:solidFill>
                <a:schemeClr val="dk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</c:v>
                </c:pt>
              </c:strCache>
            </c:strRef>
          </c:tx>
          <c:spPr>
            <a:ln w="25400" cap="flat" cmpd="sng" algn="ctr">
              <a:noFill/>
              <a:prstDash val="sysDot"/>
              <a:round/>
            </a:ln>
            <a:effectLst/>
          </c:spPr>
          <c:marker>
            <c:symbol val="circle"/>
            <c:size val="5"/>
            <c:spPr>
              <a:gradFill rotWithShape="1">
                <a:gsLst>
                  <a:gs pos="0">
                    <a:schemeClr val="accent1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1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1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/>
            </c:spPr>
          </c:marker>
          <c:xVal>
            <c:numRef>
              <c:f>Sheet1!$A$2:$A$7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</c:numCache>
            </c:numRef>
          </c:xVal>
          <c:yVal>
            <c:numRef>
              <c:f>Sheet1!$B$2:$B$7</c:f>
              <c:numCache>
                <c:formatCode>0.0</c:formatCode>
                <c:ptCount val="6"/>
                <c:pt idx="0">
                  <c:v>4.9050000000000002</c:v>
                </c:pt>
                <c:pt idx="1">
                  <c:v>19.62</c:v>
                </c:pt>
                <c:pt idx="2">
                  <c:v>44.144999999999996</c:v>
                </c:pt>
                <c:pt idx="3">
                  <c:v>78.48</c:v>
                </c:pt>
                <c:pt idx="4">
                  <c:v>122.62500000000001</c:v>
                </c:pt>
                <c:pt idx="5">
                  <c:v>176.57999999999998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C4C-4E74-B060-18403E39B6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42919056"/>
        <c:axId val="342917880"/>
      </c:scatterChart>
      <c:valAx>
        <c:axId val="3429190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rnd">
            <a:solidFill>
              <a:schemeClr val="dk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342917880"/>
        <c:crosses val="autoZero"/>
        <c:crossBetween val="midCat"/>
      </c:valAx>
      <c:valAx>
        <c:axId val="342917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 w="9525" cap="rnd">
            <a:solidFill>
              <a:schemeClr val="dk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342919056"/>
        <c:crosses val="autoZero"/>
        <c:crossBetween val="midCat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>
                <a:alpha val="0"/>
              </a:schemeClr>
            </a:gs>
          </a:gsLst>
          <a:lin ang="5400000" scaled="0"/>
        </a:gradFill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rnd">
        <a:solidFill>
          <a:schemeClr val="dk1">
            <a:lumMod val="20000"/>
            <a:lumOff val="80000"/>
          </a:schemeClr>
        </a:solidFill>
        <a:round/>
      </a:ln>
    </cs:spPr>
    <cs:defRPr sz="1197" kern="120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/>
    <cs:effectRef idx="1"/>
    <cs:fontRef idx="minor">
      <a:schemeClr val="dk1"/>
    </cs:fontRef>
    <cs:spPr>
      <a:ln w="9525" cap="flat" cmpd="sng" algn="ctr">
        <a:solidFill>
          <a:schemeClr val="phClr">
            <a:alpha val="70000"/>
          </a:schemeClr>
        </a:solidFill>
        <a:prstDash val="sysDot"/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rnd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rnd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rnd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rnd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rnd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rnd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0" baseline="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>
              <a:alpha val="0"/>
            </a:schemeClr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rnd">
        <a:solidFill>
          <a:schemeClr val="dk1">
            <a:lumMod val="20000"/>
            <a:lumOff val="80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 cap="rnd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rnd">
        <a:solidFill>
          <a:schemeClr val="dk1">
            <a:lumMod val="25000"/>
            <a:lumOff val="75000"/>
          </a:schemeClr>
        </a:solidFill>
        <a:round/>
      </a:ln>
    </cs:spPr>
    <cs:defRPr sz="1197" kern="1200" spc="0" baseline="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5627D3-61CA-4853-B54F-EE7823673F09}" type="datetimeFigureOut">
              <a:rPr lang="sl-SI" smtClean="0"/>
              <a:t>23. 09. 2019</a:t>
            </a:fld>
            <a:endParaRPr lang="sl-SI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3DAAAA-8F77-4052-BC78-9E4F5BC397C4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31267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DAAAA-8F77-4052-BC78-9E4F5BC397C4}" type="slidenum">
              <a:rPr lang="sl-SI" smtClean="0"/>
              <a:t>1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6237316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Uredba</a:t>
            </a:r>
            <a:r>
              <a:rPr lang="sl-SI" baseline="0" dirty="0" smtClean="0"/>
              <a:t> o merskih enotah: https://www.uradni-list.si/1/content?id=30611</a:t>
            </a:r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DAAAA-8F77-4052-BC78-9E4F5BC397C4}" type="slidenum">
              <a:rPr lang="sl-SI" smtClean="0"/>
              <a:t>25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8983388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DAAAA-8F77-4052-BC78-9E4F5BC397C4}" type="slidenum">
              <a:rPr lang="sl-SI" smtClean="0"/>
              <a:t>39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999880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DAAAA-8F77-4052-BC78-9E4F5BC397C4}" type="slidenum">
              <a:rPr lang="sl-SI" smtClean="0"/>
              <a:t>2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957971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https://suwalls.com/tv-shows/leonard-and-sheldon-10812/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DAAAA-8F77-4052-BC78-9E4F5BC397C4}" type="slidenum">
              <a:rPr lang="sl-SI" smtClean="0"/>
              <a:t>3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273943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http://www.bipm.org/utils/en/img/metre-kilo.jpg</a:t>
            </a:r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DAAAA-8F77-4052-BC78-9E4F5BC397C4}" type="slidenum">
              <a:rPr lang="sl-SI" smtClean="0"/>
              <a:t>5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9544012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http://cimg1.ck12.org/datastreams/f-d%3A83df9b0b2907003ebd900020d4282fa2e4723e99d8f77ea2c41b7a96%2BIMAGE%2BIMAGE.1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DAAAA-8F77-4052-BC78-9E4F5BC397C4}" type="slidenum">
              <a:rPr lang="sl-SI" smtClean="0"/>
              <a:t>11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4392999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https://gravityandlevity.files.wordpress.com/2010/06/attracting_wires.png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DAAAA-8F77-4052-BC78-9E4F5BC397C4}" type="slidenum">
              <a:rPr lang="sl-SI" smtClean="0"/>
              <a:t>13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7431739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z="1000" dirty="0" smtClean="0"/>
              <a:t>http://st.hzcdn.com/simgs/8ac10187030e4e61_4-1541/industrial-clocks.jpg</a:t>
            </a:r>
          </a:p>
          <a:p>
            <a:r>
              <a:rPr lang="sl-SI" sz="1000" dirty="0" smtClean="0"/>
              <a:t>http://3.bp.blogspot.com/-zlwsLJ7HyNU/Vdd5jrKmM2I/AAAAAAAAF9Q/ZDG7Aer-gJM/s1600/What%2Bis%2Bthe%2BEarth%2527s%2Baverage%2Btemperature.jpg</a:t>
            </a:r>
          </a:p>
          <a:p>
            <a:r>
              <a:rPr lang="sl-SI" sz="1000" dirty="0" smtClean="0"/>
              <a:t>http://www.slo-foto.net/slike/clanki/20100510-Strele/strela1.jpg</a:t>
            </a:r>
          </a:p>
          <a:p>
            <a:r>
              <a:rPr lang="sl-SI" sz="1000" dirty="0" smtClean="0"/>
              <a:t>http://themetricmaven.com/wp-content/uploads/2013/02/MM-Ruler.jpg</a:t>
            </a:r>
          </a:p>
          <a:p>
            <a:r>
              <a:rPr lang="sl-SI" sz="1000" dirty="0" smtClean="0"/>
              <a:t>http://www.inled.si/image/catalog/si/clanki/led-trak-nevtralna-bela.jpg</a:t>
            </a:r>
          </a:p>
          <a:p>
            <a:r>
              <a:rPr lang="sl-SI" sz="1000" dirty="0" smtClean="0"/>
              <a:t>http://pindex.com/uploads/post_images/original/image_1410.jpg</a:t>
            </a:r>
          </a:p>
          <a:p>
            <a:r>
              <a:rPr lang="sl-SI" sz="1000" dirty="0" smtClean="0"/>
              <a:t>http://www.lecompendium.com/dossier_00_compendium_metrique/compendium_metrique_40_le_compendium_a_balasse.gif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DAAAA-8F77-4052-BC78-9E4F5BC397C4}" type="slidenum">
              <a:rPr lang="sl-SI" smtClean="0"/>
              <a:t>15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4060245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Uredba</a:t>
            </a:r>
            <a:r>
              <a:rPr lang="sl-SI" baseline="0" dirty="0" smtClean="0"/>
              <a:t> o merskih enotah: https://www.uradni-list.si/1/content?id=30611</a:t>
            </a:r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DAAAA-8F77-4052-BC78-9E4F5BC397C4}" type="slidenum">
              <a:rPr lang="sl-SI" smtClean="0"/>
              <a:t>16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94594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3DAAAA-8F77-4052-BC78-9E4F5BC397C4}" type="slidenum">
              <a:rPr lang="sl-SI" smtClean="0"/>
              <a:t>23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606212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23. 09. 2019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71434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23. 09. 2019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161913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23. 09. 2019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21560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23. 09. 2019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881997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23. 09. 2019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650909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23. 09. 2019</a:t>
            </a:fld>
            <a:endParaRPr lang="sl-S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233991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23. 09. 2019</a:t>
            </a:fld>
            <a:endParaRPr lang="sl-SI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450699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23. 09. 2019</a:t>
            </a:fld>
            <a:endParaRPr lang="sl-SI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41663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23. 09. 2019</a:t>
            </a:fld>
            <a:endParaRPr lang="sl-SI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822881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23. 09. 2019</a:t>
            </a:fld>
            <a:endParaRPr lang="sl-S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483448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23. 09. 2019</a:t>
            </a:fld>
            <a:endParaRPr lang="sl-S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257315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07EB54-DE56-4F77-B042-0D805E6DE1C9}" type="datetimeFigureOut">
              <a:rPr lang="sl-SI" smtClean="0"/>
              <a:t>23. 09. 2019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D726B-94AE-429E-A5AC-E4286DB11656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608329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7" Type="http://schemas.openxmlformats.org/officeDocument/2006/relationships/image" Target="../media/image28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0.png"/><Relationship Id="rId4" Type="http://schemas.openxmlformats.org/officeDocument/2006/relationships/image" Target="../media/image2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0.png"/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0.png"/><Relationship Id="rId5" Type="http://schemas.openxmlformats.org/officeDocument/2006/relationships/image" Target="../media/image38.png"/><Relationship Id="rId4" Type="http://schemas.openxmlformats.org/officeDocument/2006/relationships/image" Target="../media/image37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2"/>
          <p:cNvSpPr/>
          <p:nvPr/>
        </p:nvSpPr>
        <p:spPr>
          <a:xfrm>
            <a:off x="0" y="1995143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opazovanje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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oblikovanje modelov</a:t>
            </a:r>
          </a:p>
          <a:p>
            <a:pPr algn="ctr"/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matematični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zapis</a:t>
            </a:r>
          </a:p>
          <a:p>
            <a:pPr algn="ctr"/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preverjanje napovedi (modela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</a:p>
          <a:p>
            <a:pPr algn="ctr"/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oblikovanje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teorij</a:t>
            </a:r>
            <a:endParaRPr lang="sl-SI" sz="30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Pravokotnik 2"/>
          <p:cNvSpPr/>
          <p:nvPr/>
        </p:nvSpPr>
        <p:spPr>
          <a:xfrm>
            <a:off x="0" y="242464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Fizika je naravoslovna </a:t>
            </a:r>
            <a:r>
              <a:rPr lang="sl-SI" sz="4000" b="1" dirty="0" smtClean="0">
                <a:ln w="3175">
                  <a:noFill/>
                </a:ln>
                <a:solidFill>
                  <a:schemeClr val="accent5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znanost</a:t>
            </a:r>
          </a:p>
        </p:txBody>
      </p:sp>
      <p:sp>
        <p:nvSpPr>
          <p:cNvPr id="5" name="Pravokotnik 2"/>
          <p:cNvSpPr/>
          <p:nvPr/>
        </p:nvSpPr>
        <p:spPr>
          <a:xfrm>
            <a:off x="0" y="4978929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preverljivost, ponovljivost, zmožnost napovedovanja</a:t>
            </a:r>
          </a:p>
        </p:txBody>
      </p:sp>
    </p:spTree>
    <p:extLst>
      <p:ext uri="{BB962C8B-B14F-4D97-AF65-F5344CB8AC3E}">
        <p14:creationId xmlns:p14="http://schemas.microsoft.com/office/powerpoint/2010/main" val="1414910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3.bp.blogspot.com/-zlwsLJ7HyNU/Vdd5jrKmM2I/AAAAAAAAF9Q/ZDG7Aer-gJM/s1600/What%2Bis%2Bthe%2BEarth%2527s%2Baverage%2Btemperatu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481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5078716"/>
              </p:ext>
            </p:extLst>
          </p:nvPr>
        </p:nvGraphicFramePr>
        <p:xfrm>
          <a:off x="232227" y="1007398"/>
          <a:ext cx="8679546" cy="280125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8931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31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31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26290">
                <a:tc>
                  <a:txBody>
                    <a:bodyPr/>
                    <a:lstStyle/>
                    <a:p>
                      <a:pPr algn="ctr"/>
                      <a:r>
                        <a:rPr lang="sl-SI" sz="3000" b="1" dirty="0" smtClean="0">
                          <a:latin typeface="Cambria" panose="02040503050406030204" pitchFamily="18" charset="0"/>
                        </a:rPr>
                        <a:t>Ime</a:t>
                      </a:r>
                      <a:endParaRPr lang="sl-SI" sz="3000" b="1" baseline="0" dirty="0" smtClean="0">
                        <a:latin typeface="Cambria" panose="02040503050406030204" pitchFamily="18" charset="0"/>
                      </a:endParaRPr>
                    </a:p>
                    <a:p>
                      <a:pPr algn="ctr"/>
                      <a:r>
                        <a:rPr lang="sl-SI" sz="3000" b="1" baseline="0" dirty="0" smtClean="0">
                          <a:latin typeface="Cambria" panose="02040503050406030204" pitchFamily="18" charset="0"/>
                        </a:rPr>
                        <a:t>fizikalne količine</a:t>
                      </a:r>
                      <a:endParaRPr lang="sl-SI" sz="3000" b="1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3000" b="1" dirty="0" smtClean="0">
                          <a:latin typeface="Cambria" panose="02040503050406030204" pitchFamily="18" charset="0"/>
                        </a:rPr>
                        <a:t>Oznaka  fizikalne količine</a:t>
                      </a:r>
                      <a:endParaRPr lang="sl-SI" sz="3000" b="1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3000" b="1" dirty="0" smtClean="0">
                          <a:latin typeface="Cambria" panose="02040503050406030204" pitchFamily="18" charset="0"/>
                        </a:rPr>
                        <a:t>Enota</a:t>
                      </a:r>
                    </a:p>
                    <a:p>
                      <a:pPr algn="ctr"/>
                      <a:r>
                        <a:rPr lang="sl-SI" sz="3000" b="1" dirty="0" smtClean="0">
                          <a:latin typeface="Cambria" panose="02040503050406030204" pitchFamily="18" charset="0"/>
                        </a:rPr>
                        <a:t>fizikalne količine</a:t>
                      </a:r>
                      <a:endParaRPr lang="sl-SI" sz="3000" b="1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4968">
                <a:tc>
                  <a:txBody>
                    <a:bodyPr/>
                    <a:lstStyle/>
                    <a:p>
                      <a:pPr algn="ctr"/>
                      <a:r>
                        <a:rPr lang="sl-SI" sz="3000" dirty="0" smtClean="0">
                          <a:latin typeface="Cambria" panose="02040503050406030204" pitchFamily="18" charset="0"/>
                        </a:rPr>
                        <a:t>temperatura</a:t>
                      </a:r>
                      <a:endParaRPr lang="sl-SI" sz="30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3000" dirty="0" smtClean="0">
                          <a:latin typeface="Cambria" panose="02040503050406030204" pitchFamily="18" charset="0"/>
                        </a:rPr>
                        <a:t>T</a:t>
                      </a:r>
                      <a:endParaRPr lang="sl-SI" sz="30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3000" dirty="0" smtClean="0">
                          <a:latin typeface="Cambria" panose="02040503050406030204" pitchFamily="18" charset="0"/>
                        </a:rPr>
                        <a:t>K</a:t>
                      </a:r>
                    </a:p>
                    <a:p>
                      <a:pPr algn="ctr"/>
                      <a:r>
                        <a:rPr lang="sl-SI" sz="3000" dirty="0" smtClean="0">
                          <a:latin typeface="Cambria" panose="02040503050406030204" pitchFamily="18" charset="0"/>
                        </a:rPr>
                        <a:t>(kelvin)</a:t>
                      </a:r>
                      <a:endParaRPr lang="sl-SI" sz="30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1800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00985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Kelvin je termodinamična temperatura, ki je 1/273,16 del termodinamične temperature trojne točke vode.</a:t>
            </a:r>
          </a:p>
        </p:txBody>
      </p:sp>
      <p:pic>
        <p:nvPicPr>
          <p:cNvPr id="3074" name="Picture 2" descr="http://cimg1.ck12.org/datastreams/f-d%3A83df9b0b2907003ebd900020d4282fa2e4723e99d8f77ea2c41b7a96%2BIMAGE%2BIMAGE.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001" y="1422400"/>
            <a:ext cx="6719998" cy="543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492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www.slo-foto.net/slike/clanki/20100510-Strele/strel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091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4840040"/>
              </p:ext>
            </p:extLst>
          </p:nvPr>
        </p:nvGraphicFramePr>
        <p:xfrm>
          <a:off x="232227" y="847708"/>
          <a:ext cx="8679546" cy="280125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8931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31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31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26290">
                <a:tc>
                  <a:txBody>
                    <a:bodyPr/>
                    <a:lstStyle/>
                    <a:p>
                      <a:pPr algn="ctr"/>
                      <a:r>
                        <a:rPr lang="sl-SI" sz="3000" b="1" dirty="0" smtClean="0">
                          <a:latin typeface="Cambria" panose="02040503050406030204" pitchFamily="18" charset="0"/>
                        </a:rPr>
                        <a:t>Ime</a:t>
                      </a:r>
                      <a:endParaRPr lang="sl-SI" sz="3000" b="1" baseline="0" dirty="0" smtClean="0">
                        <a:latin typeface="Cambria" panose="02040503050406030204" pitchFamily="18" charset="0"/>
                      </a:endParaRPr>
                    </a:p>
                    <a:p>
                      <a:pPr algn="ctr"/>
                      <a:r>
                        <a:rPr lang="sl-SI" sz="3000" b="1" baseline="0" dirty="0" smtClean="0">
                          <a:latin typeface="Cambria" panose="02040503050406030204" pitchFamily="18" charset="0"/>
                        </a:rPr>
                        <a:t>fizikalne količine</a:t>
                      </a:r>
                      <a:endParaRPr lang="sl-SI" sz="3000" b="1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3000" b="1" dirty="0" smtClean="0">
                          <a:latin typeface="Cambria" panose="02040503050406030204" pitchFamily="18" charset="0"/>
                        </a:rPr>
                        <a:t>Oznaka  fizikalne količine</a:t>
                      </a:r>
                      <a:endParaRPr lang="sl-SI" sz="3000" b="1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3000" b="1" dirty="0" smtClean="0">
                          <a:latin typeface="Cambria" panose="02040503050406030204" pitchFamily="18" charset="0"/>
                        </a:rPr>
                        <a:t>Enota</a:t>
                      </a:r>
                    </a:p>
                    <a:p>
                      <a:pPr algn="ctr"/>
                      <a:r>
                        <a:rPr lang="sl-SI" sz="3000" b="1" dirty="0" smtClean="0">
                          <a:latin typeface="Cambria" panose="02040503050406030204" pitchFamily="18" charset="0"/>
                        </a:rPr>
                        <a:t>fizikalne količine</a:t>
                      </a:r>
                      <a:endParaRPr lang="sl-SI" sz="3000" b="1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4968">
                <a:tc>
                  <a:txBody>
                    <a:bodyPr/>
                    <a:lstStyle/>
                    <a:p>
                      <a:pPr algn="ctr"/>
                      <a:r>
                        <a:rPr lang="sl-SI" sz="3000" dirty="0" smtClean="0">
                          <a:latin typeface="Cambria" panose="02040503050406030204" pitchFamily="18" charset="0"/>
                        </a:rPr>
                        <a:t>električni tok</a:t>
                      </a:r>
                      <a:endParaRPr lang="sl-SI" sz="30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3000" dirty="0" smtClean="0">
                          <a:latin typeface="Cambria" panose="02040503050406030204" pitchFamily="18" charset="0"/>
                        </a:rPr>
                        <a:t>I</a:t>
                      </a:r>
                      <a:endParaRPr lang="sl-SI" sz="30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3000" dirty="0" smtClean="0">
                          <a:latin typeface="Cambria" panose="02040503050406030204" pitchFamily="18" charset="0"/>
                        </a:rPr>
                        <a:t>A</a:t>
                      </a:r>
                    </a:p>
                    <a:p>
                      <a:pPr algn="ctr"/>
                      <a:r>
                        <a:rPr lang="sl-SI" sz="3000" dirty="0" smtClean="0">
                          <a:latin typeface="Cambria" panose="02040503050406030204" pitchFamily="18" charset="0"/>
                        </a:rPr>
                        <a:t>(amper)</a:t>
                      </a:r>
                      <a:endParaRPr lang="sl-SI" sz="30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3719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gravityandlevity.files.wordpress.com/2010/06/attracting_wir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13" y="2766742"/>
            <a:ext cx="8898174" cy="3672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0" y="200985"/>
            <a:ext cx="91440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Amper je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električni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tok, ki pri prehajanju skozi dva premočrtna, vzporedna, </a:t>
            </a:r>
            <a:r>
              <a:rPr lang="en-GB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neskončno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dolga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vodnika zanemarljivega krožnega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prereza,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postavljena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 vakuum v medsebojni razdalji 1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m,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povzroča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med njima silo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×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10</a:t>
            </a:r>
            <a:r>
              <a:rPr lang="sl-SI" sz="3000" baseline="30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-7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N.</a:t>
            </a:r>
            <a:endParaRPr lang="sl-SI" sz="30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55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ww.inled.si/image/catalog/si/clanki/led-trak-nevtralna-bel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1140082"/>
              </p:ext>
            </p:extLst>
          </p:nvPr>
        </p:nvGraphicFramePr>
        <p:xfrm>
          <a:off x="232227" y="1484315"/>
          <a:ext cx="8679546" cy="280125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8931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31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31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26290">
                <a:tc>
                  <a:txBody>
                    <a:bodyPr/>
                    <a:lstStyle/>
                    <a:p>
                      <a:pPr algn="ctr"/>
                      <a:r>
                        <a:rPr lang="sl-SI" sz="3000" b="1" dirty="0" smtClean="0">
                          <a:latin typeface="Cambria" panose="02040503050406030204" pitchFamily="18" charset="0"/>
                        </a:rPr>
                        <a:t>Ime</a:t>
                      </a:r>
                      <a:endParaRPr lang="sl-SI" sz="3000" b="1" baseline="0" dirty="0" smtClean="0">
                        <a:latin typeface="Cambria" panose="02040503050406030204" pitchFamily="18" charset="0"/>
                      </a:endParaRPr>
                    </a:p>
                    <a:p>
                      <a:pPr algn="ctr"/>
                      <a:r>
                        <a:rPr lang="sl-SI" sz="3000" b="1" baseline="0" dirty="0" smtClean="0">
                          <a:latin typeface="Cambria" panose="02040503050406030204" pitchFamily="18" charset="0"/>
                        </a:rPr>
                        <a:t>fizikalne količine</a:t>
                      </a:r>
                      <a:endParaRPr lang="sl-SI" sz="3000" b="1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3000" b="1" dirty="0" smtClean="0">
                          <a:latin typeface="Cambria" panose="02040503050406030204" pitchFamily="18" charset="0"/>
                        </a:rPr>
                        <a:t>Oznaka  fizikalne količine</a:t>
                      </a:r>
                      <a:endParaRPr lang="sl-SI" sz="3000" b="1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3000" b="1" dirty="0" smtClean="0">
                          <a:latin typeface="Cambria" panose="02040503050406030204" pitchFamily="18" charset="0"/>
                        </a:rPr>
                        <a:t>Enota</a:t>
                      </a:r>
                    </a:p>
                    <a:p>
                      <a:pPr algn="ctr"/>
                      <a:r>
                        <a:rPr lang="sl-SI" sz="3000" b="1" dirty="0" smtClean="0">
                          <a:latin typeface="Cambria" panose="02040503050406030204" pitchFamily="18" charset="0"/>
                        </a:rPr>
                        <a:t>fizikalne količine</a:t>
                      </a:r>
                      <a:endParaRPr lang="sl-SI" sz="3000" b="1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4968">
                <a:tc>
                  <a:txBody>
                    <a:bodyPr/>
                    <a:lstStyle/>
                    <a:p>
                      <a:pPr algn="ctr"/>
                      <a:r>
                        <a:rPr lang="sl-SI" sz="3000" dirty="0" smtClean="0">
                          <a:latin typeface="Cambria" panose="02040503050406030204" pitchFamily="18" charset="0"/>
                        </a:rPr>
                        <a:t>svetilnost</a:t>
                      </a:r>
                      <a:endParaRPr lang="sl-SI" sz="30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3000" dirty="0" smtClean="0">
                          <a:latin typeface="Cambria" panose="02040503050406030204" pitchFamily="18" charset="0"/>
                        </a:rPr>
                        <a:t>I</a:t>
                      </a:r>
                      <a:r>
                        <a:rPr lang="sl-SI" sz="3000" baseline="-25000" dirty="0" smtClean="0">
                          <a:latin typeface="Cambria" panose="02040503050406030204" pitchFamily="18" charset="0"/>
                        </a:rPr>
                        <a:t>s</a:t>
                      </a:r>
                      <a:endParaRPr lang="sl-SI" sz="3000" baseline="-250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3000" dirty="0" smtClean="0">
                          <a:latin typeface="Cambria" panose="02040503050406030204" pitchFamily="18" charset="0"/>
                        </a:rPr>
                        <a:t>cd</a:t>
                      </a:r>
                    </a:p>
                    <a:p>
                      <a:pPr algn="ctr"/>
                      <a:r>
                        <a:rPr lang="sl-SI" sz="3000" dirty="0" smtClean="0">
                          <a:latin typeface="Cambria" panose="02040503050406030204" pitchFamily="18" charset="0"/>
                        </a:rPr>
                        <a:t>(candela)</a:t>
                      </a:r>
                      <a:endParaRPr lang="sl-SI" sz="30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7040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pindex.com/uploads/post_images/original/image_14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363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9130693"/>
              </p:ext>
            </p:extLst>
          </p:nvPr>
        </p:nvGraphicFramePr>
        <p:xfrm>
          <a:off x="232227" y="1692660"/>
          <a:ext cx="8679546" cy="280125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8931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31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31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26290">
                <a:tc>
                  <a:txBody>
                    <a:bodyPr/>
                    <a:lstStyle/>
                    <a:p>
                      <a:pPr algn="ctr"/>
                      <a:r>
                        <a:rPr lang="sl-SI" sz="3000" b="1" dirty="0" smtClean="0">
                          <a:latin typeface="Cambria" panose="02040503050406030204" pitchFamily="18" charset="0"/>
                        </a:rPr>
                        <a:t>Ime</a:t>
                      </a:r>
                      <a:endParaRPr lang="sl-SI" sz="3000" b="1" baseline="0" dirty="0" smtClean="0">
                        <a:latin typeface="Cambria" panose="02040503050406030204" pitchFamily="18" charset="0"/>
                      </a:endParaRPr>
                    </a:p>
                    <a:p>
                      <a:pPr algn="ctr"/>
                      <a:r>
                        <a:rPr lang="sl-SI" sz="3000" b="1" baseline="0" dirty="0" smtClean="0">
                          <a:latin typeface="Cambria" panose="02040503050406030204" pitchFamily="18" charset="0"/>
                        </a:rPr>
                        <a:t>fizikalne količine</a:t>
                      </a:r>
                      <a:endParaRPr lang="sl-SI" sz="3000" b="1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3000" b="1" dirty="0" smtClean="0">
                          <a:latin typeface="Cambria" panose="02040503050406030204" pitchFamily="18" charset="0"/>
                        </a:rPr>
                        <a:t>Oznaka  fizikalne količine</a:t>
                      </a:r>
                      <a:endParaRPr lang="sl-SI" sz="3000" b="1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3000" b="1" dirty="0" smtClean="0">
                          <a:latin typeface="Cambria" panose="02040503050406030204" pitchFamily="18" charset="0"/>
                        </a:rPr>
                        <a:t>Enota</a:t>
                      </a:r>
                    </a:p>
                    <a:p>
                      <a:pPr algn="ctr"/>
                      <a:r>
                        <a:rPr lang="sl-SI" sz="3000" b="1" dirty="0" smtClean="0">
                          <a:latin typeface="Cambria" panose="02040503050406030204" pitchFamily="18" charset="0"/>
                        </a:rPr>
                        <a:t>fizikalne količine</a:t>
                      </a:r>
                      <a:endParaRPr lang="sl-SI" sz="3000" b="1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4968">
                <a:tc>
                  <a:txBody>
                    <a:bodyPr/>
                    <a:lstStyle/>
                    <a:p>
                      <a:pPr algn="ctr"/>
                      <a:r>
                        <a:rPr lang="sl-SI" sz="3000" dirty="0" smtClean="0">
                          <a:latin typeface="Cambria" panose="02040503050406030204" pitchFamily="18" charset="0"/>
                        </a:rPr>
                        <a:t>množina snovi</a:t>
                      </a:r>
                      <a:endParaRPr lang="sl-SI" sz="30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3000" dirty="0" smtClean="0">
                          <a:latin typeface="Cambria" panose="02040503050406030204" pitchFamily="18" charset="0"/>
                        </a:rPr>
                        <a:t>n</a:t>
                      </a:r>
                      <a:endParaRPr lang="sl-SI" sz="30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3000" dirty="0" smtClean="0">
                          <a:latin typeface="Cambria" panose="02040503050406030204" pitchFamily="18" charset="0"/>
                        </a:rPr>
                        <a:t>mol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0756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130016"/>
              </p:ext>
            </p:extLst>
          </p:nvPr>
        </p:nvGraphicFramePr>
        <p:xfrm>
          <a:off x="232227" y="950350"/>
          <a:ext cx="8679546" cy="562924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8931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31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31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93242">
                <a:tc>
                  <a:txBody>
                    <a:bodyPr/>
                    <a:lstStyle/>
                    <a:p>
                      <a:pPr algn="ctr"/>
                      <a:r>
                        <a:rPr lang="sl-SI" sz="2500" b="1" dirty="0" smtClean="0">
                          <a:latin typeface="Cambria" panose="02040503050406030204" pitchFamily="18" charset="0"/>
                        </a:rPr>
                        <a:t>Ime</a:t>
                      </a:r>
                      <a:endParaRPr lang="sl-SI" sz="2500" b="1" baseline="0" dirty="0" smtClean="0">
                        <a:latin typeface="Cambria" panose="02040503050406030204" pitchFamily="18" charset="0"/>
                      </a:endParaRPr>
                    </a:p>
                    <a:p>
                      <a:pPr algn="ctr"/>
                      <a:r>
                        <a:rPr lang="sl-SI" sz="2500" b="1" baseline="0" dirty="0" smtClean="0">
                          <a:latin typeface="Cambria" panose="02040503050406030204" pitchFamily="18" charset="0"/>
                        </a:rPr>
                        <a:t>fizikalne količine</a:t>
                      </a:r>
                      <a:endParaRPr lang="sl-SI" sz="2500" b="1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b="1" dirty="0" smtClean="0">
                          <a:latin typeface="Cambria" panose="02040503050406030204" pitchFamily="18" charset="0"/>
                        </a:rPr>
                        <a:t>Oznaka </a:t>
                      </a:r>
                    </a:p>
                    <a:p>
                      <a:pPr algn="ctr"/>
                      <a:r>
                        <a:rPr lang="sl-SI" sz="2500" b="1" dirty="0" smtClean="0">
                          <a:latin typeface="Cambria" panose="02040503050406030204" pitchFamily="18" charset="0"/>
                        </a:rPr>
                        <a:t>fizikalne količine</a:t>
                      </a:r>
                      <a:endParaRPr lang="sl-SI" sz="2500" b="1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b="1" dirty="0" smtClean="0">
                          <a:latin typeface="Cambria" panose="02040503050406030204" pitchFamily="18" charset="0"/>
                        </a:rPr>
                        <a:t>Enota</a:t>
                      </a:r>
                    </a:p>
                    <a:p>
                      <a:pPr algn="ctr"/>
                      <a:r>
                        <a:rPr lang="sl-SI" sz="2500" b="1" dirty="0" smtClean="0">
                          <a:latin typeface="Cambria" panose="02040503050406030204" pitchFamily="18" charset="0"/>
                        </a:rPr>
                        <a:t>fizikalne količine</a:t>
                      </a:r>
                      <a:endParaRPr lang="sl-SI" sz="2500" b="1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dolžina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l, s, h,</a:t>
                      </a:r>
                      <a:r>
                        <a:rPr lang="sl-SI" sz="2500" baseline="0" dirty="0" smtClean="0"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d,</a:t>
                      </a:r>
                      <a:r>
                        <a:rPr lang="sl-SI" sz="2500" baseline="0" dirty="0" smtClean="0">
                          <a:latin typeface="Cambria" panose="02040503050406030204" pitchFamily="18" charset="0"/>
                        </a:rPr>
                        <a:t> r, x, y, z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m (meter)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masa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m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kg (kilogram)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čas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t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s (sekunda)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temperatura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T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K (kelvin)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električni tok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I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A (amper)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svetilnost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I</a:t>
                      </a:r>
                      <a:r>
                        <a:rPr lang="sl-SI" sz="2500" baseline="-25000" dirty="0" smtClean="0">
                          <a:latin typeface="Cambria" panose="02040503050406030204" pitchFamily="18" charset="0"/>
                        </a:rPr>
                        <a:t>s</a:t>
                      </a:r>
                      <a:endParaRPr lang="sl-SI" sz="2500" baseline="-250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cd (candela)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množina snovi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n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mol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Pravokotnik 2"/>
          <p:cNvSpPr/>
          <p:nvPr/>
        </p:nvSpPr>
        <p:spPr>
          <a:xfrm>
            <a:off x="0" y="14611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Osnovne fizikalne količine</a:t>
            </a:r>
          </a:p>
        </p:txBody>
      </p:sp>
    </p:spTree>
    <p:extLst>
      <p:ext uri="{BB962C8B-B14F-4D97-AF65-F5344CB8AC3E}">
        <p14:creationId xmlns:p14="http://schemas.microsoft.com/office/powerpoint/2010/main" val="3614974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avokotnik 2"/>
          <p:cNvSpPr/>
          <p:nvPr/>
        </p:nvSpPr>
        <p:spPr>
          <a:xfrm>
            <a:off x="0" y="128164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Izpeljane fizikalne količine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93911821"/>
                  </p:ext>
                </p:extLst>
              </p:nvPr>
            </p:nvGraphicFramePr>
            <p:xfrm>
              <a:off x="232227" y="950350"/>
              <a:ext cx="8679546" cy="5674454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89318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89318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89318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105207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b="1" dirty="0" smtClean="0">
                              <a:latin typeface="Cambria" panose="02040503050406030204" pitchFamily="18" charset="0"/>
                            </a:rPr>
                            <a:t>Ime</a:t>
                          </a:r>
                          <a:endParaRPr lang="sl-SI" sz="2500" b="1" baseline="0" dirty="0" smtClean="0">
                            <a:latin typeface="Cambria" panose="02040503050406030204" pitchFamily="18" charset="0"/>
                          </a:endParaRPr>
                        </a:p>
                        <a:p>
                          <a:pPr algn="ctr"/>
                          <a:r>
                            <a:rPr lang="sl-SI" sz="2500" b="1" baseline="0" dirty="0" smtClean="0">
                              <a:latin typeface="Cambria" panose="02040503050406030204" pitchFamily="18" charset="0"/>
                            </a:rPr>
                            <a:t>fizikalne količine</a:t>
                          </a:r>
                          <a:endParaRPr lang="sl-SI" sz="2500" b="1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70C0">
                            <a:alpha val="8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b="1" i="0" dirty="0" smtClean="0">
                              <a:latin typeface="Cambria" panose="02040503050406030204" pitchFamily="18" charset="0"/>
                            </a:rPr>
                            <a:t>Oznaka </a:t>
                          </a:r>
                        </a:p>
                        <a:p>
                          <a:pPr algn="ctr"/>
                          <a:r>
                            <a:rPr lang="sl-SI" sz="2500" b="1" i="0" dirty="0" smtClean="0">
                              <a:latin typeface="Cambria" panose="02040503050406030204" pitchFamily="18" charset="0"/>
                            </a:rPr>
                            <a:t>fizikalne količine</a:t>
                          </a:r>
                          <a:endParaRPr lang="sl-SI" sz="2500" b="1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70C0">
                            <a:alpha val="8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b="1" i="0" dirty="0" smtClean="0">
                              <a:latin typeface="Cambria" panose="02040503050406030204" pitchFamily="18" charset="0"/>
                            </a:rPr>
                            <a:t>Enota</a:t>
                          </a:r>
                        </a:p>
                        <a:p>
                          <a:pPr algn="ctr"/>
                          <a:r>
                            <a:rPr lang="sl-SI" sz="2500" b="1" i="0" dirty="0" smtClean="0">
                              <a:latin typeface="Cambria" panose="02040503050406030204" pitchFamily="18" charset="0"/>
                            </a:rPr>
                            <a:t>fizikalne količine</a:t>
                          </a:r>
                          <a:endParaRPr lang="sl-SI" sz="2500" b="1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70C0">
                            <a:alpha val="8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48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hitrost</a:t>
                          </a:r>
                          <a:endParaRPr lang="sl-SI" sz="250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dk1">
                            <a:tint val="40000"/>
                            <a:alpha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sl-SI" sz="2500" b="0" i="0" smtClean="0">
                                    <a:latin typeface="Cambria Math" panose="02040503050406030204" pitchFamily="18" charset="0"/>
                                  </a:rPr>
                                  <m:t>v</m:t>
                                </m:r>
                                <m:r>
                                  <a:rPr lang="sl-SI" sz="2500" b="0" i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l-SI" sz="2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l-SI" sz="2500" b="0" i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∆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sl-SI" sz="2500" b="0" i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s</m:t>
                                    </m:r>
                                  </m:num>
                                  <m:den>
                                    <m:r>
                                      <a:rPr lang="sl-SI" sz="2500" b="0" i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∆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sl-SI" sz="2500" b="0" i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t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dk1">
                            <a:tint val="40000"/>
                            <a:alpha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l-SI" sz="2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sty m:val="p"/>
                                      </m:rPr>
                                      <a:rPr lang="sl-SI" sz="2500" b="0" i="0" smtClean="0">
                                        <a:latin typeface="Cambria Math" panose="02040503050406030204" pitchFamily="18" charset="0"/>
                                      </a:rPr>
                                      <m:t>m</m:t>
                                    </m:r>
                                  </m:num>
                                  <m:den>
                                    <m:r>
                                      <m:rPr>
                                        <m:sty m:val="p"/>
                                      </m:rPr>
                                      <a:rPr lang="sl-SI" sz="2500" b="0" i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s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dk1">
                            <a:tint val="40000"/>
                            <a:alpha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648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pospešek</a:t>
                          </a:r>
                          <a:endParaRPr lang="sl-SI" sz="250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dk1">
                            <a:tint val="40000"/>
                            <a:alpha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sl-SI" sz="2500" b="0" i="0" smtClean="0">
                                    <a:latin typeface="Cambria Math" panose="02040503050406030204" pitchFamily="18" charset="0"/>
                                  </a:rPr>
                                  <m:t>a</m:t>
                                </m:r>
                                <m:r>
                                  <a:rPr lang="sl-SI" sz="2500" b="0" i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l-SI" sz="2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l-SI" sz="2500" b="0" i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∆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sl-SI" sz="2500" b="0" i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v</m:t>
                                    </m:r>
                                  </m:num>
                                  <m:den>
                                    <m:r>
                                      <a:rPr lang="sl-SI" sz="2500" b="0" i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∆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sl-SI" sz="2500" b="0" i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t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dk1">
                            <a:tint val="40000"/>
                            <a:alpha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l-SI" sz="2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sty m:val="p"/>
                                      </m:rPr>
                                      <a:rPr lang="sl-SI" sz="2500" b="0" i="0" smtClean="0">
                                        <a:latin typeface="Cambria Math" panose="02040503050406030204" pitchFamily="18" charset="0"/>
                                      </a:rPr>
                                      <m:t>m</m:t>
                                    </m:r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sl-SI" sz="25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sl-SI" sz="2500" b="0" i="0" smtClean="0">
                                            <a:latin typeface="Cambria Math" panose="02040503050406030204" pitchFamily="18" charset="0"/>
                                          </a:rPr>
                                          <m:t>s</m:t>
                                        </m:r>
                                      </m:e>
                                      <m:sup>
                                        <m:r>
                                          <a:rPr lang="sl-SI" sz="2500" b="0" i="0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dk1">
                            <a:tint val="40000"/>
                            <a:alpha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48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delo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dk1">
                            <a:tint val="40000"/>
                            <a:alpha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sl-SI" sz="2500" b="0" i="0" smtClean="0">
                                    <a:latin typeface="Cambria Math" panose="02040503050406030204" pitchFamily="18" charset="0"/>
                                  </a:rPr>
                                  <m:t>A</m:t>
                                </m:r>
                                <m:r>
                                  <a:rPr lang="sl-SI" sz="2500" b="0" i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m:rPr>
                                    <m:sty m:val="p"/>
                                  </m:rPr>
                                  <a:rPr lang="sl-SI" sz="2500" b="0" i="0" smtClean="0">
                                    <a:latin typeface="Cambria Math" panose="02040503050406030204" pitchFamily="18" charset="0"/>
                                  </a:rPr>
                                  <m:t>F</m:t>
                                </m:r>
                                <m:r>
                                  <a:rPr lang="sl-SI" sz="2500" b="0" i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sl-SI" sz="2500" b="0" i="0" smtClean="0">
                                    <a:latin typeface="Cambria Math" panose="02040503050406030204" pitchFamily="18" charset="0"/>
                                  </a:rPr>
                                  <m:t>s</m:t>
                                </m:r>
                              </m:oMath>
                            </m:oMathPara>
                          </a14:m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dk1">
                            <a:tint val="40000"/>
                            <a:alpha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sl-SI" sz="2500" b="0" i="0" smtClean="0">
                                    <a:latin typeface="Cambria Math" panose="02040503050406030204" pitchFamily="18" charset="0"/>
                                  </a:rPr>
                                  <m:t>J</m:t>
                                </m:r>
                                <m:r>
                                  <a:rPr lang="sl-SI" sz="2500" b="0" i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l-SI" sz="2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sty m:val="p"/>
                                      </m:rPr>
                                      <a:rPr lang="sl-SI" sz="2500" b="0" i="0" smtClean="0">
                                        <a:latin typeface="Cambria Math" panose="02040503050406030204" pitchFamily="18" charset="0"/>
                                      </a:rPr>
                                      <m:t>kg</m:t>
                                    </m:r>
                                    <m:r>
                                      <a:rPr lang="sl-SI" sz="2500" b="0" i="0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sSup>
                                      <m:sSupPr>
                                        <m:ctrlPr>
                                          <a:rPr lang="sl-SI" sz="25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sl-SI" sz="2500" b="0" i="0" smtClean="0">
                                            <a:latin typeface="Cambria Math" panose="02040503050406030204" pitchFamily="18" charset="0"/>
                                          </a:rPr>
                                          <m:t>m</m:t>
                                        </m:r>
                                      </m:e>
                                      <m:sup>
                                        <m:r>
                                          <a:rPr lang="sl-SI" sz="2500" b="0" i="0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sl-SI" sz="25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sl-SI" sz="2500" b="0" i="0" smtClean="0">
                                            <a:latin typeface="Cambria Math" panose="02040503050406030204" pitchFamily="18" charset="0"/>
                                          </a:rPr>
                                          <m:t>s</m:t>
                                        </m:r>
                                      </m:e>
                                      <m:sup>
                                        <m:r>
                                          <a:rPr lang="sl-SI" sz="2500" b="0" i="0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dk1">
                            <a:tint val="40000"/>
                            <a:alpha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648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energija</a:t>
                          </a:r>
                          <a:endParaRPr lang="sl-SI" sz="250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dk1">
                            <a:tint val="40000"/>
                            <a:alpha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sl-SI" sz="2500" b="0" i="0" smtClean="0">
                                    <a:latin typeface="Cambria Math" panose="02040503050406030204" pitchFamily="18" charset="0"/>
                                  </a:rPr>
                                  <m:t>W</m:t>
                                </m:r>
                                <m:r>
                                  <a:rPr lang="sl-SI" sz="2500" b="0" i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l-SI" sz="2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sty m:val="p"/>
                                      </m:rPr>
                                      <a:rPr lang="sl-SI" sz="2500" b="0" i="0" smtClean="0">
                                        <a:latin typeface="Cambria Math" panose="02040503050406030204" pitchFamily="18" charset="0"/>
                                      </a:rPr>
                                      <m:t>m</m:t>
                                    </m:r>
                                    <m:sSup>
                                      <m:sSupPr>
                                        <m:ctrlPr>
                                          <a:rPr lang="sl-SI" sz="25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l-SI" sz="2500" b="0" i="0" smtClean="0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sl-SI" sz="2500" b="0" i="0" smtClean="0">
                                            <a:latin typeface="Cambria Math" panose="02040503050406030204" pitchFamily="18" charset="0"/>
                                          </a:rPr>
                                          <m:t>v</m:t>
                                        </m:r>
                                      </m:e>
                                      <m:sup>
                                        <m:r>
                                          <a:rPr lang="sl-SI" sz="2500" b="0" i="0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sl-SI" sz="2500" b="0" i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dk1">
                            <a:tint val="40000"/>
                            <a:alpha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sl-SI" sz="2500" b="0" i="0" smtClean="0">
                                    <a:latin typeface="Cambria Math" panose="02040503050406030204" pitchFamily="18" charset="0"/>
                                  </a:rPr>
                                  <m:t>J</m:t>
                                </m:r>
                                <m:r>
                                  <a:rPr lang="sl-SI" sz="2500" b="0" i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sl-SI" sz="2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sty m:val="p"/>
                                      </m:rPr>
                                      <a:rPr lang="sl-SI" sz="2500" b="0" i="0" smtClean="0">
                                        <a:latin typeface="Cambria Math" panose="02040503050406030204" pitchFamily="18" charset="0"/>
                                      </a:rPr>
                                      <m:t>kg</m:t>
                                    </m:r>
                                    <m:r>
                                      <a:rPr lang="sl-SI" sz="2500" b="0" i="0" smtClean="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sSup>
                                      <m:sSupPr>
                                        <m:ctrlPr>
                                          <a:rPr lang="sl-SI" sz="25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sl-SI" sz="2500" b="0" i="0" smtClean="0">
                                            <a:latin typeface="Cambria Math" panose="02040503050406030204" pitchFamily="18" charset="0"/>
                                          </a:rPr>
                                          <m:t>m</m:t>
                                        </m:r>
                                      </m:e>
                                      <m:sup>
                                        <m:r>
                                          <a:rPr lang="sl-SI" sz="2500" b="0" i="0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sl-SI" sz="25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sl-SI" sz="2500" b="0" i="0" smtClean="0">
                                            <a:latin typeface="Cambria Math" panose="02040503050406030204" pitchFamily="18" charset="0"/>
                                          </a:rPr>
                                          <m:t>s</m:t>
                                        </m:r>
                                      </m:e>
                                      <m:sup>
                                        <m:r>
                                          <a:rPr lang="sl-SI" sz="2500" b="0" i="0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oMath>
                            </m:oMathPara>
                          </a14:m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dk1">
                            <a:tint val="40000"/>
                            <a:alpha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648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površina</a:t>
                          </a:r>
                          <a:endParaRPr lang="sl-SI" sz="250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dk1">
                            <a:tint val="40000"/>
                            <a:alpha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sl-SI" sz="2500" b="0" i="0" smtClean="0"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  <m:r>
                                <a:rPr lang="sl-SI" sz="2500" b="0" i="0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m:rPr>
                                  <m:sty m:val="p"/>
                                </m:rPr>
                                <a:rPr lang="sl-SI" sz="2500" b="0" i="0" smtClean="0">
                                  <a:latin typeface="Cambria Math" panose="02040503050406030204" pitchFamily="18" charset="0"/>
                                </a:rPr>
                                <m:t>ab</m:t>
                              </m:r>
                            </m:oMath>
                          </a14:m>
                          <a:r>
                            <a:rPr lang="sl-SI" sz="2500" i="0" baseline="-25000" dirty="0" smtClean="0">
                              <a:latin typeface="Cambria" panose="02040503050406030204" pitchFamily="18" charset="0"/>
                            </a:rPr>
                            <a:t>             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sl-SI" sz="2500" b="0" i="0" smtClean="0"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  <m:r>
                                <a:rPr lang="sl-SI" sz="2500" b="0" i="0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sl-SI" sz="25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sl-SI" sz="2500" b="0" i="0" smtClean="0">
                                      <a:latin typeface="Cambria Math" panose="02040503050406030204" pitchFamily="18" charset="0"/>
                                    </a:rPr>
                                    <m:t>a</m:t>
                                  </m:r>
                                </m:e>
                                <m:sup>
                                  <m:r>
                                    <a:rPr lang="sl-SI" sz="2500" b="0" i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endParaRPr lang="sl-SI" sz="2500" i="0" baseline="-2500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dk1">
                            <a:tint val="40000"/>
                            <a:alpha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sl-SI" sz="2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sl-SI" sz="2500" b="0" i="0" smtClean="0">
                                        <a:latin typeface="Cambria Math" panose="02040503050406030204" pitchFamily="18" charset="0"/>
                                      </a:rPr>
                                      <m:t>m</m:t>
                                    </m:r>
                                  </m:e>
                                  <m:sup>
                                    <m:r>
                                      <a:rPr lang="sl-SI" sz="2500" b="0" i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dk1">
                            <a:tint val="40000"/>
                            <a:alpha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648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prostornina</a:t>
                          </a:r>
                          <a:endParaRPr lang="sl-SI" sz="250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dk1">
                            <a:tint val="40000"/>
                            <a:alpha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sl-SI" sz="2500" b="0" i="0" smtClean="0"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  <m:r>
                                <a:rPr lang="sl-SI" sz="2500" b="0" i="0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m:rPr>
                                  <m:sty m:val="p"/>
                                </m:rPr>
                                <a:rPr lang="sl-SI" sz="2500" b="0" i="0" smtClean="0">
                                  <a:latin typeface="Cambria Math" panose="02040503050406030204" pitchFamily="18" charset="0"/>
                                </a:rPr>
                                <m:t>abc</m:t>
                              </m:r>
                            </m:oMath>
                          </a14:m>
                          <a:r>
                            <a:rPr lang="sl-SI" sz="2500" b="0" i="0" dirty="0" smtClean="0"/>
                            <a:t>     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sl-SI" sz="2500" b="0" i="0" smtClean="0"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  <m:r>
                                <a:rPr lang="sl-SI" sz="2500" b="0" i="0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sl-SI" sz="25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sl-SI" sz="2500" b="0" i="0" smtClean="0">
                                      <a:latin typeface="Cambria Math" panose="02040503050406030204" pitchFamily="18" charset="0"/>
                                    </a:rPr>
                                    <m:t>a</m:t>
                                  </m:r>
                                </m:e>
                                <m:sup>
                                  <m:r>
                                    <a:rPr lang="sl-SI" sz="2500" b="0" i="0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oMath>
                          </a14:m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dk1">
                            <a:tint val="40000"/>
                            <a:alpha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sl-SI" sz="25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sl-SI" sz="2500" b="0" i="0" smtClean="0">
                                        <a:latin typeface="Cambria Math" panose="02040503050406030204" pitchFamily="18" charset="0"/>
                                      </a:rPr>
                                      <m:t>m</m:t>
                                    </m:r>
                                  </m:e>
                                  <m:sup>
                                    <m:r>
                                      <a:rPr lang="sl-SI" sz="2500" b="0" i="0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dk1">
                            <a:tint val="40000"/>
                            <a:alpha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93911821"/>
                  </p:ext>
                </p:extLst>
              </p:nvPr>
            </p:nvGraphicFramePr>
            <p:xfrm>
              <a:off x="232227" y="950350"/>
              <a:ext cx="8679546" cy="5674454"/>
            </p:xfrm>
            <a:graphic>
              <a:graphicData uri="http://schemas.openxmlformats.org/drawingml/2006/table">
                <a:tbl>
                  <a:tblPr firstRow="1" bandRow="1">
                    <a:tableStyleId>{073A0DAA-6AF3-43AB-8588-CEC1D06C72B9}</a:tableStyleId>
                  </a:tblPr>
                  <a:tblGrid>
                    <a:gridCol w="2893182"/>
                    <a:gridCol w="2893182"/>
                    <a:gridCol w="2893182"/>
                  </a:tblGrid>
                  <a:tr h="105207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b="1" dirty="0" smtClean="0">
                              <a:latin typeface="Cambria" panose="02040503050406030204" pitchFamily="18" charset="0"/>
                            </a:rPr>
                            <a:t>Ime</a:t>
                          </a:r>
                          <a:endParaRPr lang="sl-SI" sz="2500" b="1" baseline="0" dirty="0" smtClean="0">
                            <a:latin typeface="Cambria" panose="02040503050406030204" pitchFamily="18" charset="0"/>
                          </a:endParaRPr>
                        </a:p>
                        <a:p>
                          <a:pPr algn="ctr"/>
                          <a:r>
                            <a:rPr lang="sl-SI" sz="2500" b="1" baseline="0" dirty="0" smtClean="0">
                              <a:latin typeface="Cambria" panose="02040503050406030204" pitchFamily="18" charset="0"/>
                            </a:rPr>
                            <a:t>fizikalne količine</a:t>
                          </a:r>
                          <a:endParaRPr lang="sl-SI" sz="2500" b="1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70C0">
                            <a:alpha val="8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b="1" i="0" dirty="0" smtClean="0">
                              <a:latin typeface="Cambria" panose="02040503050406030204" pitchFamily="18" charset="0"/>
                            </a:rPr>
                            <a:t>Oznaka </a:t>
                          </a:r>
                        </a:p>
                        <a:p>
                          <a:pPr algn="ctr"/>
                          <a:r>
                            <a:rPr lang="sl-SI" sz="2500" b="1" i="0" dirty="0" smtClean="0">
                              <a:latin typeface="Cambria" panose="02040503050406030204" pitchFamily="18" charset="0"/>
                            </a:rPr>
                            <a:t>fizikalne količine</a:t>
                          </a:r>
                          <a:endParaRPr lang="sl-SI" sz="2500" b="1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70C0">
                            <a:alpha val="8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b="1" i="0" dirty="0" smtClean="0">
                              <a:latin typeface="Cambria" panose="02040503050406030204" pitchFamily="18" charset="0"/>
                            </a:rPr>
                            <a:t>Enota</a:t>
                          </a:r>
                        </a:p>
                        <a:p>
                          <a:pPr algn="ctr"/>
                          <a:r>
                            <a:rPr lang="sl-SI" sz="2500" b="1" i="0" dirty="0" smtClean="0">
                              <a:latin typeface="Cambria" panose="02040503050406030204" pitchFamily="18" charset="0"/>
                            </a:rPr>
                            <a:t>fizikalne količine</a:t>
                          </a:r>
                          <a:endParaRPr lang="sl-SI" sz="2500" b="1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70C0">
                            <a:alpha val="80000"/>
                          </a:srgbClr>
                        </a:solidFill>
                      </a:tcPr>
                    </a:tc>
                  </a:tr>
                  <a:tr h="80721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hitrost</a:t>
                          </a:r>
                          <a:endParaRPr lang="sl-SI" sz="250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dk1">
                            <a:tint val="40000"/>
                            <a:alpha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anchor="ctr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00844" t="-132576" r="-101266" b="-4825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anchor="ctr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200421" t="-132576" r="-1053" b="-482576"/>
                          </a:stretch>
                        </a:blipFill>
                      </a:tcPr>
                    </a:tc>
                  </a:tr>
                  <a:tr h="80721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pospešek</a:t>
                          </a:r>
                          <a:endParaRPr lang="sl-SI" sz="250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dk1">
                            <a:tint val="40000"/>
                            <a:alpha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anchor="ctr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00844" t="-230827" r="-101266" b="-3789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anchor="ctr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200421" t="-230827" r="-1053" b="-378947"/>
                          </a:stretch>
                        </a:blipFill>
                      </a:tcPr>
                    </a:tc>
                  </a:tr>
                  <a:tr h="8559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delo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dk1">
                            <a:tint val="40000"/>
                            <a:alpha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anchor="ctr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00844" t="-312057" r="-101266" b="-2574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anchor="ctr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200421" t="-312057" r="-1053" b="-257447"/>
                          </a:stretch>
                        </a:blipFill>
                      </a:tcPr>
                    </a:tc>
                  </a:tr>
                  <a:tr h="85598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energija</a:t>
                          </a:r>
                          <a:endParaRPr lang="sl-SI" sz="250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dk1">
                            <a:tint val="40000"/>
                            <a:alpha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anchor="ctr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00844" t="-415000" r="-101266" b="-159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anchor="ctr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200421" t="-415000" r="-1053" b="-159286"/>
                          </a:stretch>
                        </a:blipFill>
                      </a:tcPr>
                    </a:tc>
                  </a:tr>
                  <a:tr h="648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površina</a:t>
                          </a:r>
                          <a:endParaRPr lang="sl-SI" sz="250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dk1">
                            <a:tint val="40000"/>
                            <a:alpha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anchor="ctr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00844" t="-673832" r="-101266" b="-1084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anchor="ctr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200421" t="-673832" r="-1053" b="-108411"/>
                          </a:stretch>
                        </a:blipFill>
                      </a:tcPr>
                    </a:tc>
                  </a:tr>
                  <a:tr h="648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prostornina</a:t>
                          </a:r>
                          <a:endParaRPr lang="sl-SI" sz="250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dk1">
                            <a:tint val="40000"/>
                            <a:alpha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anchor="ctr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00844" t="-781132" r="-101266" b="-943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anchor="ctr">
                        <a:lnL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200421" t="-781132" r="-1053" b="-9434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85132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Pravokotnik 2"/>
              <p:cNvSpPr/>
              <p:nvPr/>
            </p:nvSpPr>
            <p:spPr>
              <a:xfrm>
                <a:off x="0" y="184614"/>
                <a:ext cx="9144000" cy="62462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sl-SI" sz="2000" dirty="0" smtClean="0">
                    <a:ln w="3175">
                      <a:noFill/>
                    </a:ln>
                    <a:solidFill>
                      <a:schemeClr val="bg1">
                        <a:lumMod val="50000"/>
                      </a:schemeClr>
                    </a:solidFill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Vaja</a:t>
                </a:r>
              </a:p>
              <a:p>
                <a:pPr algn="ctr"/>
                <a:r>
                  <a:rPr lang="sl-SI" sz="25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Na podlagi podane zveze med fizikalnimi količinami</a:t>
                </a:r>
                <a:br>
                  <a:rPr lang="sl-SI" sz="25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</a:br>
                <a:r>
                  <a:rPr lang="sl-SI" sz="25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izpeljite enoto: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2500" i="0">
                          <a:latin typeface="Cambria Math" panose="02040503050406030204" pitchFamily="18" charset="0"/>
                        </a:rPr>
                        <m:t>v</m:t>
                      </m:r>
                      <m:r>
                        <a:rPr lang="sl-SI" sz="25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25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sz="2500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sl-SI" sz="2500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t</m:t>
                          </m:r>
                        </m:den>
                      </m:f>
                    </m:oMath>
                  </m:oMathPara>
                </a14:m>
                <a:endParaRPr lang="sl-SI" sz="2500" dirty="0">
                  <a:latin typeface="Cambria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2500" b="0" i="0" smtClean="0">
                          <a:latin typeface="Cambria Math" panose="02040503050406030204" pitchFamily="18" charset="0"/>
                        </a:rPr>
                        <m:t>M</m:t>
                      </m:r>
                      <m:r>
                        <a:rPr lang="sl-SI" sz="25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25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sz="25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m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sl-SI" sz="25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n</m:t>
                          </m:r>
                        </m:den>
                      </m:f>
                    </m:oMath>
                  </m:oMathPara>
                </a14:m>
                <a:endParaRPr lang="sl-SI" sz="2500" dirty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50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ν</m:t>
                      </m:r>
                      <m:r>
                        <a:rPr lang="sl-SI" sz="25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25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25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sl-SI" sz="2500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t</m:t>
                          </m:r>
                        </m:den>
                      </m:f>
                    </m:oMath>
                  </m:oMathPara>
                </a14:m>
                <a:endParaRPr lang="sl-SI" sz="25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  <a:p>
                <a:pPr algn="ctr"/>
                <a:r>
                  <a:rPr lang="sl-SI" sz="25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e = I t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2500" b="0" i="0" smtClean="0"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sl-SI" sz="25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25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25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sl-SI" sz="25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sSup>
                            <m:sSupPr>
                              <m:ctrlPr>
                                <a:rPr lang="sl-SI" sz="25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sl-SI" sz="25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t</m:t>
                              </m:r>
                            </m:e>
                            <m:sup>
                              <m:r>
                                <a:rPr lang="sl-SI" sz="25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sl-SI" sz="25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  <a:p>
                <a:pPr algn="ctr"/>
                <a:r>
                  <a:rPr lang="sl-SI" sz="25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F = ma</a:t>
                </a:r>
              </a:p>
              <a:p>
                <a:r>
                  <a:rPr lang="sl-SI" sz="25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A = F s</a:t>
                </a:r>
              </a:p>
              <a:p>
                <a:pPr algn="ctr"/>
                <a:r>
                  <a:rPr lang="sl-SI" sz="25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W</a:t>
                </a:r>
                <a:r>
                  <a:rPr lang="sl-SI" sz="2500" baseline="-25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p</a:t>
                </a:r>
                <a:r>
                  <a:rPr lang="sl-SI" sz="25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= mgh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25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l-SI" sz="2500" b="0" i="0" smtClean="0"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sl-SI" sz="2500" b="0" i="0" smtClean="0">
                              <a:latin typeface="Cambria Math" panose="02040503050406030204" pitchFamily="18" charset="0"/>
                            </a:rPr>
                            <m:t>k</m:t>
                          </m:r>
                        </m:sub>
                      </m:sSub>
                      <m:r>
                        <a:rPr lang="sl-SI" sz="25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25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sz="2500" b="0" i="0" smtClean="0">
                              <a:latin typeface="Cambria Math" panose="02040503050406030204" pitchFamily="18" charset="0"/>
                            </a:rPr>
                            <m:t>m</m:t>
                          </m:r>
                          <m:sSup>
                            <m:sSupPr>
                              <m:ctrlPr>
                                <a:rPr lang="sl-SI" sz="25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sl-SI" sz="2500" b="0" i="0" smtClean="0"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e>
                            <m:sup>
                              <m:r>
                                <a:rPr lang="sl-SI" sz="2500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sl-SI" sz="25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sl-SI" sz="25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2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84614"/>
                <a:ext cx="9144000" cy="6246262"/>
              </a:xfrm>
              <a:prstGeom prst="rect">
                <a:avLst/>
              </a:prstGeom>
              <a:blipFill>
                <a:blip r:embed="rId2"/>
                <a:stretch>
                  <a:fillRect l="-1067" t="-488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4115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242464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Desetiške</a:t>
            </a:r>
            <a:r>
              <a:rPr lang="en-GB" sz="4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4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potence in predpone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1242706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 merjenju in računanju se pogosto srečamo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vrednostmi, ki so lahko veliko večje ali manjše od osnovne enote.</a:t>
            </a:r>
            <a:endParaRPr lang="sl-SI" sz="30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Pravokotnik 2"/>
          <p:cNvSpPr/>
          <p:nvPr/>
        </p:nvSpPr>
        <p:spPr>
          <a:xfrm>
            <a:off x="0" y="3012390"/>
            <a:ext cx="914400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</a:t>
            </a:r>
            <a:r>
              <a:rPr lang="en-GB" sz="2000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1</a:t>
            </a:r>
            <a:endParaRPr lang="sl-SI" sz="2000" dirty="0" smtClean="0">
              <a:ln w="3175">
                <a:noFill/>
              </a:ln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Koliko metrov je v enem kilometru?</a:t>
            </a:r>
          </a:p>
        </p:txBody>
      </p:sp>
      <p:sp>
        <p:nvSpPr>
          <p:cNvPr id="6" name="Pravokotnik 2"/>
          <p:cNvSpPr/>
          <p:nvPr/>
        </p:nvSpPr>
        <p:spPr>
          <a:xfrm>
            <a:off x="1632024" y="3962251"/>
            <a:ext cx="3275635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 km = 1000 m</a:t>
            </a:r>
          </a:p>
        </p:txBody>
      </p:sp>
      <p:sp>
        <p:nvSpPr>
          <p:cNvPr id="7" name="Pravokotnik 2"/>
          <p:cNvSpPr/>
          <p:nvPr/>
        </p:nvSpPr>
        <p:spPr>
          <a:xfrm>
            <a:off x="4815062" y="3962251"/>
            <a:ext cx="175935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= 10</a:t>
            </a:r>
            <a:r>
              <a:rPr lang="sl-SI" sz="2500" baseline="30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3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m</a:t>
            </a:r>
          </a:p>
        </p:txBody>
      </p:sp>
      <p:sp>
        <p:nvSpPr>
          <p:cNvPr id="8" name="Pravokotnik 2"/>
          <p:cNvSpPr/>
          <p:nvPr/>
        </p:nvSpPr>
        <p:spPr>
          <a:xfrm>
            <a:off x="0" y="4762096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Koliko metrov je v petih kilometrih?</a:t>
            </a:r>
          </a:p>
        </p:txBody>
      </p:sp>
      <p:sp>
        <p:nvSpPr>
          <p:cNvPr id="9" name="Pravokotnik 2"/>
          <p:cNvSpPr/>
          <p:nvPr/>
        </p:nvSpPr>
        <p:spPr>
          <a:xfrm>
            <a:off x="532422" y="5363797"/>
            <a:ext cx="4375237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5 km = 5000 m = 5 ∙ 1000 m</a:t>
            </a:r>
          </a:p>
        </p:txBody>
      </p:sp>
      <p:sp>
        <p:nvSpPr>
          <p:cNvPr id="10" name="Pravokotnik 2"/>
          <p:cNvSpPr/>
          <p:nvPr/>
        </p:nvSpPr>
        <p:spPr>
          <a:xfrm>
            <a:off x="4803479" y="5363797"/>
            <a:ext cx="175935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= 5 ∙ 10</a:t>
            </a:r>
            <a:r>
              <a:rPr lang="sl-SI" sz="2500" baseline="30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3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m</a:t>
            </a:r>
          </a:p>
        </p:txBody>
      </p:sp>
    </p:spTree>
    <p:extLst>
      <p:ext uri="{BB962C8B-B14F-4D97-AF65-F5344CB8AC3E}">
        <p14:creationId xmlns:p14="http://schemas.microsoft.com/office/powerpoint/2010/main" val="598256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2"/>
          <p:cNvSpPr/>
          <p:nvPr/>
        </p:nvSpPr>
        <p:spPr>
          <a:xfrm>
            <a:off x="0" y="1739415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spremembe v naravi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naravni pojavi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naravo opazuje, razlaga, ugotavlja zakonitosti, medsebojne odvisnosti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(matematični opis)</a:t>
            </a:r>
          </a:p>
        </p:txBody>
      </p:sp>
      <p:sp>
        <p:nvSpPr>
          <p:cNvPr id="8" name="Pravokotnik 2"/>
          <p:cNvSpPr/>
          <p:nvPr/>
        </p:nvSpPr>
        <p:spPr>
          <a:xfrm>
            <a:off x="0" y="242464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Fizika je </a:t>
            </a:r>
            <a:r>
              <a:rPr lang="sl-SI" sz="4000" b="1" dirty="0" smtClean="0">
                <a:ln w="3175">
                  <a:noFill/>
                </a:ln>
                <a:solidFill>
                  <a:schemeClr val="accent5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naravoslovna</a:t>
            </a:r>
            <a:r>
              <a:rPr lang="sl-SI" sz="4000" b="1" dirty="0" smtClean="0">
                <a:ln w="3175">
                  <a:noFill/>
                </a:ln>
                <a:solidFill>
                  <a:schemeClr val="accent6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4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znanost</a:t>
            </a:r>
          </a:p>
        </p:txBody>
      </p:sp>
    </p:spTree>
    <p:extLst>
      <p:ext uri="{BB962C8B-B14F-4D97-AF65-F5344CB8AC3E}">
        <p14:creationId xmlns:p14="http://schemas.microsoft.com/office/powerpoint/2010/main" val="172812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0"/>
            <a:ext cx="914400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</a:t>
            </a:r>
            <a:r>
              <a:rPr lang="en-GB" sz="2000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2</a:t>
            </a:r>
            <a:endParaRPr lang="sl-SI" sz="2000" dirty="0" smtClean="0">
              <a:ln w="3175">
                <a:noFill/>
              </a:ln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Koliko metrov je v stotih kilometrih?</a:t>
            </a:r>
          </a:p>
        </p:txBody>
      </p:sp>
      <p:sp>
        <p:nvSpPr>
          <p:cNvPr id="3" name="Pravokotnik 2"/>
          <p:cNvSpPr/>
          <p:nvPr/>
        </p:nvSpPr>
        <p:spPr>
          <a:xfrm>
            <a:off x="810228" y="949861"/>
            <a:ext cx="4097431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100 km 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= 100 ∙ 1000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</a:t>
            </a:r>
          </a:p>
        </p:txBody>
      </p:sp>
      <p:sp>
        <p:nvSpPr>
          <p:cNvPr id="4" name="Pravokotnik 2"/>
          <p:cNvSpPr/>
          <p:nvPr/>
        </p:nvSpPr>
        <p:spPr>
          <a:xfrm>
            <a:off x="4907659" y="949861"/>
            <a:ext cx="199085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=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10</a:t>
            </a:r>
            <a:r>
              <a:rPr lang="sl-SI" sz="2500" baseline="30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 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∙</a:t>
            </a:r>
            <a:r>
              <a:rPr lang="sl-SI" sz="2500" baseline="30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10</a:t>
            </a:r>
            <a:r>
              <a:rPr lang="sl-SI" sz="2500" baseline="30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3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m</a:t>
            </a:r>
          </a:p>
        </p:txBody>
      </p:sp>
      <p:sp>
        <p:nvSpPr>
          <p:cNvPr id="8" name="Pravokotnik 2"/>
          <p:cNvSpPr/>
          <p:nvPr/>
        </p:nvSpPr>
        <p:spPr>
          <a:xfrm>
            <a:off x="4907658" y="1903969"/>
            <a:ext cx="135231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=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10</a:t>
            </a:r>
            <a:r>
              <a:rPr lang="sl-SI" sz="2500" baseline="30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5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m</a:t>
            </a:r>
          </a:p>
        </p:txBody>
      </p:sp>
      <p:sp>
        <p:nvSpPr>
          <p:cNvPr id="9" name="Pravokotnik 2"/>
          <p:cNvSpPr/>
          <p:nvPr/>
        </p:nvSpPr>
        <p:spPr>
          <a:xfrm>
            <a:off x="810227" y="1426915"/>
            <a:ext cx="4097431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100.000 m</a:t>
            </a:r>
          </a:p>
        </p:txBody>
      </p:sp>
      <p:sp>
        <p:nvSpPr>
          <p:cNvPr id="10" name="Pravokotnik 2"/>
          <p:cNvSpPr/>
          <p:nvPr/>
        </p:nvSpPr>
        <p:spPr>
          <a:xfrm>
            <a:off x="4907659" y="1426915"/>
            <a:ext cx="199085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=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10</a:t>
            </a:r>
            <a:r>
              <a:rPr lang="sl-SI" sz="2500" baseline="30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(2+3)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m</a:t>
            </a:r>
          </a:p>
        </p:txBody>
      </p:sp>
      <p:sp>
        <p:nvSpPr>
          <p:cNvPr id="12" name="Pravokotnik 2"/>
          <p:cNvSpPr/>
          <p:nvPr/>
        </p:nvSpPr>
        <p:spPr>
          <a:xfrm>
            <a:off x="819863" y="1892499"/>
            <a:ext cx="4097431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100.000 m</a:t>
            </a:r>
          </a:p>
        </p:txBody>
      </p:sp>
      <p:sp>
        <p:nvSpPr>
          <p:cNvPr id="13" name="Pravokotnik 2"/>
          <p:cNvSpPr/>
          <p:nvPr/>
        </p:nvSpPr>
        <p:spPr>
          <a:xfrm>
            <a:off x="0" y="2397989"/>
            <a:ext cx="914400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</a:t>
            </a:r>
            <a:r>
              <a:rPr lang="en-GB" sz="2000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3</a:t>
            </a:r>
            <a:endParaRPr lang="sl-SI" sz="2000" dirty="0" smtClean="0">
              <a:ln w="3175">
                <a:noFill/>
              </a:ln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Koliko metrov je v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eni stotini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kilometra?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272504" y="3412641"/>
                <a:ext cx="739433" cy="70121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l-SI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2400" b="0" i="0" smtClean="0">
                              <a:latin typeface="Cambria Math" panose="02040503050406030204" pitchFamily="18" charset="0"/>
                            </a:rPr>
                            <m:t>1 </m:t>
                          </m:r>
                          <m:r>
                            <m:rPr>
                              <m:sty m:val="p"/>
                            </m:rPr>
                            <a:rPr lang="sl-SI" sz="2400" b="0" i="0" smtClean="0">
                              <a:latin typeface="Cambria Math" panose="02040503050406030204" pitchFamily="18" charset="0"/>
                            </a:rPr>
                            <m:t>km</m:t>
                          </m:r>
                        </m:num>
                        <m:den>
                          <m:r>
                            <a:rPr lang="sl-SI" sz="2400" b="0" i="0" smtClean="0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sl-SI" sz="24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2504" y="3412641"/>
                <a:ext cx="739433" cy="70121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997061" y="3420143"/>
                <a:ext cx="1387111" cy="6938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2400" b="0" i="0" smtClean="0">
                              <a:latin typeface="Cambria Math" panose="02040503050406030204" pitchFamily="18" charset="0"/>
                            </a:rPr>
                            <m:t>1000 </m:t>
                          </m:r>
                          <m:r>
                            <m:rPr>
                              <m:sty m:val="p"/>
                            </m:rPr>
                            <a:rPr lang="sl-SI" sz="2400" b="0" i="0" smtClean="0">
                              <a:latin typeface="Cambria Math" panose="02040503050406030204" pitchFamily="18" charset="0"/>
                            </a:rPr>
                            <m:t>m</m:t>
                          </m:r>
                        </m:num>
                        <m:den>
                          <m:r>
                            <a:rPr lang="sl-SI" sz="2400" b="0" i="0" smtClean="0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sl-SI" sz="24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7061" y="3420143"/>
                <a:ext cx="1387111" cy="69384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384172" y="3396788"/>
                <a:ext cx="1196738" cy="7411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l-SI" sz="2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l-SI" sz="2400" b="0" i="0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sl-SI" sz="2400" b="0" i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sl-SI" sz="2400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sl-SI" sz="2400" b="0" i="0" smtClean="0">
                              <a:latin typeface="Cambria Math" panose="02040503050406030204" pitchFamily="18" charset="0"/>
                            </a:rPr>
                            <m:t>m</m:t>
                          </m:r>
                        </m:num>
                        <m:den>
                          <m:sSup>
                            <m:sSupPr>
                              <m:ctrlPr>
                                <a:rPr lang="sl-SI" sz="2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l-SI" sz="2400" b="0" i="0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sl-SI" sz="2400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sl-SI" sz="24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4172" y="3396788"/>
                <a:ext cx="1196738" cy="74110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595153" y="3662617"/>
                <a:ext cx="231345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l-SI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l-SI" sz="2400" b="0" i="0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sl-SI" sz="2400" b="0" i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sl-SI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l-SI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l-SI" sz="2400" i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sl-SI" sz="2400" b="0" i="0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sl-SI" sz="2400" b="0" i="0" smtClean="0">
                          <a:latin typeface="Cambria Math" panose="02040503050406030204" pitchFamily="18" charset="0"/>
                        </a:rPr>
                        <m:t>m</m:t>
                      </m:r>
                      <m:r>
                        <a:rPr lang="sl-SI" sz="2400" b="0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sl-SI" sz="24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5153" y="3662617"/>
                <a:ext cx="2313454" cy="369332"/>
              </a:xfrm>
              <a:prstGeom prst="rect">
                <a:avLst/>
              </a:prstGeom>
              <a:blipFill rotWithShape="0">
                <a:blip r:embed="rId5"/>
                <a:stretch>
                  <a:fillRect l="-792" r="-792" b="-6667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619398" y="4181143"/>
                <a:ext cx="1669175" cy="38465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l-SI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l-SI" sz="2400" b="0" i="0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sl-SI" sz="2400" b="0" i="0" smtClean="0">
                              <a:latin typeface="Cambria Math" panose="02040503050406030204" pitchFamily="18" charset="0"/>
                            </a:rPr>
                            <m:t>(3−2)</m:t>
                          </m:r>
                        </m:sup>
                      </m:sSup>
                      <m:r>
                        <a:rPr lang="sl-SI" sz="2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sl-SI" sz="24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9398" y="4181143"/>
                <a:ext cx="1669175" cy="384657"/>
              </a:xfrm>
              <a:prstGeom prst="rect">
                <a:avLst/>
              </a:prstGeom>
              <a:blipFill rotWithShape="0">
                <a:blip r:embed="rId6"/>
                <a:stretch>
                  <a:fillRect l="-1460" t="-4762" r="-2190" b="-6349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274201" y="4181143"/>
                <a:ext cx="119013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l-SI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l-SI" sz="2400" b="0" i="0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sl-SI" sz="2400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sl-SI" sz="2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l-SI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sl-SI" sz="24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4201" y="4181143"/>
                <a:ext cx="1190134" cy="369332"/>
              </a:xfrm>
              <a:prstGeom prst="rect">
                <a:avLst/>
              </a:prstGeom>
              <a:blipFill rotWithShape="0">
                <a:blip r:embed="rId7"/>
                <a:stretch>
                  <a:fillRect l="-2051" r="-3590" b="-6667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7443779" y="4174826"/>
                <a:ext cx="105413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400" b="0" i="0" smtClean="0">
                          <a:latin typeface="Cambria Math" panose="02040503050406030204" pitchFamily="18" charset="0"/>
                        </a:rPr>
                        <m:t>=10 </m:t>
                      </m:r>
                      <m:r>
                        <m:rPr>
                          <m:sty m:val="p"/>
                        </m:rPr>
                        <a:rPr lang="sl-SI" sz="2400" b="0" i="0" smtClean="0"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sl-SI" sz="24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3779" y="4174826"/>
                <a:ext cx="1054135" cy="369332"/>
              </a:xfrm>
              <a:prstGeom prst="rect">
                <a:avLst/>
              </a:prstGeom>
              <a:blipFill rotWithShape="0">
                <a:blip r:embed="rId8"/>
                <a:stretch>
                  <a:fillRect l="-2312" r="-4046" b="-6667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Pravokotnik 2"/>
          <p:cNvSpPr/>
          <p:nvPr/>
        </p:nvSpPr>
        <p:spPr>
          <a:xfrm>
            <a:off x="23153" y="4631541"/>
            <a:ext cx="914400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</a:t>
            </a:r>
            <a:r>
              <a:rPr lang="en-GB" sz="2000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4</a:t>
            </a:r>
            <a:endParaRPr lang="sl-SI" sz="2000" dirty="0" smtClean="0">
              <a:ln w="3175">
                <a:noFill/>
              </a:ln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Koliko kubičnih metrov je v 10 litrih?</a:t>
            </a:r>
          </a:p>
        </p:txBody>
      </p:sp>
      <p:sp>
        <p:nvSpPr>
          <p:cNvPr id="18" name="Pravokotnik 2"/>
          <p:cNvSpPr/>
          <p:nvPr/>
        </p:nvSpPr>
        <p:spPr>
          <a:xfrm>
            <a:off x="1008925" y="5452823"/>
            <a:ext cx="234966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10 l 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=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10 dm</a:t>
            </a:r>
            <a:r>
              <a:rPr lang="sl-SI" sz="2500" baseline="30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3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9" name="Pravokotnik 2"/>
          <p:cNvSpPr/>
          <p:nvPr/>
        </p:nvSpPr>
        <p:spPr>
          <a:xfrm>
            <a:off x="3242839" y="5468041"/>
            <a:ext cx="1769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= 10 (dm)</a:t>
            </a:r>
            <a:r>
              <a:rPr lang="sl-SI" sz="2500" baseline="30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3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Pravokotnik 2"/>
              <p:cNvSpPr/>
              <p:nvPr/>
            </p:nvSpPr>
            <p:spPr>
              <a:xfrm>
                <a:off x="4846160" y="5452823"/>
                <a:ext cx="2700534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sl-SI" sz="25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= 10</a:t>
                </a:r>
                <a:r>
                  <a:rPr lang="sl-SI" sz="2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sl-SI" sz="28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sl-SI" sz="25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(10</a:t>
                </a:r>
                <a:r>
                  <a:rPr lang="sl-SI" sz="2500" baseline="30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-1</a:t>
                </a:r>
                <a:r>
                  <a:rPr lang="sl-SI" sz="25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m)</a:t>
                </a:r>
                <a:r>
                  <a:rPr lang="sl-SI" sz="2500" baseline="30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3</a:t>
                </a:r>
                <a:endParaRPr lang="sl-SI" sz="25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23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6160" y="5452823"/>
                <a:ext cx="2700534" cy="523220"/>
              </a:xfrm>
              <a:prstGeom prst="rect">
                <a:avLst/>
              </a:prstGeom>
              <a:blipFill rotWithShape="0">
                <a:blip r:embed="rId9"/>
                <a:stretch>
                  <a:fillRect l="-3837" t="-3488" b="-23256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Pravokotnik 2"/>
              <p:cNvSpPr/>
              <p:nvPr/>
            </p:nvSpPr>
            <p:spPr>
              <a:xfrm>
                <a:off x="4841220" y="5929877"/>
                <a:ext cx="2879094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sl-SI" sz="25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= 10</a:t>
                </a:r>
                <a:r>
                  <a:rPr lang="sl-SI" sz="2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sl-SI" sz="28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sl-SI" sz="25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10</a:t>
                </a:r>
                <a:r>
                  <a:rPr lang="sl-SI" sz="2500" baseline="30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(-1 ∙ 3)</a:t>
                </a:r>
                <a:r>
                  <a:rPr lang="sl-SI" sz="25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m</a:t>
                </a:r>
                <a:r>
                  <a:rPr lang="sl-SI" sz="2500" baseline="30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3</a:t>
                </a:r>
                <a:endParaRPr lang="sl-SI" sz="25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28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1220" y="5929877"/>
                <a:ext cx="2879094" cy="523220"/>
              </a:xfrm>
              <a:prstGeom prst="rect">
                <a:avLst/>
              </a:prstGeom>
              <a:blipFill rotWithShape="0">
                <a:blip r:embed="rId10"/>
                <a:stretch>
                  <a:fillRect l="-3390" t="-4651" b="-23256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Pravokotnik 2"/>
              <p:cNvSpPr/>
              <p:nvPr/>
            </p:nvSpPr>
            <p:spPr>
              <a:xfrm>
                <a:off x="4841220" y="6335891"/>
                <a:ext cx="2135972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sl-SI" sz="25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= 10</a:t>
                </a:r>
                <a:r>
                  <a:rPr lang="sl-SI" sz="2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sl-SI" sz="28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sl-SI" sz="25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10</a:t>
                </a:r>
                <a:r>
                  <a:rPr lang="sl-SI" sz="2500" baseline="30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-3</a:t>
                </a:r>
                <a:r>
                  <a:rPr lang="sl-SI" sz="25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 m</a:t>
                </a:r>
                <a:r>
                  <a:rPr lang="sl-SI" sz="2500" baseline="30000" dirty="0" smtClean="0">
                    <a:ln w="3175">
                      <a:noFill/>
                    </a:ln>
                    <a:latin typeface="Cambria" panose="02040503050406030204" pitchFamily="18" charset="0"/>
                    <a:ea typeface="Verdana" pitchFamily="34" charset="0"/>
                    <a:cs typeface="Verdana" pitchFamily="34" charset="0"/>
                  </a:rPr>
                  <a:t>3</a:t>
                </a:r>
                <a:endParaRPr lang="sl-SI" sz="2500" dirty="0" smtClean="0">
                  <a:ln w="3175">
                    <a:noFill/>
                  </a:ln>
                  <a:latin typeface="Cambria" panose="02040503050406030204" pitchFamily="18" charset="0"/>
                  <a:ea typeface="Verdana" pitchFamily="34" charset="0"/>
                  <a:cs typeface="Verdana" pitchFamily="34" charset="0"/>
                </a:endParaRPr>
              </a:p>
            </p:txBody>
          </p:sp>
        </mc:Choice>
        <mc:Fallback xmlns="">
          <p:sp>
            <p:nvSpPr>
              <p:cNvPr id="29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1220" y="6335891"/>
                <a:ext cx="2135972" cy="523220"/>
              </a:xfrm>
              <a:prstGeom prst="rect">
                <a:avLst/>
              </a:prstGeom>
              <a:blipFill rotWithShape="0">
                <a:blip r:embed="rId11"/>
                <a:stretch>
                  <a:fillRect l="-4558" t="-3488" b="-23256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Pravokotnik 2"/>
          <p:cNvSpPr/>
          <p:nvPr/>
        </p:nvSpPr>
        <p:spPr>
          <a:xfrm>
            <a:off x="6768847" y="6358974"/>
            <a:ext cx="213597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= 10</a:t>
            </a:r>
            <a:r>
              <a:rPr lang="sl-SI" sz="2500" baseline="30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-2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m</a:t>
            </a:r>
            <a:r>
              <a:rPr lang="sl-SI" sz="2500" baseline="30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3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551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8" grpId="0"/>
      <p:bldP spid="9" grpId="0"/>
      <p:bldP spid="10" grpId="0"/>
      <p:bldP spid="12" grpId="0"/>
      <p:bldP spid="13" grpId="0"/>
      <p:bldP spid="20" grpId="0"/>
      <p:bldP spid="21" grpId="0"/>
      <p:bldP spid="22" grpId="0"/>
      <p:bldP spid="24" grpId="0"/>
      <p:bldP spid="25" grpId="0"/>
      <p:bldP spid="26" grpId="0"/>
      <p:bldP spid="27" grpId="0"/>
      <p:bldP spid="17" grpId="0"/>
      <p:bldP spid="18" grpId="0"/>
      <p:bldP spid="19" grpId="0"/>
      <p:bldP spid="23" grpId="0"/>
      <p:bldP spid="28" grpId="0"/>
      <p:bldP spid="29" grpId="0"/>
      <p:bldP spid="3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8511265"/>
              </p:ext>
            </p:extLst>
          </p:nvPr>
        </p:nvGraphicFramePr>
        <p:xfrm>
          <a:off x="162411" y="1170268"/>
          <a:ext cx="8819177" cy="494007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7709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89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919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673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52070">
                <a:tc>
                  <a:txBody>
                    <a:bodyPr/>
                    <a:lstStyle/>
                    <a:p>
                      <a:pPr algn="ctr"/>
                      <a:r>
                        <a:rPr lang="sl-SI" sz="2500" b="1" dirty="0" smtClean="0">
                          <a:latin typeface="Cambria" panose="02040503050406030204" pitchFamily="18" charset="0"/>
                        </a:rPr>
                        <a:t>predpona</a:t>
                      </a:r>
                      <a:endParaRPr lang="sl-SI" sz="2500" b="1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b="1" i="0" dirty="0" smtClean="0">
                          <a:latin typeface="Cambria" panose="02040503050406030204" pitchFamily="18" charset="0"/>
                        </a:rPr>
                        <a:t>oznaka</a:t>
                      </a:r>
                      <a:endParaRPr lang="sl-SI" sz="2500" b="1" i="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b="1" i="0" dirty="0" smtClean="0">
                          <a:latin typeface="Cambria" panose="02040503050406030204" pitchFamily="18" charset="0"/>
                        </a:rPr>
                        <a:t>vrednost</a:t>
                      </a:r>
                      <a:endParaRPr lang="sl-SI" sz="2500" b="1" i="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b="1" i="0" dirty="0" smtClean="0">
                          <a:latin typeface="Cambria" panose="02040503050406030204" pitchFamily="18" charset="0"/>
                        </a:rPr>
                        <a:t>dekadna</a:t>
                      </a:r>
                      <a:r>
                        <a:rPr lang="sl-SI" sz="2500" b="1" i="0" baseline="0" dirty="0" smtClean="0">
                          <a:latin typeface="Cambria" panose="02040503050406030204" pitchFamily="18" charset="0"/>
                        </a:rPr>
                        <a:t> potenca</a:t>
                      </a:r>
                      <a:endParaRPr lang="sl-SI" sz="2500" b="1" i="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tera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l-SI" sz="2500" i="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sz="2500" i="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sz="2500" i="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giga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l-SI" sz="2500" i="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sz="2500" i="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sz="2500" i="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mega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l-SI" sz="2500" i="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sz="2500" i="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sz="2500" i="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kilo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l-SI" sz="2500" i="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sz="2500" i="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sz="2500" i="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hekto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sz="2500" i="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sl-SI" sz="2500" i="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sl-SI" sz="2500" i="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deka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l-SI" sz="2500" i="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sl-SI" sz="2500" i="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sl-SI" sz="2500" i="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02964510"/>
                  </p:ext>
                </p:extLst>
              </p:nvPr>
            </p:nvGraphicFramePr>
            <p:xfrm>
              <a:off x="162406" y="5458209"/>
              <a:ext cx="8819177" cy="64800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7092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38896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791943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86734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648000">
                    <a:tc>
                      <a:txBody>
                        <a:bodyPr/>
                        <a:lstStyle/>
                        <a:p>
                          <a:pPr algn="ctr"/>
                          <a:endParaRPr lang="sl-SI" sz="250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da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10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sl-SI" sz="25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l-SI" sz="2500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sl-SI" sz="250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02964510"/>
                  </p:ext>
                </p:extLst>
              </p:nvPr>
            </p:nvGraphicFramePr>
            <p:xfrm>
              <a:off x="162406" y="5458209"/>
              <a:ext cx="8819177" cy="64800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70926"/>
                    <a:gridCol w="1388962"/>
                    <a:gridCol w="2791943"/>
                    <a:gridCol w="2867346"/>
                  </a:tblGrid>
                  <a:tr h="648000">
                    <a:tc>
                      <a:txBody>
                        <a:bodyPr/>
                        <a:lstStyle/>
                        <a:p>
                          <a:pPr algn="ctr"/>
                          <a:endParaRPr lang="sl-SI" sz="250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da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10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207431" b="-9346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98090860"/>
                  </p:ext>
                </p:extLst>
              </p:nvPr>
            </p:nvGraphicFramePr>
            <p:xfrm>
              <a:off x="162410" y="2215733"/>
              <a:ext cx="8819177" cy="64800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7092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38896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791943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86734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648000">
                    <a:tc>
                      <a:txBody>
                        <a:bodyPr/>
                        <a:lstStyle/>
                        <a:p>
                          <a:pPr algn="ctr"/>
                          <a:endParaRPr lang="sl-SI" sz="250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T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1.000.000.000.000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sl-SI" sz="25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l-SI" sz="2500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sl-SI" sz="2500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98090860"/>
                  </p:ext>
                </p:extLst>
              </p:nvPr>
            </p:nvGraphicFramePr>
            <p:xfrm>
              <a:off x="162410" y="2215733"/>
              <a:ext cx="8819177" cy="64800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70926"/>
                    <a:gridCol w="1388962"/>
                    <a:gridCol w="2791943"/>
                    <a:gridCol w="2867346"/>
                  </a:tblGrid>
                  <a:tr h="648000">
                    <a:tc>
                      <a:txBody>
                        <a:bodyPr/>
                        <a:lstStyle/>
                        <a:p>
                          <a:pPr algn="ctr"/>
                          <a:endParaRPr lang="sl-SI" sz="250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T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1.000.000.000.000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207431" b="-9346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Table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7395977"/>
                  </p:ext>
                </p:extLst>
              </p:nvPr>
            </p:nvGraphicFramePr>
            <p:xfrm>
              <a:off x="162410" y="2863733"/>
              <a:ext cx="8819177" cy="64800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7092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38896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791943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86734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648000">
                    <a:tc>
                      <a:txBody>
                        <a:bodyPr/>
                        <a:lstStyle/>
                        <a:p>
                          <a:pPr algn="ctr"/>
                          <a:endParaRPr lang="sl-SI" sz="250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G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1.000.000.000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sl-SI" sz="25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l-SI" sz="2500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sl-SI" sz="2500" smtClean="0">
                                        <a:latin typeface="Cambria Math" panose="02040503050406030204" pitchFamily="18" charset="0"/>
                                      </a:rPr>
                                      <m:t>9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Table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7395977"/>
                  </p:ext>
                </p:extLst>
              </p:nvPr>
            </p:nvGraphicFramePr>
            <p:xfrm>
              <a:off x="162410" y="2863733"/>
              <a:ext cx="8819177" cy="64800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70926"/>
                    <a:gridCol w="1388962"/>
                    <a:gridCol w="2791943"/>
                    <a:gridCol w="2867346"/>
                  </a:tblGrid>
                  <a:tr h="648000">
                    <a:tc>
                      <a:txBody>
                        <a:bodyPr/>
                        <a:lstStyle/>
                        <a:p>
                          <a:pPr algn="ctr"/>
                          <a:endParaRPr lang="sl-SI" sz="250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G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1.000.000.000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anchor="ctr">
                        <a:blipFill rotWithShape="0">
                          <a:blip r:embed="rId4"/>
                          <a:stretch>
                            <a:fillRect l="-207431" b="-8333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able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68867087"/>
                  </p:ext>
                </p:extLst>
              </p:nvPr>
            </p:nvGraphicFramePr>
            <p:xfrm>
              <a:off x="162410" y="3515035"/>
              <a:ext cx="8819177" cy="64800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7092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38896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791943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86734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648000">
                    <a:tc>
                      <a:txBody>
                        <a:bodyPr/>
                        <a:lstStyle/>
                        <a:p>
                          <a:pPr algn="ctr"/>
                          <a:endParaRPr lang="sl-SI" sz="250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M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1.000</a:t>
                          </a:r>
                          <a:r>
                            <a:rPr lang="sl-SI" sz="2500" baseline="0" dirty="0" smtClean="0">
                              <a:latin typeface="Cambria" panose="02040503050406030204" pitchFamily="18" charset="0"/>
                            </a:rPr>
                            <a:t>.000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sl-SI" sz="25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l-SI" sz="2500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sl-SI" sz="2500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Table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68867087"/>
                  </p:ext>
                </p:extLst>
              </p:nvPr>
            </p:nvGraphicFramePr>
            <p:xfrm>
              <a:off x="162410" y="3515035"/>
              <a:ext cx="8819177" cy="64800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70926"/>
                    <a:gridCol w="1388962"/>
                    <a:gridCol w="2791943"/>
                    <a:gridCol w="2867346"/>
                  </a:tblGrid>
                  <a:tr h="648000">
                    <a:tc>
                      <a:txBody>
                        <a:bodyPr/>
                        <a:lstStyle/>
                        <a:p>
                          <a:pPr algn="ctr"/>
                          <a:endParaRPr lang="sl-SI" sz="250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M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1.000</a:t>
                          </a:r>
                          <a:r>
                            <a:rPr lang="sl-SI" sz="2500" baseline="0" dirty="0" smtClean="0">
                              <a:latin typeface="Cambria" panose="02040503050406030204" pitchFamily="18" charset="0"/>
                            </a:rPr>
                            <a:t>.000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anchor="ctr">
                        <a:blipFill rotWithShape="0">
                          <a:blip r:embed="rId5"/>
                          <a:stretch>
                            <a:fillRect l="-207431" b="-9346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ble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14679586"/>
                  </p:ext>
                </p:extLst>
              </p:nvPr>
            </p:nvGraphicFramePr>
            <p:xfrm>
              <a:off x="162409" y="4175348"/>
              <a:ext cx="8819177" cy="64800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7092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38896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791943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86734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648000">
                    <a:tc>
                      <a:txBody>
                        <a:bodyPr/>
                        <a:lstStyle/>
                        <a:p>
                          <a:pPr algn="ctr"/>
                          <a:endParaRPr lang="sl-SI" sz="250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k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1.000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sl-SI" sz="25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l-SI" sz="2500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sl-SI" sz="2500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Table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14679586"/>
                  </p:ext>
                </p:extLst>
              </p:nvPr>
            </p:nvGraphicFramePr>
            <p:xfrm>
              <a:off x="162409" y="4175348"/>
              <a:ext cx="8819177" cy="64800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70926"/>
                    <a:gridCol w="1388962"/>
                    <a:gridCol w="2791943"/>
                    <a:gridCol w="2867346"/>
                  </a:tblGrid>
                  <a:tr h="648000">
                    <a:tc>
                      <a:txBody>
                        <a:bodyPr/>
                        <a:lstStyle/>
                        <a:p>
                          <a:pPr algn="ctr"/>
                          <a:endParaRPr lang="sl-SI" sz="250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k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1.000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anchor="ctr">
                        <a:blipFill rotWithShape="0">
                          <a:blip r:embed="rId6"/>
                          <a:stretch>
                            <a:fillRect l="-207431" b="-8333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Table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6100636"/>
                  </p:ext>
                </p:extLst>
              </p:nvPr>
            </p:nvGraphicFramePr>
            <p:xfrm>
              <a:off x="162407" y="4826650"/>
              <a:ext cx="8819177" cy="64800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7092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38896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791943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86734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648000">
                    <a:tc>
                      <a:txBody>
                        <a:bodyPr/>
                        <a:lstStyle/>
                        <a:p>
                          <a:pPr algn="ctr"/>
                          <a:endParaRPr lang="sl-SI" sz="2500" dirty="0" smtClean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h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100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sl-SI" sz="25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l-SI" sz="2500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sl-SI" sz="250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2" name="Table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6100636"/>
                  </p:ext>
                </p:extLst>
              </p:nvPr>
            </p:nvGraphicFramePr>
            <p:xfrm>
              <a:off x="162407" y="4826650"/>
              <a:ext cx="8819177" cy="64800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70926"/>
                    <a:gridCol w="1388962"/>
                    <a:gridCol w="2791943"/>
                    <a:gridCol w="2867346"/>
                  </a:tblGrid>
                  <a:tr h="648000">
                    <a:tc>
                      <a:txBody>
                        <a:bodyPr/>
                        <a:lstStyle/>
                        <a:p>
                          <a:pPr algn="ctr"/>
                          <a:endParaRPr lang="sl-SI" sz="2500" dirty="0" smtClean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h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100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anchor="ctr">
                        <a:blipFill rotWithShape="0">
                          <a:blip r:embed="rId7"/>
                          <a:stretch>
                            <a:fillRect l="-207431" b="-8333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018172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2256870"/>
              </p:ext>
            </p:extLst>
          </p:nvPr>
        </p:nvGraphicFramePr>
        <p:xfrm>
          <a:off x="162411" y="1170268"/>
          <a:ext cx="8819177" cy="494007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7709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89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919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673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52070">
                <a:tc>
                  <a:txBody>
                    <a:bodyPr/>
                    <a:lstStyle/>
                    <a:p>
                      <a:pPr algn="ctr"/>
                      <a:r>
                        <a:rPr lang="sl-SI" sz="2500" b="1" dirty="0" smtClean="0">
                          <a:latin typeface="Cambria" panose="02040503050406030204" pitchFamily="18" charset="0"/>
                        </a:rPr>
                        <a:t>predpona</a:t>
                      </a:r>
                      <a:endParaRPr lang="sl-SI" sz="2500" b="1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b="1" i="0" dirty="0" smtClean="0">
                          <a:latin typeface="Cambria" panose="02040503050406030204" pitchFamily="18" charset="0"/>
                        </a:rPr>
                        <a:t>oznaka</a:t>
                      </a:r>
                      <a:endParaRPr lang="sl-SI" sz="2500" b="1" i="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b="1" i="0" dirty="0" smtClean="0">
                          <a:latin typeface="Cambria" panose="02040503050406030204" pitchFamily="18" charset="0"/>
                        </a:rPr>
                        <a:t>vrednost</a:t>
                      </a:r>
                      <a:endParaRPr lang="sl-SI" sz="2500" b="1" i="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b="1" i="0" dirty="0" smtClean="0">
                          <a:latin typeface="Cambria" panose="02040503050406030204" pitchFamily="18" charset="0"/>
                        </a:rPr>
                        <a:t>dekadna</a:t>
                      </a:r>
                      <a:r>
                        <a:rPr lang="sl-SI" sz="2500" b="1" i="0" baseline="0" dirty="0" smtClean="0">
                          <a:latin typeface="Cambria" panose="02040503050406030204" pitchFamily="18" charset="0"/>
                        </a:rPr>
                        <a:t> potenca</a:t>
                      </a:r>
                      <a:endParaRPr lang="sl-SI" sz="2500" b="1" i="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deci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l-SI" sz="2500" i="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sz="2500" i="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sz="2500" i="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centi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l-SI" sz="2500" i="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sz="2500" i="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sz="2500" i="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mili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l-SI" sz="2500" i="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sz="2500" i="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sz="2500" i="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mikro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l-SI" sz="2500" i="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sz="2500" i="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sz="2500" i="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nano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sz="2500" i="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sl-SI" sz="2500" i="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sl-SI" sz="2500" i="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piko</a:t>
                      </a:r>
                      <a:endParaRPr lang="sl-SI" sz="25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l-SI" sz="2500" i="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sl-SI" sz="2500" i="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sl-SI" sz="2500" i="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0329908"/>
                  </p:ext>
                </p:extLst>
              </p:nvPr>
            </p:nvGraphicFramePr>
            <p:xfrm>
              <a:off x="162407" y="5452756"/>
              <a:ext cx="8819177" cy="64800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7092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38896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791943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86734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648000">
                    <a:tc>
                      <a:txBody>
                        <a:bodyPr/>
                        <a:lstStyle/>
                        <a:p>
                          <a:pPr algn="ctr"/>
                          <a:endParaRPr lang="sl-SI" sz="250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p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sl-SI" sz="2500" i="0" dirty="0" smtClean="0">
                              <a:latin typeface="Cambria" panose="02040503050406030204" pitchFamily="18" charset="0"/>
                            </a:rPr>
                            <a:t>0,000 000 000 001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sl-SI" sz="25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l-SI" sz="2500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sl-SI" sz="2500" b="0" i="0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sl-SI" sz="250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sl-SI" sz="2500" b="0" i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0329908"/>
                  </p:ext>
                </p:extLst>
              </p:nvPr>
            </p:nvGraphicFramePr>
            <p:xfrm>
              <a:off x="162407" y="5452756"/>
              <a:ext cx="8819177" cy="64800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70926"/>
                    <a:gridCol w="1388962"/>
                    <a:gridCol w="2791943"/>
                    <a:gridCol w="2867346"/>
                  </a:tblGrid>
                  <a:tr h="648000">
                    <a:tc>
                      <a:txBody>
                        <a:bodyPr/>
                        <a:lstStyle/>
                        <a:p>
                          <a:pPr algn="ctr"/>
                          <a:endParaRPr lang="sl-SI" sz="250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p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sl-SI" sz="2500" i="0" dirty="0" smtClean="0">
                              <a:latin typeface="Cambria" panose="02040503050406030204" pitchFamily="18" charset="0"/>
                            </a:rPr>
                            <a:t>0,000 000 000 001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anchor="ctr">
                        <a:blipFill rotWithShape="0">
                          <a:blip r:embed="rId2"/>
                          <a:stretch>
                            <a:fillRect l="-207431" b="-9346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50769630"/>
                  </p:ext>
                </p:extLst>
              </p:nvPr>
            </p:nvGraphicFramePr>
            <p:xfrm>
              <a:off x="162410" y="2242387"/>
              <a:ext cx="8819177" cy="64800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7092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38896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791943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86734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648000">
                    <a:tc>
                      <a:txBody>
                        <a:bodyPr/>
                        <a:lstStyle/>
                        <a:p>
                          <a:pPr algn="ctr"/>
                          <a:endParaRPr lang="sl-SI" sz="250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d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0,1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sl-SI" sz="25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l-SI" sz="2500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sl-SI" sz="2500" b="0" i="0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sl-SI" sz="250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50769630"/>
                  </p:ext>
                </p:extLst>
              </p:nvPr>
            </p:nvGraphicFramePr>
            <p:xfrm>
              <a:off x="162410" y="2242387"/>
              <a:ext cx="8819177" cy="64800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70926"/>
                    <a:gridCol w="1388962"/>
                    <a:gridCol w="2791943"/>
                    <a:gridCol w="2867346"/>
                  </a:tblGrid>
                  <a:tr h="648000">
                    <a:tc>
                      <a:txBody>
                        <a:bodyPr/>
                        <a:lstStyle/>
                        <a:p>
                          <a:pPr algn="ctr"/>
                          <a:endParaRPr lang="sl-SI" sz="250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d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0,1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anchor="ctr">
                        <a:blipFill rotWithShape="0">
                          <a:blip r:embed="rId3"/>
                          <a:stretch>
                            <a:fillRect l="-207431" b="-8333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Table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6778376"/>
                  </p:ext>
                </p:extLst>
              </p:nvPr>
            </p:nvGraphicFramePr>
            <p:xfrm>
              <a:off x="162410" y="2873946"/>
              <a:ext cx="8819177" cy="64800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7092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38896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791943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86734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648000">
                    <a:tc>
                      <a:txBody>
                        <a:bodyPr/>
                        <a:lstStyle/>
                        <a:p>
                          <a:pPr algn="ctr"/>
                          <a:endParaRPr lang="sl-SI" sz="250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c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0,01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sl-SI" sz="25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l-SI" sz="2500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sl-SI" sz="2500" b="0" i="0" smtClean="0">
                                        <a:latin typeface="Cambria Math" panose="02040503050406030204" pitchFamily="18" charset="0"/>
                                      </a:rPr>
                                      <m:t>−2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Table 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6778376"/>
                  </p:ext>
                </p:extLst>
              </p:nvPr>
            </p:nvGraphicFramePr>
            <p:xfrm>
              <a:off x="162410" y="2873946"/>
              <a:ext cx="8819177" cy="64800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70926"/>
                    <a:gridCol w="1388962"/>
                    <a:gridCol w="2791943"/>
                    <a:gridCol w="2867346"/>
                  </a:tblGrid>
                  <a:tr h="648000">
                    <a:tc>
                      <a:txBody>
                        <a:bodyPr/>
                        <a:lstStyle/>
                        <a:p>
                          <a:pPr algn="ctr"/>
                          <a:endParaRPr lang="sl-SI" sz="250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c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0,01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anchor="ctr">
                        <a:blipFill rotWithShape="0">
                          <a:blip r:embed="rId4"/>
                          <a:stretch>
                            <a:fillRect l="-207431" b="-9346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able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12722651"/>
                  </p:ext>
                </p:extLst>
              </p:nvPr>
            </p:nvGraphicFramePr>
            <p:xfrm>
              <a:off x="162409" y="3551220"/>
              <a:ext cx="8819177" cy="64800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7092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38896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791943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86734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648000">
                    <a:tc>
                      <a:txBody>
                        <a:bodyPr/>
                        <a:lstStyle/>
                        <a:p>
                          <a:pPr algn="ctr"/>
                          <a:endParaRPr lang="sl-SI" sz="250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i="0" dirty="0" smtClean="0">
                              <a:latin typeface="Cambria" panose="02040503050406030204" pitchFamily="18" charset="0"/>
                            </a:rPr>
                            <a:t>m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0,001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sl-SI" sz="25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l-SI" sz="2500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sl-SI" sz="2500" b="0" i="0" smtClean="0">
                                        <a:latin typeface="Cambria Math" panose="02040503050406030204" pitchFamily="18" charset="0"/>
                                      </a:rPr>
                                      <m:t>−3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Table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12722651"/>
                  </p:ext>
                </p:extLst>
              </p:nvPr>
            </p:nvGraphicFramePr>
            <p:xfrm>
              <a:off x="162409" y="3551220"/>
              <a:ext cx="8819177" cy="64800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70926"/>
                    <a:gridCol w="1388962"/>
                    <a:gridCol w="2791943"/>
                    <a:gridCol w="2867346"/>
                  </a:tblGrid>
                  <a:tr h="648000">
                    <a:tc>
                      <a:txBody>
                        <a:bodyPr/>
                        <a:lstStyle/>
                        <a:p>
                          <a:pPr algn="ctr"/>
                          <a:endParaRPr lang="sl-SI" sz="250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i="0" dirty="0" smtClean="0">
                              <a:latin typeface="Cambria" panose="02040503050406030204" pitchFamily="18" charset="0"/>
                            </a:rPr>
                            <a:t>m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0,001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anchor="ctr">
                        <a:blipFill rotWithShape="0">
                          <a:blip r:embed="rId5"/>
                          <a:stretch>
                            <a:fillRect l="-207431" b="-9346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ble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60638055"/>
                  </p:ext>
                </p:extLst>
              </p:nvPr>
            </p:nvGraphicFramePr>
            <p:xfrm>
              <a:off x="162407" y="4180055"/>
              <a:ext cx="8819177" cy="64800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7092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38896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791943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86734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648000">
                    <a:tc>
                      <a:txBody>
                        <a:bodyPr/>
                        <a:lstStyle/>
                        <a:p>
                          <a:pPr algn="ctr"/>
                          <a:endParaRPr lang="sl-SI" sz="250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i="0" dirty="0" smtClean="0">
                              <a:latin typeface="Cambria" panose="02040503050406030204" pitchFamily="18" charset="0"/>
                              <a:sym typeface="Symbol" panose="05050102010706020507" pitchFamily="18" charset="2"/>
                            </a:rPr>
                            <a:t>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0,000</a:t>
                          </a:r>
                          <a:r>
                            <a:rPr lang="sl-SI" sz="2500" baseline="0" dirty="0" smtClean="0">
                              <a:latin typeface="Cambria" panose="02040503050406030204" pitchFamily="18" charset="0"/>
                            </a:rPr>
                            <a:t> </a:t>
                          </a:r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001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sl-SI" sz="25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l-SI" sz="2500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sl-SI" sz="2500" b="0" i="0" smtClean="0">
                                        <a:latin typeface="Cambria Math" panose="02040503050406030204" pitchFamily="18" charset="0"/>
                                      </a:rPr>
                                      <m:t>−6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Table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60638055"/>
                  </p:ext>
                </p:extLst>
              </p:nvPr>
            </p:nvGraphicFramePr>
            <p:xfrm>
              <a:off x="162407" y="4180055"/>
              <a:ext cx="8819177" cy="64800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70926"/>
                    <a:gridCol w="1388962"/>
                    <a:gridCol w="2791943"/>
                    <a:gridCol w="2867346"/>
                  </a:tblGrid>
                  <a:tr h="648000">
                    <a:tc>
                      <a:txBody>
                        <a:bodyPr/>
                        <a:lstStyle/>
                        <a:p>
                          <a:pPr algn="ctr"/>
                          <a:endParaRPr lang="sl-SI" sz="250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i="0" dirty="0" smtClean="0">
                              <a:latin typeface="Cambria" panose="02040503050406030204" pitchFamily="18" charset="0"/>
                              <a:sym typeface="Symbol" panose="05050102010706020507" pitchFamily="18" charset="2"/>
                            </a:rPr>
                            <a:t>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0,000</a:t>
                          </a:r>
                          <a:r>
                            <a:rPr lang="sl-SI" sz="2500" baseline="0" dirty="0" smtClean="0">
                              <a:latin typeface="Cambria" panose="02040503050406030204" pitchFamily="18" charset="0"/>
                            </a:rPr>
                            <a:t> </a:t>
                          </a:r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001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anchor="ctr">
                        <a:blipFill rotWithShape="0">
                          <a:blip r:embed="rId6"/>
                          <a:stretch>
                            <a:fillRect l="-207431" b="-8333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Table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93380674"/>
                  </p:ext>
                </p:extLst>
              </p:nvPr>
            </p:nvGraphicFramePr>
            <p:xfrm>
              <a:off x="162407" y="4828055"/>
              <a:ext cx="8819177" cy="64800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70926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38896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791943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86734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648000">
                    <a:tc>
                      <a:txBody>
                        <a:bodyPr/>
                        <a:lstStyle/>
                        <a:p>
                          <a:pPr algn="ctr"/>
                          <a:endParaRPr lang="sl-SI" sz="2500" dirty="0" smtClean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n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0,000</a:t>
                          </a:r>
                          <a:r>
                            <a:rPr lang="sl-SI" sz="2500" baseline="0" dirty="0" smtClean="0">
                              <a:latin typeface="Cambria" panose="02040503050406030204" pitchFamily="18" charset="0"/>
                            </a:rPr>
                            <a:t> </a:t>
                          </a:r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000</a:t>
                          </a:r>
                          <a:r>
                            <a:rPr lang="sl-SI" sz="2500" baseline="0" dirty="0" smtClean="0">
                              <a:latin typeface="Cambria" panose="02040503050406030204" pitchFamily="18" charset="0"/>
                            </a:rPr>
                            <a:t> </a:t>
                          </a:r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001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sl-SI" sz="25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l-SI" sz="2500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sl-SI" sz="2500" b="0" i="0" smtClean="0">
                                        <a:latin typeface="Cambria Math" panose="02040503050406030204" pitchFamily="18" charset="0"/>
                                      </a:rPr>
                                      <m:t>−9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2" name="Table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93380674"/>
                  </p:ext>
                </p:extLst>
              </p:nvPr>
            </p:nvGraphicFramePr>
            <p:xfrm>
              <a:off x="162407" y="4828055"/>
              <a:ext cx="8819177" cy="648000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70926"/>
                    <a:gridCol w="1388962"/>
                    <a:gridCol w="2791943"/>
                    <a:gridCol w="2867346"/>
                  </a:tblGrid>
                  <a:tr h="648000">
                    <a:tc>
                      <a:txBody>
                        <a:bodyPr/>
                        <a:lstStyle/>
                        <a:p>
                          <a:pPr algn="ctr"/>
                          <a:endParaRPr lang="sl-SI" sz="2500" dirty="0" smtClean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n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0,000</a:t>
                          </a:r>
                          <a:r>
                            <a:rPr lang="sl-SI" sz="2500" baseline="0" dirty="0" smtClean="0">
                              <a:latin typeface="Cambria" panose="02040503050406030204" pitchFamily="18" charset="0"/>
                            </a:rPr>
                            <a:t> </a:t>
                          </a:r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000</a:t>
                          </a:r>
                          <a:r>
                            <a:rPr lang="sl-SI" sz="2500" baseline="0" dirty="0" smtClean="0">
                              <a:latin typeface="Cambria" panose="02040503050406030204" pitchFamily="18" charset="0"/>
                            </a:rPr>
                            <a:t> </a:t>
                          </a:r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001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anchor="ctr">
                        <a:blipFill rotWithShape="0">
                          <a:blip r:embed="rId7"/>
                          <a:stretch>
                            <a:fillRect l="-207431" b="-8411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681455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38481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Merska števila zapišemo kot </a:t>
            </a:r>
            <a:r>
              <a:rPr lang="sl-SI" sz="25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produkt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števila, ki ima levo</a:t>
            </a:r>
            <a:r>
              <a:rPr lang="en-GB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ali</a:t>
            </a:r>
            <a:r>
              <a:rPr lang="en-GB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desno</a:t>
            </a:r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od decimalne </a:t>
            </a:r>
            <a:r>
              <a:rPr lang="en-GB" sz="2500" dirty="0" err="1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vejice</a:t>
            </a:r>
            <a:r>
              <a:rPr lang="en-GB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največ</a:t>
            </a:r>
            <a:r>
              <a:rPr lang="en-GB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dve</a:t>
            </a:r>
            <a:r>
              <a:rPr lang="en-GB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mesti</a:t>
            </a:r>
            <a:r>
              <a:rPr lang="en-GB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in </a:t>
            </a:r>
            <a:r>
              <a:rPr lang="en-GB" sz="2500" dirty="0" err="1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potence</a:t>
            </a:r>
            <a:r>
              <a:rPr lang="en-GB" sz="25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z </a:t>
            </a:r>
            <a:r>
              <a:rPr lang="en-GB" sz="2500" dirty="0" err="1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osnovo</a:t>
            </a:r>
            <a:r>
              <a:rPr lang="en-GB" sz="25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deset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Pravokotnik 2"/>
          <p:cNvSpPr/>
          <p:nvPr/>
        </p:nvSpPr>
        <p:spPr>
          <a:xfrm>
            <a:off x="4824624" y="1391325"/>
            <a:ext cx="4097431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 = </a:t>
            </a:r>
            <a:r>
              <a:rPr lang="en-GB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13,5</a:t>
            </a:r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 </a:t>
            </a:r>
            <a:r>
              <a:rPr lang="sl-SI" sz="25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∙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10</a:t>
            </a:r>
            <a:r>
              <a:rPr lang="en-GB" sz="2500" baseline="300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3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</a:t>
            </a:r>
          </a:p>
        </p:txBody>
      </p:sp>
      <p:sp>
        <p:nvSpPr>
          <p:cNvPr id="4" name="Pravokotnik 2"/>
          <p:cNvSpPr/>
          <p:nvPr/>
        </p:nvSpPr>
        <p:spPr>
          <a:xfrm>
            <a:off x="4824624" y="1925610"/>
            <a:ext cx="4097431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</a:t>
            </a:r>
            <a:r>
              <a:rPr lang="en-GB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5,24</a:t>
            </a:r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∙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10</a:t>
            </a:r>
            <a:r>
              <a:rPr lang="en-GB" sz="2500" baseline="300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6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Pravokotnik 2"/>
          <p:cNvSpPr/>
          <p:nvPr/>
        </p:nvSpPr>
        <p:spPr>
          <a:xfrm>
            <a:off x="4824624" y="2459895"/>
            <a:ext cx="302448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 = </a:t>
            </a:r>
            <a:r>
              <a:rPr lang="en-GB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8,90</a:t>
            </a:r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∙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10</a:t>
            </a:r>
            <a:r>
              <a:rPr lang="en-GB" sz="2500" baseline="300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kg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3565474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Izjemo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naredimo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če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želimo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vrednosti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med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seboj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u="sng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primerjati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  <a:endParaRPr lang="en-GB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Takrat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500" dirty="0" err="1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š</a:t>
            </a:r>
            <a:r>
              <a:rPr lang="en-US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tevili</a:t>
            </a:r>
            <a:r>
              <a:rPr lang="en-US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zapišemo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v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enaki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obliki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Pravokotnik 2"/>
          <p:cNvSpPr/>
          <p:nvPr/>
        </p:nvSpPr>
        <p:spPr>
          <a:xfrm>
            <a:off x="233193" y="4573638"/>
            <a:ext cx="4097431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</a:t>
            </a:r>
            <a:r>
              <a:rPr lang="en-GB" sz="25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</a:t>
            </a:r>
            <a:r>
              <a:rPr lang="en-GB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3,5</a:t>
            </a:r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 </a:t>
            </a:r>
            <a:r>
              <a:rPr lang="sl-SI" sz="25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∙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10</a:t>
            </a:r>
            <a:r>
              <a:rPr lang="en-GB" sz="2500" baseline="300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3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</a:t>
            </a:r>
          </a:p>
        </p:txBody>
      </p:sp>
      <p:sp>
        <p:nvSpPr>
          <p:cNvPr id="8" name="Pravokotnik 2"/>
          <p:cNvSpPr/>
          <p:nvPr/>
        </p:nvSpPr>
        <p:spPr>
          <a:xfrm>
            <a:off x="3803853" y="4573638"/>
            <a:ext cx="4097431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</a:t>
            </a:r>
            <a:r>
              <a:rPr lang="en-GB" sz="2500" baseline="-25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</a:t>
            </a:r>
            <a:r>
              <a:rPr lang="en-GB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0,28</a:t>
            </a:r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∙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10</a:t>
            </a:r>
            <a:r>
              <a:rPr lang="en-GB" sz="2500" baseline="300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3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</a:t>
            </a:r>
          </a:p>
        </p:txBody>
      </p:sp>
      <p:sp>
        <p:nvSpPr>
          <p:cNvPr id="9" name="Pravokotnik 2"/>
          <p:cNvSpPr/>
          <p:nvPr/>
        </p:nvSpPr>
        <p:spPr>
          <a:xfrm>
            <a:off x="1135329" y="1401222"/>
            <a:ext cx="2442491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 = 135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m</a:t>
            </a:r>
          </a:p>
        </p:txBody>
      </p:sp>
      <p:sp>
        <p:nvSpPr>
          <p:cNvPr id="10" name="Pravokotnik 2"/>
          <p:cNvSpPr/>
          <p:nvPr/>
        </p:nvSpPr>
        <p:spPr>
          <a:xfrm>
            <a:off x="1135329" y="1992587"/>
            <a:ext cx="247931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5240000 s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Pravokotnik 2"/>
          <p:cNvSpPr/>
          <p:nvPr/>
        </p:nvSpPr>
        <p:spPr>
          <a:xfrm>
            <a:off x="1135329" y="2577046"/>
            <a:ext cx="2933455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 = 890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kg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Pravokotnik 2"/>
          <p:cNvSpPr/>
          <p:nvPr/>
        </p:nvSpPr>
        <p:spPr>
          <a:xfrm>
            <a:off x="3912270" y="1411596"/>
            <a:ext cx="57790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⇒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Pravokotnik 2"/>
          <p:cNvSpPr/>
          <p:nvPr/>
        </p:nvSpPr>
        <p:spPr>
          <a:xfrm>
            <a:off x="3912269" y="1925610"/>
            <a:ext cx="57790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⇒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Pravokotnik 2"/>
          <p:cNvSpPr/>
          <p:nvPr/>
        </p:nvSpPr>
        <p:spPr>
          <a:xfrm>
            <a:off x="3912268" y="2439624"/>
            <a:ext cx="57790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⇒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217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128164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Zapis fizikalne količine</a:t>
            </a:r>
          </a:p>
        </p:txBody>
      </p:sp>
      <p:sp>
        <p:nvSpPr>
          <p:cNvPr id="3" name="Pravokotnik 2"/>
          <p:cNvSpPr/>
          <p:nvPr/>
        </p:nvSpPr>
        <p:spPr>
          <a:xfrm>
            <a:off x="2934182" y="1190023"/>
            <a:ext cx="32756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 = </a:t>
            </a:r>
            <a:r>
              <a:rPr lang="sl-SI" sz="4000" b="1" dirty="0" smtClean="0">
                <a:ln w="3175">
                  <a:noFill/>
                </a:ln>
                <a:solidFill>
                  <a:schemeClr val="accent5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4,3</a:t>
            </a:r>
            <a:r>
              <a:rPr lang="sl-SI" sz="4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4000" b="1" dirty="0" smtClean="0">
                <a:ln w="3175">
                  <a:noFill/>
                </a:ln>
                <a:solidFill>
                  <a:schemeClr val="accent6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</a:t>
            </a:r>
          </a:p>
        </p:txBody>
      </p:sp>
      <p:sp>
        <p:nvSpPr>
          <p:cNvPr id="4" name="Pravokotnik 2"/>
          <p:cNvSpPr/>
          <p:nvPr/>
        </p:nvSpPr>
        <p:spPr>
          <a:xfrm>
            <a:off x="1269634" y="2705618"/>
            <a:ext cx="24143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oznaka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fizikalne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količine</a:t>
            </a:r>
          </a:p>
        </p:txBody>
      </p:sp>
      <p:sp>
        <p:nvSpPr>
          <p:cNvPr id="5" name="Pravokotnik 2"/>
          <p:cNvSpPr/>
          <p:nvPr/>
        </p:nvSpPr>
        <p:spPr>
          <a:xfrm>
            <a:off x="3551237" y="2885902"/>
            <a:ext cx="204421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solidFill>
                  <a:schemeClr val="accent5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mersko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solidFill>
                  <a:schemeClr val="accent5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število</a:t>
            </a:r>
          </a:p>
        </p:txBody>
      </p:sp>
      <p:sp>
        <p:nvSpPr>
          <p:cNvPr id="6" name="Pravokotnik 2"/>
          <p:cNvSpPr/>
          <p:nvPr/>
        </p:nvSpPr>
        <p:spPr>
          <a:xfrm>
            <a:off x="5873041" y="2885902"/>
            <a:ext cx="20224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solidFill>
                  <a:schemeClr val="accent6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merska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solidFill>
                  <a:schemeClr val="accent6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enota</a:t>
            </a:r>
          </a:p>
        </p:txBody>
      </p:sp>
      <p:cxnSp>
        <p:nvCxnSpPr>
          <p:cNvPr id="8" name="Straight Arrow Connector 7"/>
          <p:cNvCxnSpPr>
            <a:stCxn id="4" idx="0"/>
          </p:cNvCxnSpPr>
          <p:nvPr/>
        </p:nvCxnSpPr>
        <p:spPr>
          <a:xfrm flipV="1">
            <a:off x="2476800" y="1824043"/>
            <a:ext cx="1114638" cy="881575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5" idx="0"/>
          </p:cNvCxnSpPr>
          <p:nvPr/>
        </p:nvCxnSpPr>
        <p:spPr>
          <a:xfrm flipV="1">
            <a:off x="4573346" y="1897909"/>
            <a:ext cx="130339" cy="987993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6" idx="0"/>
          </p:cNvCxnSpPr>
          <p:nvPr/>
        </p:nvCxnSpPr>
        <p:spPr>
          <a:xfrm flipH="1" flipV="1">
            <a:off x="5449262" y="1897909"/>
            <a:ext cx="1435002" cy="987993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Pravokotnik 2"/>
          <p:cNvSpPr/>
          <p:nvPr/>
        </p:nvSpPr>
        <p:spPr>
          <a:xfrm>
            <a:off x="-1" y="4436657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 zapisu ali merjenju neke količine ne moremo biti neskončno natančni. Za silo </a:t>
            </a:r>
            <a:r>
              <a:rPr lang="sl-SI" sz="3000" dirty="0" smtClean="0">
                <a:ln w="3175">
                  <a:noFill/>
                </a:ln>
                <a:solidFill>
                  <a:schemeClr val="accent5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 = 4,3 N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ne vemo, ali morda ni bil izmerjen podatek </a:t>
            </a:r>
            <a:r>
              <a:rPr lang="sl-SI" sz="3000" dirty="0" smtClean="0">
                <a:ln w="3175">
                  <a:noFill/>
                </a:ln>
                <a:solidFill>
                  <a:schemeClr val="accent5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 = 4,28 N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ali </a:t>
            </a:r>
            <a:r>
              <a:rPr lang="sl-SI" sz="3000" dirty="0" smtClean="0">
                <a:ln w="3175">
                  <a:noFill/>
                </a:ln>
                <a:solidFill>
                  <a:schemeClr val="accent5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4,33 N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</a:t>
            </a:r>
            <a:r>
              <a:rPr lang="sl-SI" sz="3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adnje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zapisano mesto (F = 4,</a:t>
            </a:r>
            <a:r>
              <a:rPr lang="sl-SI" sz="30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3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N)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je </a:t>
            </a:r>
            <a:r>
              <a:rPr lang="sl-SI" sz="3000" b="1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nezanesljivo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2982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16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0" y="14611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b="1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Merjenje</a:t>
            </a:r>
            <a:endParaRPr lang="sl-SI" sz="4000" b="1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PoljeZBesedilom 1"/>
          <p:cNvSpPr txBox="1"/>
          <p:nvPr/>
        </p:nvSpPr>
        <p:spPr>
          <a:xfrm>
            <a:off x="1252024" y="1181158"/>
            <a:ext cx="48814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dirty="0" smtClean="0"/>
              <a:t>Ravnilo in merski trak:</a:t>
            </a:r>
            <a:endParaRPr lang="sl-SI" sz="3600" dirty="0"/>
          </a:p>
        </p:txBody>
      </p:sp>
      <p:sp>
        <p:nvSpPr>
          <p:cNvPr id="4" name="PoljeZBesedilom 3"/>
          <p:cNvSpPr txBox="1"/>
          <p:nvPr/>
        </p:nvSpPr>
        <p:spPr>
          <a:xfrm>
            <a:off x="1252025" y="1977182"/>
            <a:ext cx="37701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dirty="0" smtClean="0"/>
              <a:t>Kljunasto merilo:</a:t>
            </a:r>
            <a:endParaRPr lang="sl-SI" sz="3600" dirty="0"/>
          </a:p>
        </p:txBody>
      </p:sp>
      <p:sp>
        <p:nvSpPr>
          <p:cNvPr id="5" name="PoljeZBesedilom 4"/>
          <p:cNvSpPr txBox="1"/>
          <p:nvPr/>
        </p:nvSpPr>
        <p:spPr>
          <a:xfrm>
            <a:off x="1252024" y="2773206"/>
            <a:ext cx="4389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dirty="0" smtClean="0"/>
              <a:t>Mikrometrski vijak:</a:t>
            </a:r>
            <a:endParaRPr lang="sl-SI" sz="3600" dirty="0"/>
          </a:p>
        </p:txBody>
      </p:sp>
      <p:sp>
        <p:nvSpPr>
          <p:cNvPr id="6" name="PoljeZBesedilom 5"/>
          <p:cNvSpPr txBox="1"/>
          <p:nvPr/>
        </p:nvSpPr>
        <p:spPr>
          <a:xfrm>
            <a:off x="1174650" y="3525124"/>
            <a:ext cx="2644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dirty="0" smtClean="0"/>
              <a:t>Tehtnice:</a:t>
            </a:r>
            <a:endParaRPr lang="sl-SI" sz="3600" dirty="0"/>
          </a:p>
        </p:txBody>
      </p:sp>
      <p:sp>
        <p:nvSpPr>
          <p:cNvPr id="7" name="PoljeZBesedilom 6"/>
          <p:cNvSpPr txBox="1"/>
          <p:nvPr/>
        </p:nvSpPr>
        <p:spPr>
          <a:xfrm>
            <a:off x="1174651" y="4325895"/>
            <a:ext cx="2897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dirty="0" smtClean="0"/>
              <a:t>Štoparica:</a:t>
            </a:r>
            <a:endParaRPr lang="sl-SI" sz="3600" dirty="0"/>
          </a:p>
        </p:txBody>
      </p:sp>
      <p:sp>
        <p:nvSpPr>
          <p:cNvPr id="8" name="PoljeZBesedilom 7"/>
          <p:cNvSpPr txBox="1"/>
          <p:nvPr/>
        </p:nvSpPr>
        <p:spPr>
          <a:xfrm>
            <a:off x="1181686" y="5121919"/>
            <a:ext cx="3080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dirty="0" smtClean="0"/>
              <a:t>Termometer:</a:t>
            </a:r>
            <a:endParaRPr lang="sl-SI" sz="3600" dirty="0"/>
          </a:p>
        </p:txBody>
      </p:sp>
      <p:sp>
        <p:nvSpPr>
          <p:cNvPr id="9" name="PoljeZBesedilom 8"/>
          <p:cNvSpPr txBox="1"/>
          <p:nvPr/>
        </p:nvSpPr>
        <p:spPr>
          <a:xfrm>
            <a:off x="1174650" y="5878584"/>
            <a:ext cx="32215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dirty="0" smtClean="0"/>
              <a:t>Barometer:</a:t>
            </a:r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3542238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143"/>
            <a:ext cx="4933238" cy="6838857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6381" y="1600375"/>
            <a:ext cx="4647619" cy="3638095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829994" y="337625"/>
            <a:ext cx="793417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3200" dirty="0" smtClean="0"/>
              <a:t>Merjenje dolžin:</a:t>
            </a:r>
            <a:endParaRPr lang="sl-SI" sz="3200" dirty="0"/>
          </a:p>
        </p:txBody>
      </p:sp>
    </p:spTree>
    <p:extLst>
      <p:ext uri="{BB962C8B-B14F-4D97-AF65-F5344CB8AC3E}">
        <p14:creationId xmlns:p14="http://schemas.microsoft.com/office/powerpoint/2010/main" val="280461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474" y="1285543"/>
            <a:ext cx="6707809" cy="4449333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829994" y="337625"/>
            <a:ext cx="793417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3200" dirty="0" smtClean="0"/>
              <a:t>Merjenje dolžin:</a:t>
            </a:r>
            <a:endParaRPr lang="sl-SI" sz="3200" dirty="0"/>
          </a:p>
        </p:txBody>
      </p:sp>
    </p:spTree>
    <p:extLst>
      <p:ext uri="{BB962C8B-B14F-4D97-AF65-F5344CB8AC3E}">
        <p14:creationId xmlns:p14="http://schemas.microsoft.com/office/powerpoint/2010/main" val="3422712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226" y="1412936"/>
            <a:ext cx="6485714" cy="487619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829994" y="337625"/>
            <a:ext cx="793417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3200" dirty="0" smtClean="0"/>
              <a:t>Merjenje dolžin:</a:t>
            </a:r>
            <a:endParaRPr lang="sl-SI" sz="3200" dirty="0"/>
          </a:p>
        </p:txBody>
      </p:sp>
    </p:spTree>
    <p:extLst>
      <p:ext uri="{BB962C8B-B14F-4D97-AF65-F5344CB8AC3E}">
        <p14:creationId xmlns:p14="http://schemas.microsoft.com/office/powerpoint/2010/main" val="172461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8486" y="922400"/>
            <a:ext cx="9119619" cy="4665524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829994" y="337625"/>
            <a:ext cx="79341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 smtClean="0"/>
              <a:t>Merjenje dolžin:</a:t>
            </a:r>
            <a:endParaRPr lang="sl-SI" sz="3200" dirty="0"/>
          </a:p>
        </p:txBody>
      </p:sp>
      <p:sp>
        <p:nvSpPr>
          <p:cNvPr id="4" name="PoljeZBesedilom 3"/>
          <p:cNvSpPr txBox="1"/>
          <p:nvPr/>
        </p:nvSpPr>
        <p:spPr>
          <a:xfrm>
            <a:off x="2919046" y="5707397"/>
            <a:ext cx="4009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dirty="0" smtClean="0"/>
              <a:t>(52 ± 1) mm</a:t>
            </a:r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4136630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Leonard and Sheldon [2] wallpap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87" y="1866417"/>
            <a:ext cx="7986532" cy="499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avokotnik 2"/>
          <p:cNvSpPr/>
          <p:nvPr/>
        </p:nvSpPr>
        <p:spPr>
          <a:xfrm>
            <a:off x="0" y="213183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Razlage oblikuje </a:t>
            </a:r>
            <a:r>
              <a:rPr lang="sl-SI" sz="3000" b="1" dirty="0" smtClean="0">
                <a:ln w="3175">
                  <a:noFill/>
                </a:ln>
                <a:solidFill>
                  <a:schemeClr val="accent4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teoretična</a:t>
            </a:r>
            <a:r>
              <a:rPr lang="sl-SI" sz="3000" dirty="0" smtClean="0">
                <a:ln w="3175">
                  <a:noFill/>
                </a:ln>
                <a:solidFill>
                  <a:schemeClr val="accent4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3000" dirty="0" smtClean="0">
                <a:ln w="3175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fizika,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preverja pa jih </a:t>
            </a:r>
            <a:r>
              <a:rPr lang="sl-SI" sz="3000" b="1" dirty="0" smtClean="0">
                <a:ln w="3175">
                  <a:noFill/>
                </a:ln>
                <a:solidFill>
                  <a:schemeClr val="accent4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eksperimentalna</a:t>
            </a:r>
            <a:r>
              <a:rPr lang="sl-SI" sz="3000" dirty="0" smtClean="0">
                <a:ln w="3175">
                  <a:noFill/>
                </a:ln>
                <a:solidFill>
                  <a:schemeClr val="accent4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3000" dirty="0" smtClean="0">
                <a:ln w="3175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fizika.</a:t>
            </a:r>
          </a:p>
        </p:txBody>
      </p:sp>
    </p:spTree>
    <p:extLst>
      <p:ext uri="{BB962C8B-B14F-4D97-AF65-F5344CB8AC3E}">
        <p14:creationId xmlns:p14="http://schemas.microsoft.com/office/powerpoint/2010/main" val="3129763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4" y="344730"/>
            <a:ext cx="9124796" cy="651327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829994" y="337625"/>
            <a:ext cx="793417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3200" dirty="0" smtClean="0"/>
              <a:t>Merjenje dolžin:</a:t>
            </a:r>
            <a:endParaRPr lang="sl-SI" sz="3200" dirty="0"/>
          </a:p>
        </p:txBody>
      </p:sp>
      <p:sp>
        <p:nvSpPr>
          <p:cNvPr id="4" name="PoljeZBesedilom 3"/>
          <p:cNvSpPr txBox="1"/>
          <p:nvPr/>
        </p:nvSpPr>
        <p:spPr>
          <a:xfrm>
            <a:off x="2792436" y="5482314"/>
            <a:ext cx="4009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dirty="0" smtClean="0"/>
              <a:t>(17,5± 0,1) mm</a:t>
            </a:r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48380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9143" y="1781381"/>
            <a:ext cx="6485714" cy="3295238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829994" y="337625"/>
            <a:ext cx="793417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3200" dirty="0" smtClean="0"/>
              <a:t>Merjenje dolžin:</a:t>
            </a:r>
            <a:endParaRPr lang="sl-SI" sz="3200" dirty="0"/>
          </a:p>
        </p:txBody>
      </p:sp>
    </p:spTree>
    <p:extLst>
      <p:ext uri="{BB962C8B-B14F-4D97-AF65-F5344CB8AC3E}">
        <p14:creationId xmlns:p14="http://schemas.microsoft.com/office/powerpoint/2010/main" val="186195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/>
          <p:cNvSpPr txBox="1"/>
          <p:nvPr/>
        </p:nvSpPr>
        <p:spPr>
          <a:xfrm>
            <a:off x="829994" y="337625"/>
            <a:ext cx="793417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3200" dirty="0" smtClean="0"/>
              <a:t>Merjenje dolžin:</a:t>
            </a:r>
            <a:endParaRPr lang="sl-SI" sz="3200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8190" y="1543285"/>
            <a:ext cx="5047619" cy="37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083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3428" y="1381381"/>
            <a:ext cx="5457143" cy="4095238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829994" y="337625"/>
            <a:ext cx="793417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3200" dirty="0" smtClean="0"/>
              <a:t>Merjenje dolžin:</a:t>
            </a:r>
            <a:endParaRPr lang="sl-SI" sz="3200" dirty="0"/>
          </a:p>
        </p:txBody>
      </p:sp>
    </p:spTree>
    <p:extLst>
      <p:ext uri="{BB962C8B-B14F-4D97-AF65-F5344CB8AC3E}">
        <p14:creationId xmlns:p14="http://schemas.microsoft.com/office/powerpoint/2010/main" val="101084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571" y="1171857"/>
            <a:ext cx="4742857" cy="45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66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0095" y="1190905"/>
            <a:ext cx="6723809" cy="44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32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143" y="1619476"/>
            <a:ext cx="8085714" cy="3619048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829994" y="337625"/>
            <a:ext cx="793417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3200" dirty="0" smtClean="0"/>
              <a:t>Merjenje dolžin:</a:t>
            </a:r>
            <a:endParaRPr lang="sl-SI" sz="3200" dirty="0"/>
          </a:p>
        </p:txBody>
      </p:sp>
      <p:sp>
        <p:nvSpPr>
          <p:cNvPr id="4" name="PoljeZBesedilom 3"/>
          <p:cNvSpPr txBox="1"/>
          <p:nvPr/>
        </p:nvSpPr>
        <p:spPr>
          <a:xfrm>
            <a:off x="2792436" y="5482314"/>
            <a:ext cx="4009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dirty="0" smtClean="0"/>
              <a:t>(16,65 ± 0,05) mm</a:t>
            </a:r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384209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 rotWithShape="1">
          <a:blip r:embed="rId2"/>
          <a:srcRect l="13018" t="23554" r="22750" b="19516"/>
          <a:stretch/>
        </p:blipFill>
        <p:spPr>
          <a:xfrm>
            <a:off x="844036" y="1266086"/>
            <a:ext cx="7771339" cy="3872542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829994" y="337625"/>
            <a:ext cx="793417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3200" dirty="0" smtClean="0"/>
              <a:t>Merjenje dolžin:</a:t>
            </a:r>
            <a:endParaRPr lang="sl-SI" sz="3200" dirty="0"/>
          </a:p>
        </p:txBody>
      </p:sp>
      <p:sp>
        <p:nvSpPr>
          <p:cNvPr id="4" name="PoljeZBesedilom 3"/>
          <p:cNvSpPr txBox="1"/>
          <p:nvPr/>
        </p:nvSpPr>
        <p:spPr>
          <a:xfrm>
            <a:off x="2792436" y="5482314"/>
            <a:ext cx="4009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dirty="0" smtClean="0"/>
              <a:t>(4,50 ± 0,05) mm</a:t>
            </a:r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397868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571" y="1700428"/>
            <a:ext cx="8142857" cy="3457143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829994" y="337625"/>
            <a:ext cx="793417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3200" dirty="0" smtClean="0"/>
              <a:t>Merjenje dolžin:</a:t>
            </a:r>
            <a:endParaRPr lang="sl-SI" sz="3200" dirty="0"/>
          </a:p>
        </p:txBody>
      </p:sp>
      <p:sp>
        <p:nvSpPr>
          <p:cNvPr id="6" name="PoljeZBesedilom 5"/>
          <p:cNvSpPr txBox="1"/>
          <p:nvPr/>
        </p:nvSpPr>
        <p:spPr>
          <a:xfrm>
            <a:off x="2792436" y="5482314"/>
            <a:ext cx="4009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dirty="0" smtClean="0"/>
              <a:t>(18,46 ± 0,02) mm</a:t>
            </a:r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328703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/>
          <p:nvPr/>
        </p:nvPicPr>
        <p:blipFill rotWithShape="1">
          <a:blip r:embed="rId3"/>
          <a:srcRect l="15377" t="30374" r="54034" b="43925"/>
          <a:stretch/>
        </p:blipFill>
        <p:spPr bwMode="auto">
          <a:xfrm>
            <a:off x="1964055" y="2498407"/>
            <a:ext cx="5215890" cy="18611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Raven povezovalnik 3"/>
          <p:cNvCxnSpPr/>
          <p:nvPr/>
        </p:nvCxnSpPr>
        <p:spPr>
          <a:xfrm flipH="1" flipV="1">
            <a:off x="5711484" y="2208627"/>
            <a:ext cx="14067" cy="184286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PoljeZBesedilom 4"/>
          <p:cNvSpPr txBox="1"/>
          <p:nvPr/>
        </p:nvSpPr>
        <p:spPr>
          <a:xfrm>
            <a:off x="3319974" y="5120640"/>
            <a:ext cx="4009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dirty="0" smtClean="0"/>
              <a:t>(18,46 ± 0,02) mm</a:t>
            </a:r>
            <a:endParaRPr lang="sl-SI" sz="3600" dirty="0"/>
          </a:p>
        </p:txBody>
      </p:sp>
      <p:sp>
        <p:nvSpPr>
          <p:cNvPr id="6" name="PoljeZBesedilom 5"/>
          <p:cNvSpPr txBox="1"/>
          <p:nvPr/>
        </p:nvSpPr>
        <p:spPr>
          <a:xfrm>
            <a:off x="829994" y="337625"/>
            <a:ext cx="793417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3200" dirty="0" smtClean="0"/>
              <a:t>Merjenje dolžin:</a:t>
            </a:r>
            <a:endParaRPr lang="sl-SI" sz="3200" dirty="0"/>
          </a:p>
        </p:txBody>
      </p:sp>
    </p:spTree>
    <p:extLst>
      <p:ext uri="{BB962C8B-B14F-4D97-AF65-F5344CB8AC3E}">
        <p14:creationId xmlns:p14="http://schemas.microsoft.com/office/powerpoint/2010/main" val="110243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1401884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Pojave opisujemo 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dogovorjenimi znaki</a:t>
            </a:r>
            <a:r>
              <a:rPr lang="en-GB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algn="ctr"/>
            <a:endParaRPr lang="en-GB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3000" b="1" dirty="0" err="1" smtClean="0">
                <a:ln w="3175">
                  <a:noFill/>
                </a:ln>
                <a:solidFill>
                  <a:schemeClr val="accent5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Osnovne</a:t>
            </a:r>
            <a:r>
              <a:rPr lang="en-GB" sz="3000" b="1" dirty="0" smtClean="0">
                <a:ln w="3175">
                  <a:noFill/>
                </a:ln>
                <a:solidFill>
                  <a:schemeClr val="accent5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b="1" dirty="0" err="1" smtClean="0">
                <a:ln w="3175">
                  <a:noFill/>
                </a:ln>
                <a:solidFill>
                  <a:schemeClr val="accent5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fizikalne</a:t>
            </a:r>
            <a:r>
              <a:rPr lang="en-GB" sz="3000" b="1" dirty="0" smtClean="0">
                <a:ln w="3175">
                  <a:noFill/>
                </a:ln>
                <a:solidFill>
                  <a:schemeClr val="accent5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3000" b="1" dirty="0" err="1" smtClean="0">
                <a:ln w="3175">
                  <a:noFill/>
                </a:ln>
                <a:solidFill>
                  <a:schemeClr val="accent5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količine</a:t>
            </a:r>
            <a:r>
              <a:rPr lang="en-GB" sz="3000" b="1" dirty="0" smtClean="0">
                <a:ln w="3175">
                  <a:noFill/>
                </a:ln>
                <a:solidFill>
                  <a:schemeClr val="accent5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in </a:t>
            </a:r>
            <a:r>
              <a:rPr lang="en-GB" sz="3000" b="1" dirty="0" err="1" smtClean="0">
                <a:ln w="3175">
                  <a:noFill/>
                </a:ln>
                <a:solidFill>
                  <a:schemeClr val="accent5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enote</a:t>
            </a:r>
            <a:endParaRPr lang="en-GB" sz="3000" b="1" dirty="0" smtClean="0">
              <a:ln w="3175">
                <a:noFill/>
              </a:ln>
              <a:solidFill>
                <a:schemeClr val="accent5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36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nick.bonevac.people.cpcc.edu/Manuals/251/Appendix/muMeter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5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jeZBesedilom 2"/>
          <p:cNvSpPr txBox="1"/>
          <p:nvPr/>
        </p:nvSpPr>
        <p:spPr>
          <a:xfrm>
            <a:off x="239151" y="731520"/>
            <a:ext cx="291201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3200" dirty="0" smtClean="0"/>
              <a:t>Merjenje dolžin:</a:t>
            </a:r>
            <a:endParaRPr lang="sl-SI" sz="3200" dirty="0"/>
          </a:p>
        </p:txBody>
      </p:sp>
      <p:sp>
        <p:nvSpPr>
          <p:cNvPr id="4" name="PoljeZBesedilom 3"/>
          <p:cNvSpPr txBox="1"/>
          <p:nvPr/>
        </p:nvSpPr>
        <p:spPr>
          <a:xfrm>
            <a:off x="3805309" y="5468246"/>
            <a:ext cx="4009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dirty="0" smtClean="0"/>
              <a:t>(8,578 ± 0,001) mm</a:t>
            </a:r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100839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model-engineer.co.uk/sites/7/images/member_albums/49486/micrometer%20read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151"/>
            <a:ext cx="9144000" cy="7078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jeZBesedilom 2"/>
          <p:cNvSpPr txBox="1"/>
          <p:nvPr/>
        </p:nvSpPr>
        <p:spPr>
          <a:xfrm>
            <a:off x="281354" y="225084"/>
            <a:ext cx="3165231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3200" dirty="0" smtClean="0">
                <a:solidFill>
                  <a:sysClr val="windowText" lastClr="000000"/>
                </a:solidFill>
              </a:rPr>
              <a:t>Merjenje dolžin:</a:t>
            </a:r>
            <a:endParaRPr lang="sl-SI" sz="3200" dirty="0">
              <a:solidFill>
                <a:sysClr val="windowText" lastClr="000000"/>
              </a:solidFill>
            </a:endParaRPr>
          </a:p>
        </p:txBody>
      </p:sp>
      <p:sp>
        <p:nvSpPr>
          <p:cNvPr id="4" name="PoljeZBesedilom 3"/>
          <p:cNvSpPr txBox="1"/>
          <p:nvPr/>
        </p:nvSpPr>
        <p:spPr>
          <a:xfrm>
            <a:off x="1561514" y="5482313"/>
            <a:ext cx="7582486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3600" dirty="0" smtClean="0"/>
              <a:t>5 mm+0,50 mm+0,27 mm+0,008 mm </a:t>
            </a:r>
          </a:p>
          <a:p>
            <a:r>
              <a:rPr lang="sl-SI" sz="3600" dirty="0"/>
              <a:t> </a:t>
            </a:r>
            <a:r>
              <a:rPr lang="sl-SI" sz="3600" dirty="0" smtClean="0"/>
              <a:t>                     = (5,778 ± 0,001) mm</a:t>
            </a:r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2947536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8806"/>
            <a:ext cx="9122283" cy="6388227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829994" y="337625"/>
            <a:ext cx="793417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Merjenje dolžin:</a:t>
            </a:r>
            <a:endParaRPr lang="sl-SI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PoljeZBesedilom 4"/>
          <p:cNvSpPr txBox="1"/>
          <p:nvPr/>
        </p:nvSpPr>
        <p:spPr>
          <a:xfrm>
            <a:off x="4916657" y="4174019"/>
            <a:ext cx="4009293" cy="646331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sl-SI" sz="3600" dirty="0" smtClean="0"/>
              <a:t>(0,375 ± 0,001) mm</a:t>
            </a:r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2003978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" y="-22"/>
            <a:ext cx="9129370" cy="6847027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829994" y="337625"/>
            <a:ext cx="79341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 smtClean="0"/>
              <a:t>Merjenje dolžin:</a:t>
            </a:r>
            <a:endParaRPr lang="sl-SI" sz="3200" dirty="0"/>
          </a:p>
        </p:txBody>
      </p:sp>
      <p:sp>
        <p:nvSpPr>
          <p:cNvPr id="4" name="PoljeZBesedilom 3"/>
          <p:cNvSpPr txBox="1"/>
          <p:nvPr/>
        </p:nvSpPr>
        <p:spPr>
          <a:xfrm>
            <a:off x="2792436" y="5482314"/>
            <a:ext cx="4593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dirty="0" smtClean="0"/>
              <a:t>(13,823 ± 0,001) mm</a:t>
            </a:r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360180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4381" y="1205190"/>
            <a:ext cx="5495238" cy="4447619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829994" y="337625"/>
            <a:ext cx="793417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Merjenje dolžin:</a:t>
            </a:r>
            <a:endParaRPr lang="sl-SI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PoljeZBesedilom 3"/>
          <p:cNvSpPr txBox="1"/>
          <p:nvPr/>
        </p:nvSpPr>
        <p:spPr>
          <a:xfrm>
            <a:off x="2792436" y="5482314"/>
            <a:ext cx="4593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dirty="0" smtClean="0"/>
              <a:t>(10,250 ± 0,001) mm</a:t>
            </a:r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7704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9143" y="1667095"/>
            <a:ext cx="6485714" cy="3523809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829994" y="337625"/>
            <a:ext cx="793417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Merjenje dolžin:</a:t>
            </a:r>
            <a:endParaRPr lang="sl-SI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PoljeZBesedilom 3"/>
          <p:cNvSpPr txBox="1"/>
          <p:nvPr/>
        </p:nvSpPr>
        <p:spPr>
          <a:xfrm>
            <a:off x="2792436" y="5482314"/>
            <a:ext cx="4593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dirty="0" smtClean="0"/>
              <a:t>(12,0011 ± 0,0001) mm</a:t>
            </a:r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7194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2"/>
          <p:cNvSpPr/>
          <p:nvPr/>
        </p:nvSpPr>
        <p:spPr>
          <a:xfrm>
            <a:off x="0" y="1364872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Ravnilo, merilni trak,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kljunasto merilo, mikrometrski vijak,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tehtnice,</a:t>
            </a:r>
            <a:endParaRPr lang="sl-SI" sz="30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štoparica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termometer,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barometer</a:t>
            </a:r>
            <a:endParaRPr lang="sl-SI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Pravokotnik 2"/>
          <p:cNvSpPr/>
          <p:nvPr/>
        </p:nvSpPr>
        <p:spPr>
          <a:xfrm>
            <a:off x="0" y="242464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Delo v parih: Merjenje</a:t>
            </a:r>
          </a:p>
        </p:txBody>
      </p:sp>
    </p:spTree>
    <p:extLst>
      <p:ext uri="{BB962C8B-B14F-4D97-AF65-F5344CB8AC3E}">
        <p14:creationId xmlns:p14="http://schemas.microsoft.com/office/powerpoint/2010/main" val="145615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SCN422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" y="4761"/>
            <a:ext cx="9141074" cy="6855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9158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2"/>
          <p:cNvSpPr/>
          <p:nvPr/>
        </p:nvSpPr>
        <p:spPr>
          <a:xfrm>
            <a:off x="0" y="1364872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Meritve imajo omejeno natančnost zaradi </a:t>
            </a:r>
            <a:r>
              <a:rPr lang="sl-SI" sz="3000" b="1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sistematičnih napak</a:t>
            </a:r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endParaRPr lang="sl-SI" sz="3000" b="1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</a:t>
            </a:r>
            <a:r>
              <a:rPr lang="sl-SI" sz="30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merska naprava, postopek merjenja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 </a:t>
            </a:r>
            <a:endParaRPr lang="sl-SI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in</a:t>
            </a:r>
            <a:endParaRPr lang="sl-SI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3000" b="1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naključnih napak</a:t>
            </a:r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endParaRPr lang="sl-SI" sz="3000" b="1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</a:t>
            </a:r>
            <a:r>
              <a:rPr lang="sl-SI" sz="30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natančnost merilca, neponovljivost meritve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  <p:sp>
        <p:nvSpPr>
          <p:cNvPr id="8" name="Pravokotnik 2"/>
          <p:cNvSpPr/>
          <p:nvPr/>
        </p:nvSpPr>
        <p:spPr>
          <a:xfrm>
            <a:off x="0" y="242464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Merjenje in merske napake</a:t>
            </a:r>
          </a:p>
        </p:txBody>
      </p:sp>
    </p:spTree>
    <p:extLst>
      <p:ext uri="{BB962C8B-B14F-4D97-AF65-F5344CB8AC3E}">
        <p14:creationId xmlns:p14="http://schemas.microsoft.com/office/powerpoint/2010/main" val="348046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93100816"/>
                  </p:ext>
                </p:extLst>
              </p:nvPr>
            </p:nvGraphicFramePr>
            <p:xfrm>
              <a:off x="169763" y="1628490"/>
              <a:ext cx="8823766" cy="399680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7936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34073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340734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340734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340734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340734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1340734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</a:tblGrid>
                  <a:tr h="87947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b="1" i="0" dirty="0" smtClean="0">
                              <a:latin typeface="Cambria" panose="02040503050406030204" pitchFamily="18" charset="0"/>
                            </a:rPr>
                            <a:t>i</a:t>
                          </a:r>
                          <a:endParaRPr lang="sl-SI" sz="2500" b="1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l-SI" sz="2500" b="1" i="0" baseline="-25000" dirty="0" smtClean="0">
                              <a:latin typeface="Cambria" panose="02040503050406030204" pitchFamily="18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l-SI" sz="25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 sz="2500" b="1" i="0" smtClean="0">
                                      <a:latin typeface="Cambria Math" panose="02040503050406030204" pitchFamily="18" charset="0"/>
                                    </a:rPr>
                                    <m:t>𝐱</m:t>
                                  </m:r>
                                </m:e>
                                <m:sub>
                                  <m:r>
                                    <a:rPr lang="sl-SI" sz="2500" b="1" i="0" smtClean="0">
                                      <a:latin typeface="Cambria Math" panose="02040503050406030204" pitchFamily="18" charset="0"/>
                                    </a:rPr>
                                    <m:t>𝐢</m:t>
                                  </m:r>
                                </m:sub>
                              </m:sSub>
                            </m:oMath>
                          </a14:m>
                          <a:endParaRPr lang="sl-SI" sz="2500" b="1" i="0" dirty="0">
                            <a:latin typeface="Cambria" panose="02040503050406030204" pitchFamily="18" charset="0"/>
                          </a:endParaRPr>
                        </a:p>
                        <a:p>
                          <a:pPr algn="ctr"/>
                          <a:r>
                            <a:rPr lang="sl-SI" sz="2500" b="1" i="0" baseline="0" dirty="0" smtClean="0">
                              <a:latin typeface="Cambria" panose="02040503050406030204" pitchFamily="18" charset="0"/>
                            </a:rPr>
                            <a:t>(enota)</a:t>
                          </a:r>
                          <a:endParaRPr lang="sl-SI" sz="2500" b="1" i="0" baseline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̅"/>
                                    <m:ctrlPr>
                                      <a:rPr lang="sl-SI" sz="25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sl-SI" sz="2500" b="1" i="0" smtClean="0">
                                        <a:latin typeface="Cambria Math" panose="02040503050406030204" pitchFamily="18" charset="0"/>
                                      </a:rPr>
                                      <m:t>𝐱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sl-SI" sz="2500" b="1" i="0" dirty="0" smtClean="0">
                            <a:latin typeface="Cambria" panose="02040503050406030204" pitchFamily="18" charset="0"/>
                          </a:endParaRPr>
                        </a:p>
                        <a:p>
                          <a:pPr algn="ctr"/>
                          <a:r>
                            <a:rPr lang="sl-SI" sz="2500" b="1" i="0" dirty="0" smtClean="0">
                              <a:latin typeface="Cambria" panose="02040503050406030204" pitchFamily="18" charset="0"/>
                            </a:rPr>
                            <a:t>(enota)</a:t>
                          </a:r>
                          <a:endParaRPr lang="sl-SI" sz="2500" b="1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l-SI" sz="2500" b="1" i="0" smtClean="0">
                                    <a:latin typeface="Cambria Math" panose="02040503050406030204" pitchFamily="18" charset="0"/>
                                  </a:rPr>
                                  <m:t>∆</m:t>
                                </m:r>
                                <m:sSub>
                                  <m:sSubPr>
                                    <m:ctrlPr>
                                      <a:rPr lang="sl-SI" sz="25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l-SI" sz="2500" b="1" i="0" smtClean="0">
                                        <a:latin typeface="Cambria Math" panose="02040503050406030204" pitchFamily="18" charset="0"/>
                                      </a:rPr>
                                      <m:t>𝐱</m:t>
                                    </m:r>
                                  </m:e>
                                  <m:sub>
                                    <m:r>
                                      <a:rPr lang="sl-SI" sz="2500" b="1" i="0" smtClean="0">
                                        <a:latin typeface="Cambria Math" panose="02040503050406030204" pitchFamily="18" charset="0"/>
                                      </a:rPr>
                                      <m:t>𝐢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sl-SI" sz="2500" b="1" i="0" dirty="0" smtClean="0">
                            <a:latin typeface="Cambria" panose="02040503050406030204" pitchFamily="18" charset="0"/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l-SI" sz="2500" b="1" i="0" dirty="0" smtClean="0">
                              <a:latin typeface="Cambria" panose="02040503050406030204" pitchFamily="18" charset="0"/>
                            </a:rPr>
                            <a:t>(enota)</a:t>
                          </a:r>
                          <a:endParaRPr lang="sl-SI" sz="2500" b="1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b="1" i="0" dirty="0" smtClean="0">
                              <a:latin typeface="Cambria" panose="02040503050406030204" pitchFamily="18" charset="0"/>
                              <a:sym typeface="Symbol" panose="05050102010706020507" pitchFamily="18" charset="2"/>
                            </a:rPr>
                            <a:t> (enota)</a:t>
                          </a:r>
                          <a:endParaRPr lang="sl-SI" sz="2500" b="1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l-SI" sz="25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l-SI" sz="2500" b="1" i="0" smtClean="0">
                                        <a:latin typeface="Cambria Math" panose="02040503050406030204" pitchFamily="18" charset="0"/>
                                      </a:rPr>
                                      <m:t>𝐫</m:t>
                                    </m:r>
                                  </m:e>
                                  <m:sub>
                                    <m:r>
                                      <a:rPr lang="sl-SI" sz="2500" b="1" i="0" smtClean="0">
                                        <a:latin typeface="Cambria Math" panose="02040503050406030204" pitchFamily="18" charset="0"/>
                                      </a:rPr>
                                      <m:t>𝐱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sl-SI" sz="2500" b="1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l-SI" sz="25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 sz="2500" b="1" i="0" smtClean="0">
                                      <a:latin typeface="Cambria Math" panose="02040503050406030204" pitchFamily="18" charset="0"/>
                                    </a:rPr>
                                    <m:t>𝐫</m:t>
                                  </m:r>
                                </m:e>
                                <m:sub>
                                  <m:r>
                                    <a:rPr lang="sl-SI" sz="2500" b="1" i="0" smtClean="0">
                                      <a:latin typeface="Cambria Math" panose="02040503050406030204" pitchFamily="18" charset="0"/>
                                    </a:rPr>
                                    <m:t>𝐱</m:t>
                                  </m:r>
                                </m:sub>
                              </m:sSub>
                            </m:oMath>
                          </a14:m>
                          <a:r>
                            <a:rPr lang="sl-SI" sz="2500" b="1" i="0" dirty="0" smtClean="0">
                              <a:latin typeface="Cambria" panose="02040503050406030204" pitchFamily="18" charset="0"/>
                            </a:rPr>
                            <a:t> (%)</a:t>
                          </a:r>
                          <a:endParaRPr lang="sl-SI" sz="2500" b="1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1955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1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 rowSpan="6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 rowSpan="6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 rowSpan="6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 rowSpan="6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1955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2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1955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3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1955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4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51955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5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51955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6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93100816"/>
                  </p:ext>
                </p:extLst>
              </p:nvPr>
            </p:nvGraphicFramePr>
            <p:xfrm>
              <a:off x="169763" y="1628490"/>
              <a:ext cx="8823766" cy="399680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79362"/>
                    <a:gridCol w="1340734"/>
                    <a:gridCol w="1340734"/>
                    <a:gridCol w="1340734"/>
                    <a:gridCol w="1340734"/>
                    <a:gridCol w="1340734"/>
                    <a:gridCol w="1340734"/>
                  </a:tblGrid>
                  <a:tr h="87947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b="1" i="0" dirty="0" smtClean="0">
                              <a:latin typeface="Cambria" panose="02040503050406030204" pitchFamily="18" charset="0"/>
                            </a:rPr>
                            <a:t>i</a:t>
                          </a:r>
                          <a:endParaRPr lang="sl-SI" sz="2500" b="1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58636" t="-4167" r="-501818" b="-3694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58636" t="-4167" r="-401818" b="-3694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258636" t="-4167" r="-301818" b="-3694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b="1" i="0" dirty="0" smtClean="0">
                              <a:latin typeface="Cambria" panose="02040503050406030204" pitchFamily="18" charset="0"/>
                              <a:sym typeface="Symbol" panose="05050102010706020507" pitchFamily="18" charset="2"/>
                            </a:rPr>
                            <a:t> (enota)</a:t>
                          </a:r>
                          <a:endParaRPr lang="sl-SI" sz="2500" b="1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459091" t="-4167" r="-101364" b="-3694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559091" t="-4167" r="-1364" b="-369444"/>
                          </a:stretch>
                        </a:blipFill>
                      </a:tcPr>
                    </a:tc>
                  </a:tr>
                  <a:tr h="51955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1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 rowSpan="6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 rowSpan="6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 rowSpan="6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 rowSpan="6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</a:tr>
                  <a:tr h="51955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2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</a:tr>
                  <a:tr h="51955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3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</a:tr>
                  <a:tr h="51955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4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</a:tr>
                  <a:tr h="51955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5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</a:tr>
                  <a:tr h="51955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6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</a:tr>
                </a:tbl>
              </a:graphicData>
            </a:graphic>
          </p:graphicFrame>
        </mc:Fallback>
      </mc:AlternateContent>
      <p:sp>
        <p:nvSpPr>
          <p:cNvPr id="3" name="Rounded Rectangular Callout 2"/>
          <p:cNvSpPr/>
          <p:nvPr/>
        </p:nvSpPr>
        <p:spPr>
          <a:xfrm>
            <a:off x="324091" y="104171"/>
            <a:ext cx="1956122" cy="1238491"/>
          </a:xfrm>
          <a:prstGeom prst="wedgeRoundRectCallout">
            <a:avLst>
              <a:gd name="adj1" fmla="val -37990"/>
              <a:gd name="adj2" fmla="val 71167"/>
              <a:gd name="adj3" fmla="val 16667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b="1" dirty="0" smtClean="0">
                <a:latin typeface="Cambria" panose="02040503050406030204" pitchFamily="18" charset="0"/>
              </a:rPr>
              <a:t>Zaporedna številka meritve.</a:t>
            </a:r>
            <a:endParaRPr lang="sl-SI" sz="2000" b="1" dirty="0">
              <a:latin typeface="Cambria" panose="02040503050406030204" pitchFamily="18" charset="0"/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804933" y="104171"/>
            <a:ext cx="1956122" cy="1238491"/>
          </a:xfrm>
          <a:prstGeom prst="wedgeRoundRectCallout">
            <a:avLst>
              <a:gd name="adj1" fmla="val -37990"/>
              <a:gd name="adj2" fmla="val 71167"/>
              <a:gd name="adj3" fmla="val 16667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b="1" dirty="0" smtClean="0">
                <a:latin typeface="Cambria" panose="02040503050406030204" pitchFamily="18" charset="0"/>
              </a:rPr>
              <a:t>Povprečna vrednost meritve.</a:t>
            </a:r>
            <a:endParaRPr lang="sl-SI" sz="2000" b="1" dirty="0">
              <a:latin typeface="Cambria" panose="02040503050406030204" pitchFamily="18" charset="0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4045354" y="104171"/>
            <a:ext cx="1956122" cy="1238491"/>
          </a:xfrm>
          <a:prstGeom prst="wedgeRoundRectCallout">
            <a:avLst>
              <a:gd name="adj1" fmla="val -37990"/>
              <a:gd name="adj2" fmla="val 71167"/>
              <a:gd name="adj3" fmla="val 16667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b="1" dirty="0" smtClean="0">
                <a:latin typeface="Cambria" panose="02040503050406030204" pitchFamily="18" charset="0"/>
              </a:rPr>
              <a:t>Absolutna napaka izmerka.</a:t>
            </a:r>
            <a:endParaRPr lang="sl-SI" sz="2000" b="1" dirty="0">
              <a:latin typeface="Cambria" panose="02040503050406030204" pitchFamily="18" charset="0"/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1564512" y="104171"/>
            <a:ext cx="1956122" cy="1238491"/>
          </a:xfrm>
          <a:prstGeom prst="wedgeRoundRectCallout">
            <a:avLst>
              <a:gd name="adj1" fmla="val -37990"/>
              <a:gd name="adj2" fmla="val 71167"/>
              <a:gd name="adj3" fmla="val 16667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b="1" dirty="0" smtClean="0">
                <a:latin typeface="Cambria" panose="02040503050406030204" pitchFamily="18" charset="0"/>
              </a:rPr>
              <a:t>Vrednosti izmerjene količine (izmerki).</a:t>
            </a:r>
            <a:endParaRPr lang="sl-SI" sz="2000" b="1" dirty="0">
              <a:latin typeface="Cambria" panose="02040503050406030204" pitchFamily="18" charset="0"/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5378372" y="104171"/>
            <a:ext cx="1956122" cy="1238491"/>
          </a:xfrm>
          <a:prstGeom prst="wedgeRoundRectCallout">
            <a:avLst>
              <a:gd name="adj1" fmla="val -37990"/>
              <a:gd name="adj2" fmla="val 71167"/>
              <a:gd name="adj3" fmla="val 16667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b="1" dirty="0" smtClean="0">
                <a:latin typeface="Cambria" panose="02040503050406030204" pitchFamily="18" charset="0"/>
              </a:rPr>
              <a:t>Absolutna napaka meritve.</a:t>
            </a:r>
            <a:endParaRPr lang="sl-SI" sz="2000" b="1" dirty="0">
              <a:latin typeface="Cambria" panose="02040503050406030204" pitchFamily="18" charset="0"/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6711390" y="104171"/>
            <a:ext cx="1956122" cy="1238491"/>
          </a:xfrm>
          <a:prstGeom prst="wedgeRoundRectCallout">
            <a:avLst>
              <a:gd name="adj1" fmla="val -37990"/>
              <a:gd name="adj2" fmla="val 71167"/>
              <a:gd name="adj3" fmla="val 16667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b="1" dirty="0" smtClean="0">
                <a:latin typeface="Cambria" panose="02040503050406030204" pitchFamily="18" charset="0"/>
              </a:rPr>
              <a:t>Relativna napaka meritve.</a:t>
            </a:r>
            <a:endParaRPr lang="sl-SI" sz="2000" b="1" dirty="0">
              <a:latin typeface="Cambria" panose="02040503050406030204" pitchFamily="18" charset="0"/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6973750" y="104170"/>
            <a:ext cx="1956122" cy="1238491"/>
          </a:xfrm>
          <a:prstGeom prst="wedgeRoundRectCallout">
            <a:avLst>
              <a:gd name="adj1" fmla="val 22957"/>
              <a:gd name="adj2" fmla="val 73036"/>
              <a:gd name="adj3" fmla="val 16667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b="1" dirty="0" smtClean="0">
                <a:latin typeface="Cambria" panose="02040503050406030204" pitchFamily="18" charset="0"/>
              </a:rPr>
              <a:t>Relativna napaka meritve v %.</a:t>
            </a:r>
            <a:endParaRPr lang="sl-SI" sz="2000" b="1" dirty="0">
              <a:latin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97161" y="6039171"/>
                <a:ext cx="2713435" cy="501356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sl-SI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sl-SI" b="0" i="0" smtClean="0"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</m:acc>
                      <m:r>
                        <a:rPr lang="sl-SI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l-SI" b="0" i="0" smtClean="0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lang="sl-SI" b="0" i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l-SI" b="0" i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l-SI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l-SI" i="0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lang="sl-SI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sl-SI" b="0" i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sl-SI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l-SI" i="0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lang="sl-SI" b="0" i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sl-SI" b="0" i="0" smtClean="0">
                              <a:latin typeface="Cambria Math" panose="02040503050406030204" pitchFamily="18" charset="0"/>
                            </a:rPr>
                            <m:t>+…+</m:t>
                          </m:r>
                          <m:sSub>
                            <m:sSubPr>
                              <m:ctrlPr>
                                <a:rPr lang="sl-SI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l-SI" i="0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sl-SI" b="0" i="0" smtClean="0">
                                  <a:latin typeface="Cambria Math" panose="02040503050406030204" pitchFamily="18" charset="0"/>
                                </a:rPr>
                                <m:t>N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sty m:val="p"/>
                            </m:rPr>
                            <a:rPr lang="sl-SI" b="0" i="0" smtClean="0">
                              <a:latin typeface="Cambria Math" panose="02040503050406030204" pitchFamily="18" charset="0"/>
                            </a:rPr>
                            <m:t>N</m:t>
                          </m:r>
                        </m:den>
                      </m:f>
                    </m:oMath>
                  </m:oMathPara>
                </a14:m>
                <a:endParaRPr lang="sl-SI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161" y="6039171"/>
                <a:ext cx="2713435" cy="50135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3466899" y="5763564"/>
                <a:ext cx="1556516" cy="369332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m:rPr>
                              <m:sty m:val="p"/>
                            </m:rPr>
                            <a:rPr lang="sl-SI" i="0"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sl-SI" b="0" i="0" smtClean="0"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</m:sSub>
                      <m:r>
                        <a:rPr lang="sl-SI" b="0" i="0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sl-SI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l-SI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l-SI" b="0" i="0" smtClean="0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sl-SI" b="0" i="0" smtClean="0"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</m:sub>
                          </m:sSub>
                          <m:r>
                            <a:rPr lang="sl-SI" b="0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acc>
                            <m:accPr>
                              <m:chr m:val="̅"/>
                              <m:ctrlPr>
                                <a:rPr lang="sl-SI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lang="sl-SI" b="0" i="0" smtClean="0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sl-SI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6899" y="5763564"/>
                <a:ext cx="1556516" cy="369332"/>
              </a:xfrm>
              <a:prstGeom prst="rect">
                <a:avLst/>
              </a:prstGeom>
              <a:blipFill rotWithShape="0">
                <a:blip r:embed="rId4"/>
                <a:stretch>
                  <a:fillRect r="-7451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4866194" y="6289849"/>
                <a:ext cx="1598130" cy="369332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l-SI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σ</m:t>
                          </m:r>
                          <m:r>
                            <a:rPr lang="sl-SI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  <m:r>
                            <a:rPr lang="sl-SI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m:rPr>
                              <m:sty m:val="p"/>
                            </m:rPr>
                            <a:rPr lang="sl-SI" i="0"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sl-SI" b="0" i="0" smtClean="0"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</m:sSub>
                      <m:r>
                        <a:rPr lang="sl-SI" b="0" i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sl-SI" b="0" i="0" smtClean="0">
                          <a:latin typeface="Cambria Math" panose="02040503050406030204" pitchFamily="18" charset="0"/>
                        </a:rPr>
                        <m:t>max</m:t>
                      </m:r>
                      <m:r>
                        <a:rPr lang="sl-SI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sl-SI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6194" y="6289849"/>
                <a:ext cx="1598130" cy="369332"/>
              </a:xfrm>
              <a:prstGeom prst="rect">
                <a:avLst/>
              </a:prstGeom>
              <a:blipFill rotWithShape="0">
                <a:blip r:embed="rId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546517" y="5763564"/>
                <a:ext cx="854465" cy="563231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l-SI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sl-SI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σ</m:t>
                          </m:r>
                        </m:num>
                        <m:den>
                          <m:acc>
                            <m:accPr>
                              <m:chr m:val="̅"/>
                              <m:ctrlPr>
                                <a:rPr lang="sl-SI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lang="sl-SI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</m:acc>
                        </m:den>
                      </m:f>
                    </m:oMath>
                  </m:oMathPara>
                </a14:m>
                <a:endParaRPr lang="sl-SI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6517" y="5763564"/>
                <a:ext cx="854465" cy="563231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0211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bipm.org/utils/en/img/metre-kil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6181"/>
            <a:ext cx="9143999" cy="6099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0" y="234706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Prototipa mase 1 kilogram in dolžine 1 metra.</a:t>
            </a:r>
          </a:p>
        </p:txBody>
      </p:sp>
      <p:sp>
        <p:nvSpPr>
          <p:cNvPr id="2" name="Rectangle 1"/>
          <p:cNvSpPr/>
          <p:nvPr/>
        </p:nvSpPr>
        <p:spPr>
          <a:xfrm>
            <a:off x="-1" y="4826674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 Meter predstavlja 1.650.763,73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valovnih dolžin oranžne svetlobe, ki jo sevajo vzbujeni atomi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Kr</a:t>
            </a:r>
            <a:r>
              <a:rPr lang="sl-SI" sz="3000" baseline="30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86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  <a:endParaRPr lang="sl-SI" sz="30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5842337"/>
            <a:ext cx="91439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Meter je </a:t>
            </a:r>
            <a:r>
              <a:rPr lang="sl-SI" sz="3000" dirty="0">
                <a:ln w="3175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dolžina poti, ki jo v vakuumu napravi svetloba v </a:t>
            </a:r>
            <a:r>
              <a:rPr lang="sl-SI" sz="3000" dirty="0" smtClean="0">
                <a:ln w="3175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1/299.792.458 </a:t>
            </a:r>
            <a:r>
              <a:rPr lang="sl-SI" sz="3000" dirty="0">
                <a:ln w="3175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sekunde.</a:t>
            </a:r>
          </a:p>
        </p:txBody>
      </p:sp>
    </p:spTree>
    <p:extLst>
      <p:ext uri="{BB962C8B-B14F-4D97-AF65-F5344CB8AC3E}">
        <p14:creationId xmlns:p14="http://schemas.microsoft.com/office/powerpoint/2010/main" val="3516961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5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59547946"/>
                  </p:ext>
                </p:extLst>
              </p:nvPr>
            </p:nvGraphicFramePr>
            <p:xfrm>
              <a:off x="169763" y="1628490"/>
              <a:ext cx="8823766" cy="399680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7936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34073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340734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340734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340734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340734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1340734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</a:tblGrid>
                  <a:tr h="87947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b="1" i="0" dirty="0" smtClean="0">
                              <a:latin typeface="Cambria" panose="02040503050406030204" pitchFamily="18" charset="0"/>
                            </a:rPr>
                            <a:t>i</a:t>
                          </a:r>
                          <a:endParaRPr lang="sl-SI" sz="2500" b="1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b="1" i="0" baseline="0" dirty="0" smtClean="0">
                            <a:latin typeface="Cambria" panose="02040503050406030204" pitchFamily="18" charset="0"/>
                          </a:endParaRPr>
                        </a:p>
                        <a:p>
                          <a:pPr algn="ctr"/>
                          <a:r>
                            <a:rPr lang="sl-SI" sz="2500" b="1" i="0" baseline="0" dirty="0" smtClean="0">
                              <a:latin typeface="Cambria" panose="02040503050406030204" pitchFamily="18" charset="0"/>
                            </a:rPr>
                            <a:t>(      )</a:t>
                          </a:r>
                          <a:endParaRPr lang="sl-SI" sz="2500" b="1" i="0" baseline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b="1" i="0" dirty="0" smtClean="0">
                            <a:latin typeface="Cambria" panose="02040503050406030204" pitchFamily="18" charset="0"/>
                          </a:endParaRPr>
                        </a:p>
                        <a:p>
                          <a:pPr algn="ctr"/>
                          <a:r>
                            <a:rPr lang="sl-SI" sz="2500" b="1" i="0" dirty="0" smtClean="0">
                              <a:latin typeface="Cambria" panose="02040503050406030204" pitchFamily="18" charset="0"/>
                            </a:rPr>
                            <a:t>(</a:t>
                          </a:r>
                          <a:r>
                            <a:rPr lang="sl-SI" sz="2500" b="1" i="0" baseline="0" dirty="0" smtClean="0">
                              <a:latin typeface="Cambria" panose="02040503050406030204" pitchFamily="18" charset="0"/>
                            </a:rPr>
                            <a:t>      </a:t>
                          </a:r>
                          <a:r>
                            <a:rPr lang="sl-SI" sz="2500" b="1" i="0" dirty="0" smtClean="0">
                              <a:latin typeface="Cambria" panose="02040503050406030204" pitchFamily="18" charset="0"/>
                            </a:rPr>
                            <a:t>)</a:t>
                          </a:r>
                          <a:endParaRPr lang="sl-SI" sz="2500" b="1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sl-SI" sz="2500" b="1" i="0" dirty="0" smtClean="0">
                            <a:latin typeface="Cambria" panose="02040503050406030204" pitchFamily="18" charset="0"/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l-SI" sz="2500" b="1" i="0" dirty="0" smtClean="0">
                              <a:latin typeface="Cambria" panose="02040503050406030204" pitchFamily="18" charset="0"/>
                            </a:rPr>
                            <a:t>(      )</a:t>
                          </a:r>
                          <a:endParaRPr lang="sl-SI" sz="2500" b="1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b="1" i="0" dirty="0" smtClean="0">
                              <a:latin typeface="Cambria" panose="02040503050406030204" pitchFamily="18" charset="0"/>
                              <a:sym typeface="Symbol" panose="05050102010706020507" pitchFamily="18" charset="2"/>
                            </a:rPr>
                            <a:t></a:t>
                          </a:r>
                        </a:p>
                        <a:p>
                          <a:pPr algn="ctr"/>
                          <a:r>
                            <a:rPr lang="sl-SI" sz="2500" b="1" i="0" smtClean="0">
                              <a:latin typeface="Cambria" panose="02040503050406030204" pitchFamily="18" charset="0"/>
                              <a:sym typeface="Symbol" panose="05050102010706020507" pitchFamily="18" charset="2"/>
                            </a:rPr>
                            <a:t>(     </a:t>
                          </a:r>
                          <a:r>
                            <a:rPr lang="sl-SI" sz="2500" b="1" i="0" dirty="0" smtClean="0">
                              <a:latin typeface="Cambria" panose="02040503050406030204" pitchFamily="18" charset="0"/>
                              <a:sym typeface="Symbol" panose="05050102010706020507" pitchFamily="18" charset="2"/>
                            </a:rPr>
                            <a:t>)</a:t>
                          </a:r>
                          <a:endParaRPr lang="sl-SI" sz="2500" b="1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l-SI" sz="25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l-SI" sz="2500" b="1" i="0" smtClean="0">
                                        <a:latin typeface="Cambria Math" panose="02040503050406030204" pitchFamily="18" charset="0"/>
                                      </a:rPr>
                                      <m:t>𝐫</m:t>
                                    </m:r>
                                  </m:e>
                                  <m:sub>
                                    <m:r>
                                      <a:rPr lang="sl-SI" sz="2500" b="1" i="0" smtClean="0">
                                        <a:latin typeface="Cambria Math" panose="02040503050406030204" pitchFamily="18" charset="0"/>
                                      </a:rPr>
                                      <m:t>𝐱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sl-SI" sz="2500" b="1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sl-SI" sz="25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l-SI" sz="2500" b="1" i="0" smtClean="0">
                                      <a:latin typeface="Cambria Math" panose="02040503050406030204" pitchFamily="18" charset="0"/>
                                    </a:rPr>
                                    <m:t>𝐫</m:t>
                                  </m:r>
                                </m:e>
                                <m:sub>
                                  <m:r>
                                    <a:rPr lang="sl-SI" sz="2500" b="1" i="0" smtClean="0">
                                      <a:latin typeface="Cambria Math" panose="02040503050406030204" pitchFamily="18" charset="0"/>
                                    </a:rPr>
                                    <m:t>𝐱</m:t>
                                  </m:r>
                                </m:sub>
                              </m:sSub>
                            </m:oMath>
                          </a14:m>
                          <a:r>
                            <a:rPr lang="sl-SI" sz="2500" b="1" i="0" dirty="0" smtClean="0">
                              <a:latin typeface="Cambria" panose="02040503050406030204" pitchFamily="18" charset="0"/>
                            </a:rPr>
                            <a:t> (%)</a:t>
                          </a:r>
                          <a:endParaRPr lang="sl-SI" sz="2500" b="1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1955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1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 rowSpan="6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 rowSpan="6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 rowSpan="6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 rowSpan="6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1955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2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1955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3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1955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4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51955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5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51955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6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59547946"/>
                  </p:ext>
                </p:extLst>
              </p:nvPr>
            </p:nvGraphicFramePr>
            <p:xfrm>
              <a:off x="169763" y="1628490"/>
              <a:ext cx="8823766" cy="399680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77936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34073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340734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340734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340734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340734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1340734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</a:tblGrid>
                  <a:tr h="87947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b="1" i="0" dirty="0" smtClean="0">
                              <a:latin typeface="Cambria" panose="02040503050406030204" pitchFamily="18" charset="0"/>
                            </a:rPr>
                            <a:t>i</a:t>
                          </a:r>
                          <a:endParaRPr lang="sl-SI" sz="2500" b="1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b="1" i="0" baseline="0" dirty="0" smtClean="0">
                            <a:latin typeface="Cambria" panose="02040503050406030204" pitchFamily="18" charset="0"/>
                          </a:endParaRPr>
                        </a:p>
                        <a:p>
                          <a:pPr algn="ctr"/>
                          <a:r>
                            <a:rPr lang="sl-SI" sz="2500" b="1" i="0" baseline="0" dirty="0" smtClean="0">
                              <a:latin typeface="Cambria" panose="02040503050406030204" pitchFamily="18" charset="0"/>
                            </a:rPr>
                            <a:t>(      )</a:t>
                          </a:r>
                          <a:endParaRPr lang="sl-SI" sz="2500" b="1" i="0" baseline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b="1" i="0" dirty="0" smtClean="0">
                            <a:latin typeface="Cambria" panose="02040503050406030204" pitchFamily="18" charset="0"/>
                          </a:endParaRPr>
                        </a:p>
                        <a:p>
                          <a:pPr algn="ctr"/>
                          <a:r>
                            <a:rPr lang="sl-SI" sz="2500" b="1" i="0" dirty="0" smtClean="0">
                              <a:latin typeface="Cambria" panose="02040503050406030204" pitchFamily="18" charset="0"/>
                            </a:rPr>
                            <a:t>(</a:t>
                          </a:r>
                          <a:r>
                            <a:rPr lang="sl-SI" sz="2500" b="1" i="0" baseline="0" dirty="0" smtClean="0">
                              <a:latin typeface="Cambria" panose="02040503050406030204" pitchFamily="18" charset="0"/>
                            </a:rPr>
                            <a:t>      </a:t>
                          </a:r>
                          <a:r>
                            <a:rPr lang="sl-SI" sz="2500" b="1" i="0" dirty="0" smtClean="0">
                              <a:latin typeface="Cambria" panose="02040503050406030204" pitchFamily="18" charset="0"/>
                            </a:rPr>
                            <a:t>)</a:t>
                          </a:r>
                          <a:endParaRPr lang="sl-SI" sz="2500" b="1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sl-SI" sz="2500" b="1" i="0" dirty="0" smtClean="0">
                            <a:latin typeface="Cambria" panose="02040503050406030204" pitchFamily="18" charset="0"/>
                          </a:endParaRP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sl-SI" sz="2500" b="1" i="0" dirty="0" smtClean="0">
                              <a:latin typeface="Cambria" panose="02040503050406030204" pitchFamily="18" charset="0"/>
                            </a:rPr>
                            <a:t>(      )</a:t>
                          </a:r>
                          <a:endParaRPr lang="sl-SI" sz="2500" b="1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b="1" i="0" dirty="0" smtClean="0">
                              <a:latin typeface="Cambria" panose="02040503050406030204" pitchFamily="18" charset="0"/>
                              <a:sym typeface="Symbol" panose="05050102010706020507" pitchFamily="18" charset="2"/>
                            </a:rPr>
                            <a:t></a:t>
                          </a:r>
                        </a:p>
                        <a:p>
                          <a:pPr algn="ctr"/>
                          <a:r>
                            <a:rPr lang="sl-SI" sz="2500" b="1" i="0" smtClean="0">
                              <a:latin typeface="Cambria" panose="02040503050406030204" pitchFamily="18" charset="0"/>
                              <a:sym typeface="Symbol" panose="05050102010706020507" pitchFamily="18" charset="2"/>
                            </a:rPr>
                            <a:t>(     </a:t>
                          </a:r>
                          <a:r>
                            <a:rPr lang="sl-SI" sz="2500" b="1" i="0" dirty="0" smtClean="0">
                              <a:latin typeface="Cambria" panose="02040503050406030204" pitchFamily="18" charset="0"/>
                              <a:sym typeface="Symbol" panose="05050102010706020507" pitchFamily="18" charset="2"/>
                            </a:rPr>
                            <a:t>)</a:t>
                          </a:r>
                          <a:endParaRPr lang="sl-SI" sz="2500" b="1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59091" t="-4167" r="-101364" b="-3694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 anchor="ctr"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59091" t="-4167" r="-1364" b="-36944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1955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1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 rowSpan="6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 rowSpan="6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 rowSpan="6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 rowSpan="6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1955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2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1955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3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51955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4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51955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5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51955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sl-SI" sz="2500" dirty="0" smtClean="0">
                              <a:latin typeface="Cambria" panose="02040503050406030204" pitchFamily="18" charset="0"/>
                            </a:rPr>
                            <a:t>6</a:t>
                          </a:r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</a:tcPr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sl-SI" sz="2500" i="0" dirty="0"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936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avokotnik 2"/>
          <p:cNvSpPr/>
          <p:nvPr/>
        </p:nvSpPr>
        <p:spPr>
          <a:xfrm>
            <a:off x="0" y="1364872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 merjenju pogosto spremljamo več količin hkrati. Eno količino spreminjamo (</a:t>
            </a:r>
            <a:r>
              <a:rPr lang="sl-SI" sz="30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neodvisna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spremenljivka) in ugotavljamo, kako se spremeni druga</a:t>
            </a:r>
            <a:endParaRPr lang="en-GB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</a:t>
            </a:r>
            <a:r>
              <a:rPr lang="sl-SI" sz="3000" dirty="0" smtClean="0">
                <a:ln w="3175">
                  <a:noFill/>
                </a:ln>
                <a:solidFill>
                  <a:srgbClr val="0070C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odvisna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spremenljivka).</a:t>
            </a:r>
          </a:p>
          <a:p>
            <a:pPr algn="ctr"/>
            <a:endParaRPr lang="sl-SI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 prikaz rezultatov uporabimo tabele, grafe in enačbe.</a:t>
            </a:r>
          </a:p>
        </p:txBody>
      </p:sp>
      <p:sp>
        <p:nvSpPr>
          <p:cNvPr id="8" name="Pravokotnik 2"/>
          <p:cNvSpPr/>
          <p:nvPr/>
        </p:nvSpPr>
        <p:spPr>
          <a:xfrm>
            <a:off x="0" y="242464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Prikaz merskih rezultatov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077390"/>
              </p:ext>
            </p:extLst>
          </p:nvPr>
        </p:nvGraphicFramePr>
        <p:xfrm>
          <a:off x="363990" y="4380896"/>
          <a:ext cx="2121460" cy="24065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607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07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3790">
                <a:tc>
                  <a:txBody>
                    <a:bodyPr/>
                    <a:lstStyle/>
                    <a:p>
                      <a:pPr algn="ctr" fontAlgn="b"/>
                      <a:r>
                        <a:rPr lang="sl-SI" sz="1800" b="1" u="none" strike="noStrike" dirty="0">
                          <a:effectLst/>
                          <a:latin typeface="Cambria" panose="02040503050406030204" pitchFamily="18" charset="0"/>
                        </a:rPr>
                        <a:t>t</a:t>
                      </a:r>
                      <a:endParaRPr lang="sl-SI" sz="18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800" b="1" u="none" strike="noStrike" dirty="0">
                          <a:effectLst/>
                          <a:latin typeface="Cambria" panose="02040503050406030204" pitchFamily="18" charset="0"/>
                        </a:rPr>
                        <a:t>s</a:t>
                      </a:r>
                      <a:endParaRPr lang="sl-SI" sz="18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790">
                <a:tc>
                  <a:txBody>
                    <a:bodyPr/>
                    <a:lstStyle/>
                    <a:p>
                      <a:pPr algn="ctr" fontAlgn="b"/>
                      <a:r>
                        <a:rPr lang="sl-SI" sz="1800" u="none" strike="noStrike" dirty="0">
                          <a:effectLst/>
                          <a:latin typeface="Cambria" panose="02040503050406030204" pitchFamily="18" charset="0"/>
                        </a:rPr>
                        <a:t>1</a:t>
                      </a:r>
                      <a:endParaRPr lang="sl-SI" sz="18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800" u="none" strike="noStrike" dirty="0">
                          <a:effectLst/>
                          <a:latin typeface="Cambria" panose="02040503050406030204" pitchFamily="18" charset="0"/>
                        </a:rPr>
                        <a:t>4,9</a:t>
                      </a:r>
                      <a:endParaRPr lang="sl-SI" sz="18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3790">
                <a:tc>
                  <a:txBody>
                    <a:bodyPr/>
                    <a:lstStyle/>
                    <a:p>
                      <a:pPr algn="ctr" fontAlgn="b"/>
                      <a:r>
                        <a:rPr lang="sl-SI" sz="1800" u="none" strike="noStrike" dirty="0">
                          <a:effectLst/>
                          <a:latin typeface="Cambria" panose="02040503050406030204" pitchFamily="18" charset="0"/>
                        </a:rPr>
                        <a:t>2</a:t>
                      </a:r>
                      <a:endParaRPr lang="sl-SI" sz="18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800" u="none" strike="noStrike" dirty="0">
                          <a:effectLst/>
                          <a:latin typeface="Cambria" panose="02040503050406030204" pitchFamily="18" charset="0"/>
                        </a:rPr>
                        <a:t>19,6</a:t>
                      </a:r>
                      <a:endParaRPr lang="sl-SI" sz="18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3790">
                <a:tc>
                  <a:txBody>
                    <a:bodyPr/>
                    <a:lstStyle/>
                    <a:p>
                      <a:pPr algn="ctr" fontAlgn="b"/>
                      <a:r>
                        <a:rPr lang="sl-SI" sz="1800" u="none" strike="noStrike" dirty="0">
                          <a:effectLst/>
                          <a:latin typeface="Cambria" panose="02040503050406030204" pitchFamily="18" charset="0"/>
                        </a:rPr>
                        <a:t>3</a:t>
                      </a:r>
                      <a:endParaRPr lang="sl-SI" sz="18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800" u="none" strike="noStrike" dirty="0">
                          <a:effectLst/>
                          <a:latin typeface="Cambria" panose="02040503050406030204" pitchFamily="18" charset="0"/>
                        </a:rPr>
                        <a:t>44,1</a:t>
                      </a:r>
                      <a:endParaRPr lang="sl-SI" sz="18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3790">
                <a:tc>
                  <a:txBody>
                    <a:bodyPr/>
                    <a:lstStyle/>
                    <a:p>
                      <a:pPr algn="ctr" fontAlgn="b"/>
                      <a:r>
                        <a:rPr lang="sl-SI" sz="1800" u="none" strike="noStrike" dirty="0">
                          <a:effectLst/>
                          <a:latin typeface="Cambria" panose="02040503050406030204" pitchFamily="18" charset="0"/>
                        </a:rPr>
                        <a:t>4</a:t>
                      </a:r>
                      <a:endParaRPr lang="sl-SI" sz="18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800" u="none" strike="noStrike" dirty="0">
                          <a:effectLst/>
                          <a:latin typeface="Cambria" panose="02040503050406030204" pitchFamily="18" charset="0"/>
                        </a:rPr>
                        <a:t>78,5</a:t>
                      </a:r>
                      <a:endParaRPr lang="sl-SI" sz="18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790">
                <a:tc>
                  <a:txBody>
                    <a:bodyPr/>
                    <a:lstStyle/>
                    <a:p>
                      <a:pPr algn="ctr" fontAlgn="b"/>
                      <a:r>
                        <a:rPr lang="sl-SI" sz="1800" u="none" strike="noStrike" dirty="0">
                          <a:effectLst/>
                          <a:latin typeface="Cambria" panose="02040503050406030204" pitchFamily="18" charset="0"/>
                        </a:rPr>
                        <a:t>5</a:t>
                      </a:r>
                      <a:endParaRPr lang="sl-SI" sz="18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800" u="none" strike="noStrike" dirty="0">
                          <a:effectLst/>
                          <a:latin typeface="Cambria" panose="02040503050406030204" pitchFamily="18" charset="0"/>
                        </a:rPr>
                        <a:t>122,6</a:t>
                      </a:r>
                      <a:endParaRPr lang="sl-SI" sz="18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3790">
                <a:tc>
                  <a:txBody>
                    <a:bodyPr/>
                    <a:lstStyle/>
                    <a:p>
                      <a:pPr algn="ctr" fontAlgn="b"/>
                      <a:r>
                        <a:rPr lang="sl-SI" sz="1800" u="none" strike="noStrike" dirty="0">
                          <a:effectLst/>
                          <a:latin typeface="Cambria" panose="02040503050406030204" pitchFamily="18" charset="0"/>
                        </a:rPr>
                        <a:t>6</a:t>
                      </a:r>
                      <a:endParaRPr lang="sl-SI" sz="18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l-SI" sz="1800" u="none" strike="noStrike" dirty="0">
                          <a:effectLst/>
                          <a:latin typeface="Cambria" panose="02040503050406030204" pitchFamily="18" charset="0"/>
                        </a:rPr>
                        <a:t>176,6</a:t>
                      </a:r>
                      <a:endParaRPr lang="sl-SI" sz="18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1263776"/>
              </p:ext>
            </p:extLst>
          </p:nvPr>
        </p:nvGraphicFramePr>
        <p:xfrm>
          <a:off x="2833938" y="4380896"/>
          <a:ext cx="4241922" cy="24065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7424348" y="4595989"/>
                <a:ext cx="102906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2000" b="0" i="0" smtClean="0"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sl-SI" sz="20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sz="2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a</m:t>
                          </m:r>
                          <m:sSup>
                            <m:sSupPr>
                              <m:ctrlPr>
                                <a:rPr lang="sl-SI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sl-SI" sz="20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t</m:t>
                              </m:r>
                            </m:e>
                            <m:sup>
                              <m:r>
                                <a:rPr lang="sl-SI" sz="20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sl-SI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sl-SI" sz="20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4348" y="4595989"/>
                <a:ext cx="1029064" cy="70788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6912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Graphic spid="5" grpId="0">
        <p:bldAsOne/>
      </p:bldGraphic>
      <p:bldP spid="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497303" y="0"/>
            <a:ext cx="8021053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Postopek merjenja in risanja</a:t>
            </a:r>
            <a:endParaRPr lang="sl-SI" sz="3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marL="514350" indent="-514350">
              <a:buAutoNum type="arabicPeriod"/>
            </a:pP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nariši tabelo z odvisno in neodvisno spremenljivko (</a:t>
            </a:r>
            <a:r>
              <a:rPr lang="sl-SI" sz="30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tudi enote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</a:p>
          <a:p>
            <a:pPr marL="514350" indent="-514350">
              <a:buAutoNum type="arabicPeriod"/>
            </a:pP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vnesi meritve</a:t>
            </a:r>
          </a:p>
          <a:p>
            <a:pPr marL="514350" indent="-514350">
              <a:buAutoNum type="arabicPeriod"/>
            </a:pP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pripravi koordinatni sistem</a:t>
            </a:r>
          </a:p>
          <a:p>
            <a:pPr marL="971550" lvl="1" indent="-514350">
              <a:buFont typeface="+mj-lt"/>
              <a:buAutoNum type="alphaLcParenR"/>
            </a:pP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nariši osi (optimalno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uporabi prostor)</a:t>
            </a:r>
          </a:p>
          <a:p>
            <a:pPr marL="971550" lvl="1" indent="-514350">
              <a:buFont typeface="+mj-lt"/>
              <a:buAutoNum type="alphaLcParenR"/>
            </a:pP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označi osi (količini in enoti)</a:t>
            </a:r>
          </a:p>
          <a:p>
            <a:pPr marL="971550" lvl="1" indent="-514350">
              <a:buFont typeface="+mj-lt"/>
              <a:buAutoNum type="alphaLcParenR"/>
            </a:pP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določi 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velikost enote </a:t>
            </a:r>
            <a:r>
              <a:rPr lang="sl-SI" sz="30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(glede na podatke)</a:t>
            </a:r>
          </a:p>
          <a:p>
            <a:pPr marL="514350" indent="-514350">
              <a:buAutoNum type="arabicPeriod"/>
            </a:pP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vnesi točke</a:t>
            </a:r>
          </a:p>
          <a:p>
            <a:pPr marL="514350" indent="-514350">
              <a:buAutoNum type="arabicPeriod"/>
            </a:pP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točke poveži z </a:t>
            </a:r>
            <a:r>
              <a:rPr lang="sl-SI" sz="30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gladko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krivuljo</a:t>
            </a:r>
          </a:p>
          <a:p>
            <a:pPr marL="514350" indent="-514350">
              <a:buAutoNum type="arabicPeriod"/>
            </a:pP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ugotovi enačbo</a:t>
            </a:r>
          </a:p>
        </p:txBody>
      </p:sp>
      <p:sp>
        <p:nvSpPr>
          <p:cNvPr id="4" name="Rectangle 3"/>
          <p:cNvSpPr/>
          <p:nvPr/>
        </p:nvSpPr>
        <p:spPr>
          <a:xfrm>
            <a:off x="2360019" y="5170646"/>
            <a:ext cx="10230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l-SI" sz="24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y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4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= 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 x</a:t>
            </a:r>
            <a:endParaRPr lang="sl-SI" sz="24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892840" y="5008903"/>
                <a:ext cx="2378279" cy="7851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2400" b="0" i="0" smtClean="0">
                          <a:latin typeface="Cambria Math" panose="02040503050406030204" pitchFamily="18" charset="0"/>
                        </a:rPr>
                        <m:t>k</m:t>
                      </m:r>
                      <m:r>
                        <a:rPr lang="sl-SI" sz="24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sz="2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y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sl-SI" sz="2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x</m:t>
                          </m:r>
                        </m:den>
                      </m:f>
                      <m:r>
                        <a:rPr lang="sl-SI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l-SI" sz="2400" b="0" i="0" smtClean="0">
                                  <a:latin typeface="Cambria Math" panose="02040503050406030204" pitchFamily="18" charset="0"/>
                                </a:rPr>
                                <m:t>y</m:t>
                              </m:r>
                            </m:e>
                            <m:sub>
                              <m:r>
                                <a:rPr lang="sl-SI" sz="2400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sl-SI" sz="2400" b="0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l-SI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l-SI" sz="2400" i="0">
                                  <a:latin typeface="Cambria Math" panose="02040503050406030204" pitchFamily="18" charset="0"/>
                                </a:rPr>
                                <m:t>y</m:t>
                              </m:r>
                            </m:e>
                            <m:sub>
                              <m:r>
                                <a:rPr lang="sl-SI" sz="2400" b="0" i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l-SI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l-SI" sz="2400" b="0" i="0" smtClean="0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lang="sl-SI" sz="2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sl-SI" sz="2400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l-SI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l-SI" sz="2400" b="0" i="0" smtClean="0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lang="sl-SI" sz="240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sl-SI" sz="24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2840" y="5008903"/>
                <a:ext cx="2378279" cy="78515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3293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4" grpId="0"/>
      <p:bldP spid="6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5038742"/>
            <a:ext cx="9144000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Besedilo naloge.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24"/>
              <p:cNvSpPr txBox="1"/>
              <p:nvPr/>
            </p:nvSpPr>
            <p:spPr>
              <a:xfrm>
                <a:off x="3778738" y="4009232"/>
                <a:ext cx="147835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F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t</m:t>
                      </m:r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8738" y="4009232"/>
                <a:ext cx="1478353" cy="49244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9"/>
          <p:cNvSpPr txBox="1"/>
          <p:nvPr/>
        </p:nvSpPr>
        <p:spPr>
          <a:xfrm>
            <a:off x="0" y="2487280"/>
            <a:ext cx="914400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30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Pomembno besedilo:</a:t>
            </a:r>
          </a:p>
          <a:p>
            <a:pPr algn="ctr"/>
            <a:r>
              <a:rPr lang="sl-SI" sz="3000" b="0" dirty="0" smtClean="0">
                <a:solidFill>
                  <a:srgbClr val="0070C0"/>
                </a:solidFill>
                <a:latin typeface="Cambria" panose="02040503050406030204" pitchFamily="18" charset="0"/>
              </a:rPr>
              <a:t>Pomembno besedilo v modri barvi.</a:t>
            </a:r>
            <a:endParaRPr lang="sl-SI" sz="3000" dirty="0">
              <a:solidFill>
                <a:srgbClr val="0070C0"/>
              </a:solidFill>
              <a:latin typeface="Cambria" panose="02040503050406030204" pitchFamily="18" charset="0"/>
            </a:endParaRPr>
          </a:p>
        </p:txBody>
      </p:sp>
      <p:sp>
        <p:nvSpPr>
          <p:cNvPr id="7" name="Pravokotnik 2"/>
          <p:cNvSpPr/>
          <p:nvPr/>
        </p:nvSpPr>
        <p:spPr>
          <a:xfrm>
            <a:off x="0" y="1364872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Besedilo za razlago.</a:t>
            </a:r>
          </a:p>
        </p:txBody>
      </p:sp>
      <p:sp>
        <p:nvSpPr>
          <p:cNvPr id="8" name="Pravokotnik 2"/>
          <p:cNvSpPr/>
          <p:nvPr/>
        </p:nvSpPr>
        <p:spPr>
          <a:xfrm>
            <a:off x="0" y="242464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Besedilo kar tako</a:t>
            </a:r>
          </a:p>
        </p:txBody>
      </p:sp>
    </p:spTree>
    <p:extLst>
      <p:ext uri="{BB962C8B-B14F-4D97-AF65-F5344CB8AC3E}">
        <p14:creationId xmlns:p14="http://schemas.microsoft.com/office/powerpoint/2010/main" val="3298035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zultat iskanja sli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915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7240880"/>
              </p:ext>
            </p:extLst>
          </p:nvPr>
        </p:nvGraphicFramePr>
        <p:xfrm>
          <a:off x="232227" y="2317692"/>
          <a:ext cx="8679546" cy="280125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8931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31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31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26290">
                <a:tc>
                  <a:txBody>
                    <a:bodyPr/>
                    <a:lstStyle/>
                    <a:p>
                      <a:pPr algn="ctr"/>
                      <a:r>
                        <a:rPr lang="sl-SI" sz="3000" b="1" dirty="0" smtClean="0">
                          <a:latin typeface="Cambria" panose="02040503050406030204" pitchFamily="18" charset="0"/>
                        </a:rPr>
                        <a:t>Ime</a:t>
                      </a:r>
                      <a:endParaRPr lang="sl-SI" sz="3000" b="1" baseline="0" dirty="0" smtClean="0">
                        <a:latin typeface="Cambria" panose="02040503050406030204" pitchFamily="18" charset="0"/>
                      </a:endParaRPr>
                    </a:p>
                    <a:p>
                      <a:pPr algn="ctr"/>
                      <a:r>
                        <a:rPr lang="sl-SI" sz="3000" b="1" baseline="0" dirty="0" smtClean="0">
                          <a:latin typeface="Cambria" panose="02040503050406030204" pitchFamily="18" charset="0"/>
                        </a:rPr>
                        <a:t>fizikalne količine</a:t>
                      </a:r>
                      <a:endParaRPr lang="sl-SI" sz="3000" b="1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3000" b="1" dirty="0" smtClean="0">
                          <a:latin typeface="Cambria" panose="02040503050406030204" pitchFamily="18" charset="0"/>
                        </a:rPr>
                        <a:t>Oznaka  fizikalne količine</a:t>
                      </a:r>
                      <a:endParaRPr lang="sl-SI" sz="3000" b="1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3000" b="1" dirty="0" smtClean="0">
                          <a:latin typeface="Cambria" panose="02040503050406030204" pitchFamily="18" charset="0"/>
                        </a:rPr>
                        <a:t>Enota</a:t>
                      </a:r>
                    </a:p>
                    <a:p>
                      <a:pPr algn="ctr"/>
                      <a:r>
                        <a:rPr lang="sl-SI" sz="3000" b="1" dirty="0" smtClean="0">
                          <a:latin typeface="Cambria" panose="02040503050406030204" pitchFamily="18" charset="0"/>
                        </a:rPr>
                        <a:t>fizikalne količine</a:t>
                      </a:r>
                      <a:endParaRPr lang="sl-SI" sz="3000" b="1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4968">
                <a:tc>
                  <a:txBody>
                    <a:bodyPr/>
                    <a:lstStyle/>
                    <a:p>
                      <a:pPr algn="ctr"/>
                      <a:r>
                        <a:rPr lang="sl-SI" sz="3000" dirty="0" smtClean="0">
                          <a:latin typeface="Cambria" panose="02040503050406030204" pitchFamily="18" charset="0"/>
                        </a:rPr>
                        <a:t>dolžina</a:t>
                      </a:r>
                      <a:endParaRPr lang="sl-SI" sz="30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3000" dirty="0" smtClean="0">
                          <a:latin typeface="Cambria" panose="02040503050406030204" pitchFamily="18" charset="0"/>
                        </a:rPr>
                        <a:t>l</a:t>
                      </a:r>
                      <a:endParaRPr lang="sl-SI" sz="30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3000" dirty="0" smtClean="0">
                          <a:latin typeface="Cambria" panose="02040503050406030204" pitchFamily="18" charset="0"/>
                        </a:rPr>
                        <a:t>m</a:t>
                      </a:r>
                    </a:p>
                    <a:p>
                      <a:pPr algn="ctr"/>
                      <a:r>
                        <a:rPr lang="sl-SI" sz="3000" dirty="0" smtClean="0">
                          <a:latin typeface="Cambria" panose="02040503050406030204" pitchFamily="18" charset="0"/>
                        </a:rPr>
                        <a:t>(meter)</a:t>
                      </a:r>
                      <a:endParaRPr lang="sl-SI" sz="30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1702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lecompendium.com/dossier_00_compendium_metrique/compendium_metrique_40_le_compendium_a_balass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09" y="209550"/>
            <a:ext cx="8771091" cy="504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0949838"/>
              </p:ext>
            </p:extLst>
          </p:nvPr>
        </p:nvGraphicFramePr>
        <p:xfrm>
          <a:off x="266281" y="1218098"/>
          <a:ext cx="8679546" cy="280125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8931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31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31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26290">
                <a:tc>
                  <a:txBody>
                    <a:bodyPr/>
                    <a:lstStyle/>
                    <a:p>
                      <a:pPr algn="ctr"/>
                      <a:r>
                        <a:rPr lang="sl-SI" sz="3000" b="1" dirty="0" smtClean="0">
                          <a:latin typeface="Cambria" panose="02040503050406030204" pitchFamily="18" charset="0"/>
                        </a:rPr>
                        <a:t>Ime</a:t>
                      </a:r>
                      <a:endParaRPr lang="sl-SI" sz="3000" b="1" baseline="0" dirty="0" smtClean="0">
                        <a:latin typeface="Cambria" panose="02040503050406030204" pitchFamily="18" charset="0"/>
                      </a:endParaRPr>
                    </a:p>
                    <a:p>
                      <a:pPr algn="ctr"/>
                      <a:r>
                        <a:rPr lang="sl-SI" sz="3000" b="1" baseline="0" dirty="0" smtClean="0">
                          <a:latin typeface="Cambria" panose="02040503050406030204" pitchFamily="18" charset="0"/>
                        </a:rPr>
                        <a:t>fizikalne količine</a:t>
                      </a:r>
                      <a:endParaRPr lang="sl-SI" sz="3000" b="1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3000" b="1" dirty="0" smtClean="0">
                          <a:latin typeface="Cambria" panose="02040503050406030204" pitchFamily="18" charset="0"/>
                        </a:rPr>
                        <a:t>Oznaka  fizikalne količine</a:t>
                      </a:r>
                      <a:endParaRPr lang="sl-SI" sz="3000" b="1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3000" b="1" dirty="0" smtClean="0">
                          <a:latin typeface="Cambria" panose="02040503050406030204" pitchFamily="18" charset="0"/>
                        </a:rPr>
                        <a:t>Enota</a:t>
                      </a:r>
                    </a:p>
                    <a:p>
                      <a:pPr algn="ctr"/>
                      <a:r>
                        <a:rPr lang="sl-SI" sz="3000" b="1" dirty="0" smtClean="0">
                          <a:latin typeface="Cambria" panose="02040503050406030204" pitchFamily="18" charset="0"/>
                        </a:rPr>
                        <a:t>fizikalne količine</a:t>
                      </a:r>
                      <a:endParaRPr lang="sl-SI" sz="3000" b="1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4968">
                <a:tc>
                  <a:txBody>
                    <a:bodyPr/>
                    <a:lstStyle/>
                    <a:p>
                      <a:pPr algn="ctr"/>
                      <a:r>
                        <a:rPr lang="sl-SI" sz="3000" dirty="0" smtClean="0">
                          <a:latin typeface="Cambria" panose="02040503050406030204" pitchFamily="18" charset="0"/>
                        </a:rPr>
                        <a:t>masa</a:t>
                      </a:r>
                      <a:endParaRPr lang="sl-SI" sz="30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3000" dirty="0" smtClean="0">
                          <a:latin typeface="Cambria" panose="02040503050406030204" pitchFamily="18" charset="0"/>
                        </a:rPr>
                        <a:t>m</a:t>
                      </a:r>
                      <a:endParaRPr lang="sl-SI" sz="30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3000" dirty="0" smtClean="0">
                          <a:latin typeface="Cambria" panose="02040503050406030204" pitchFamily="18" charset="0"/>
                        </a:rPr>
                        <a:t>kg</a:t>
                      </a:r>
                    </a:p>
                    <a:p>
                      <a:pPr algn="ctr"/>
                      <a:r>
                        <a:rPr lang="sl-SI" sz="3000" dirty="0" smtClean="0">
                          <a:latin typeface="Cambria" panose="02040503050406030204" pitchFamily="18" charset="0"/>
                        </a:rPr>
                        <a:t>(kilogram)</a:t>
                      </a:r>
                      <a:endParaRPr lang="sl-SI" sz="30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410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t.hzcdn.com/simgs/8ac10187030e4e61_4-1541/industrial-clock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131" y="0"/>
            <a:ext cx="683656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1550774"/>
              </p:ext>
            </p:extLst>
          </p:nvPr>
        </p:nvGraphicFramePr>
        <p:xfrm>
          <a:off x="253641" y="1576913"/>
          <a:ext cx="8679546" cy="280125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8931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31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31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26290">
                <a:tc>
                  <a:txBody>
                    <a:bodyPr/>
                    <a:lstStyle/>
                    <a:p>
                      <a:pPr algn="ctr"/>
                      <a:r>
                        <a:rPr lang="sl-SI" sz="3000" b="1" dirty="0" smtClean="0">
                          <a:latin typeface="Cambria" panose="02040503050406030204" pitchFamily="18" charset="0"/>
                        </a:rPr>
                        <a:t>Ime</a:t>
                      </a:r>
                      <a:endParaRPr lang="sl-SI" sz="3000" b="1" baseline="0" dirty="0" smtClean="0">
                        <a:latin typeface="Cambria" panose="02040503050406030204" pitchFamily="18" charset="0"/>
                      </a:endParaRPr>
                    </a:p>
                    <a:p>
                      <a:pPr algn="ctr"/>
                      <a:r>
                        <a:rPr lang="sl-SI" sz="3000" b="1" baseline="0" dirty="0" smtClean="0">
                          <a:latin typeface="Cambria" panose="02040503050406030204" pitchFamily="18" charset="0"/>
                        </a:rPr>
                        <a:t>fizikalne količine</a:t>
                      </a:r>
                      <a:endParaRPr lang="sl-SI" sz="3000" b="1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3000" b="1" dirty="0" smtClean="0">
                          <a:latin typeface="Cambria" panose="02040503050406030204" pitchFamily="18" charset="0"/>
                        </a:rPr>
                        <a:t>Oznaka  fizikalne količine</a:t>
                      </a:r>
                      <a:endParaRPr lang="sl-SI" sz="3000" b="1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3000" b="1" dirty="0" smtClean="0">
                          <a:latin typeface="Cambria" panose="02040503050406030204" pitchFamily="18" charset="0"/>
                        </a:rPr>
                        <a:t>Enota</a:t>
                      </a:r>
                    </a:p>
                    <a:p>
                      <a:pPr algn="ctr"/>
                      <a:r>
                        <a:rPr lang="sl-SI" sz="3000" b="1" dirty="0" smtClean="0">
                          <a:latin typeface="Cambria" panose="02040503050406030204" pitchFamily="18" charset="0"/>
                        </a:rPr>
                        <a:t>fizikalne količine</a:t>
                      </a:r>
                      <a:endParaRPr lang="sl-SI" sz="3000" b="1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4968">
                <a:tc>
                  <a:txBody>
                    <a:bodyPr/>
                    <a:lstStyle/>
                    <a:p>
                      <a:pPr algn="ctr"/>
                      <a:r>
                        <a:rPr lang="sl-SI" sz="3000" dirty="0" smtClean="0">
                          <a:latin typeface="Cambria" panose="02040503050406030204" pitchFamily="18" charset="0"/>
                        </a:rPr>
                        <a:t>čas</a:t>
                      </a:r>
                      <a:endParaRPr lang="sl-SI" sz="30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3000" dirty="0" smtClean="0">
                          <a:latin typeface="Cambria" panose="02040503050406030204" pitchFamily="18" charset="0"/>
                        </a:rPr>
                        <a:t>t</a:t>
                      </a:r>
                      <a:endParaRPr lang="sl-SI" sz="30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3000" dirty="0" smtClean="0">
                          <a:latin typeface="Cambria" panose="02040503050406030204" pitchFamily="18" charset="0"/>
                        </a:rPr>
                        <a:t>s</a:t>
                      </a:r>
                    </a:p>
                    <a:p>
                      <a:pPr algn="ctr"/>
                      <a:r>
                        <a:rPr lang="sl-SI" sz="3000" dirty="0" smtClean="0">
                          <a:latin typeface="Cambria" panose="02040503050406030204" pitchFamily="18" charset="0"/>
                        </a:rPr>
                        <a:t>(sekunda)</a:t>
                      </a:r>
                      <a:endParaRPr lang="sl-SI" sz="3000" dirty="0">
                        <a:latin typeface="Cambria" panose="020405030504060302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40000"/>
                        <a:alpha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297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upload.wikimedia.org/wikipedia/commons/thumb/5/50/Atomic_Clock029.jpg/737px-Atomic_Clock0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45" y="0"/>
            <a:ext cx="84239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63855" y="0"/>
            <a:ext cx="8420100" cy="1477328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sl-SI" sz="3000" dirty="0">
                <a:ln w="3175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Sekunda je trajanje </a:t>
            </a:r>
            <a:r>
              <a:rPr lang="sl-SI" sz="3000" dirty="0" smtClean="0">
                <a:ln w="3175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9.192.631.770 </a:t>
            </a:r>
            <a:r>
              <a:rPr lang="sl-SI" sz="3000" dirty="0">
                <a:ln w="3175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period </a:t>
            </a:r>
            <a:r>
              <a:rPr lang="sl-SI" sz="3000" dirty="0" smtClean="0">
                <a:ln w="3175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sevanja,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ki </a:t>
            </a:r>
            <a:r>
              <a:rPr lang="sl-SI" sz="3000" dirty="0">
                <a:ln w="3175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ustreza prehodu med dvema </a:t>
            </a:r>
            <a:r>
              <a:rPr lang="sl-SI" sz="3000" dirty="0" smtClean="0">
                <a:ln w="3175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nivojema </a:t>
            </a:r>
            <a:r>
              <a:rPr lang="sl-SI" sz="3000" dirty="0">
                <a:ln w="3175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osnovnega stanja atoma </a:t>
            </a:r>
            <a:r>
              <a:rPr lang="sl-SI" sz="3000" dirty="0" smtClean="0">
                <a:ln w="3175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Cs</a:t>
            </a:r>
            <a:r>
              <a:rPr lang="sl-SI" sz="3000" baseline="30000" dirty="0" smtClean="0">
                <a:ln w="3175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133</a:t>
            </a:r>
            <a:r>
              <a:rPr lang="sl-SI" sz="3000" dirty="0">
                <a:ln w="3175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3609639" y="5150527"/>
            <a:ext cx="50130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Atomska ura Cs</a:t>
            </a:r>
            <a:r>
              <a:rPr lang="sl-SI" sz="3000" baseline="30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133</a:t>
            </a:r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se zmoti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 1 sekundo</a:t>
            </a:r>
          </a:p>
          <a:p>
            <a:pPr algn="ctr"/>
            <a:r>
              <a:rPr lang="sl-SI" sz="3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vsakih 300.000 let.</a:t>
            </a:r>
            <a:endParaRPr lang="sl-SI" sz="30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084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3433</TotalTime>
  <Words>1248</Words>
  <Application>Microsoft Office PowerPoint</Application>
  <PresentationFormat>Diaprojekcija na zaslonu (4:3)</PresentationFormat>
  <Paragraphs>424</Paragraphs>
  <Slides>53</Slides>
  <Notes>11</Notes>
  <HiddenSlides>1</HiddenSlides>
  <MMClips>0</MMClips>
  <ScaleCrop>false</ScaleCrop>
  <HeadingPairs>
    <vt:vector size="6" baseType="variant">
      <vt:variant>
        <vt:lpstr>Uporabljene pisave</vt:lpstr>
      </vt:variant>
      <vt:variant>
        <vt:i4>7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53</vt:i4>
      </vt:variant>
    </vt:vector>
  </HeadingPairs>
  <TitlesOfParts>
    <vt:vector size="61" baseType="lpstr">
      <vt:lpstr>Arial</vt:lpstr>
      <vt:lpstr>Calibri</vt:lpstr>
      <vt:lpstr>Calibri Light</vt:lpstr>
      <vt:lpstr>Cambria</vt:lpstr>
      <vt:lpstr>Cambria Math</vt:lpstr>
      <vt:lpstr>Symbol</vt:lpstr>
      <vt:lpstr>Verdana</vt:lpstr>
      <vt:lpstr>Office Theme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Abak</dc:creator>
  <cp:lastModifiedBy>Angela</cp:lastModifiedBy>
  <cp:revision>683</cp:revision>
  <dcterms:created xsi:type="dcterms:W3CDTF">2015-11-23T20:51:38Z</dcterms:created>
  <dcterms:modified xsi:type="dcterms:W3CDTF">2019-09-23T07:48:49Z</dcterms:modified>
</cp:coreProperties>
</file>