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4" r:id="rId1"/>
  </p:sldMasterIdLst>
  <p:notesMasterIdLst>
    <p:notesMasterId r:id="rId12"/>
  </p:notesMasterIdLst>
  <p:sldIdLst>
    <p:sldId id="257" r:id="rId2"/>
    <p:sldId id="269" r:id="rId3"/>
    <p:sldId id="263" r:id="rId4"/>
    <p:sldId id="261" r:id="rId5"/>
    <p:sldId id="258" r:id="rId6"/>
    <p:sldId id="268" r:id="rId7"/>
    <p:sldId id="260" r:id="rId8"/>
    <p:sldId id="284" r:id="rId9"/>
    <p:sldId id="265" r:id="rId10"/>
    <p:sldId id="264" r:id="rId11"/>
  </p:sldIdLst>
  <p:sldSz cx="12192000" cy="6858000"/>
  <p:notesSz cx="7104063"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39983" autoAdjust="0"/>
  </p:normalViewPr>
  <p:slideViewPr>
    <p:cSldViewPr snapToGrid="0">
      <p:cViewPr varScale="1">
        <p:scale>
          <a:sx n="62" d="100"/>
          <a:sy n="62" d="100"/>
        </p:scale>
        <p:origin x="402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glave 1"/>
          <p:cNvSpPr>
            <a:spLocks noGrp="1"/>
          </p:cNvSpPr>
          <p:nvPr>
            <p:ph type="hdr" sz="quarter"/>
          </p:nvPr>
        </p:nvSpPr>
        <p:spPr>
          <a:xfrm>
            <a:off x="0" y="0"/>
            <a:ext cx="3078427" cy="513508"/>
          </a:xfrm>
          <a:prstGeom prst="rect">
            <a:avLst/>
          </a:prstGeom>
        </p:spPr>
        <p:txBody>
          <a:bodyPr vert="horz" lIns="95838" tIns="47919" rIns="95838" bIns="47919" rtlCol="0"/>
          <a:lstStyle>
            <a:lvl1pPr algn="l">
              <a:defRPr sz="1300"/>
            </a:lvl1pPr>
          </a:lstStyle>
          <a:p>
            <a:endParaRPr lang="sl-SI"/>
          </a:p>
        </p:txBody>
      </p:sp>
      <p:sp>
        <p:nvSpPr>
          <p:cNvPr id="3" name="Označba mesta datuma 2"/>
          <p:cNvSpPr>
            <a:spLocks noGrp="1"/>
          </p:cNvSpPr>
          <p:nvPr>
            <p:ph type="dt" idx="1"/>
          </p:nvPr>
        </p:nvSpPr>
        <p:spPr>
          <a:xfrm>
            <a:off x="4023992" y="0"/>
            <a:ext cx="3078427" cy="513508"/>
          </a:xfrm>
          <a:prstGeom prst="rect">
            <a:avLst/>
          </a:prstGeom>
        </p:spPr>
        <p:txBody>
          <a:bodyPr vert="horz" lIns="95838" tIns="47919" rIns="95838" bIns="47919" rtlCol="0"/>
          <a:lstStyle>
            <a:lvl1pPr algn="r">
              <a:defRPr sz="1300"/>
            </a:lvl1pPr>
          </a:lstStyle>
          <a:p>
            <a:fld id="{4D0E482C-DB1E-48E1-9DB3-DF9F25C8C3D6}" type="datetimeFigureOut">
              <a:rPr lang="sl-SI" smtClean="0"/>
              <a:t>27. 02. 2024</a:t>
            </a:fld>
            <a:endParaRPr lang="sl-SI"/>
          </a:p>
        </p:txBody>
      </p:sp>
      <p:sp>
        <p:nvSpPr>
          <p:cNvPr id="4" name="Označba mesta stranske slike 3"/>
          <p:cNvSpPr>
            <a:spLocks noGrp="1" noRot="1" noChangeAspect="1"/>
          </p:cNvSpPr>
          <p:nvPr>
            <p:ph type="sldImg" idx="2"/>
          </p:nvPr>
        </p:nvSpPr>
        <p:spPr>
          <a:xfrm>
            <a:off x="481013" y="1277938"/>
            <a:ext cx="6142037" cy="3454400"/>
          </a:xfrm>
          <a:prstGeom prst="rect">
            <a:avLst/>
          </a:prstGeom>
          <a:noFill/>
          <a:ln w="12700">
            <a:solidFill>
              <a:prstClr val="black"/>
            </a:solidFill>
          </a:ln>
        </p:spPr>
        <p:txBody>
          <a:bodyPr vert="horz" lIns="95838" tIns="47919" rIns="95838" bIns="47919" rtlCol="0" anchor="ctr"/>
          <a:lstStyle/>
          <a:p>
            <a:endParaRPr lang="sl-SI"/>
          </a:p>
        </p:txBody>
      </p:sp>
      <p:sp>
        <p:nvSpPr>
          <p:cNvPr id="5" name="Označba mesta opomb 4"/>
          <p:cNvSpPr>
            <a:spLocks noGrp="1"/>
          </p:cNvSpPr>
          <p:nvPr>
            <p:ph type="body" sz="quarter" idx="3"/>
          </p:nvPr>
        </p:nvSpPr>
        <p:spPr>
          <a:xfrm>
            <a:off x="710407" y="4925408"/>
            <a:ext cx="5683250" cy="4029879"/>
          </a:xfrm>
          <a:prstGeom prst="rect">
            <a:avLst/>
          </a:prstGeom>
        </p:spPr>
        <p:txBody>
          <a:bodyPr vert="horz" lIns="95838" tIns="47919" rIns="95838" bIns="47919" rtlCol="0"/>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6" name="Označba mesta noge 5"/>
          <p:cNvSpPr>
            <a:spLocks noGrp="1"/>
          </p:cNvSpPr>
          <p:nvPr>
            <p:ph type="ftr" sz="quarter" idx="4"/>
          </p:nvPr>
        </p:nvSpPr>
        <p:spPr>
          <a:xfrm>
            <a:off x="0" y="9721107"/>
            <a:ext cx="3078427" cy="513507"/>
          </a:xfrm>
          <a:prstGeom prst="rect">
            <a:avLst/>
          </a:prstGeom>
        </p:spPr>
        <p:txBody>
          <a:bodyPr vert="horz" lIns="95838" tIns="47919" rIns="95838" bIns="47919" rtlCol="0" anchor="b"/>
          <a:lstStyle>
            <a:lvl1pPr algn="l">
              <a:defRPr sz="1300"/>
            </a:lvl1pPr>
          </a:lstStyle>
          <a:p>
            <a:endParaRPr lang="sl-SI"/>
          </a:p>
        </p:txBody>
      </p:sp>
      <p:sp>
        <p:nvSpPr>
          <p:cNvPr id="7" name="Označba mesta številke diapozitiva 6"/>
          <p:cNvSpPr>
            <a:spLocks noGrp="1"/>
          </p:cNvSpPr>
          <p:nvPr>
            <p:ph type="sldNum" sz="quarter" idx="5"/>
          </p:nvPr>
        </p:nvSpPr>
        <p:spPr>
          <a:xfrm>
            <a:off x="4023992" y="9721107"/>
            <a:ext cx="3078427" cy="513507"/>
          </a:xfrm>
          <a:prstGeom prst="rect">
            <a:avLst/>
          </a:prstGeom>
        </p:spPr>
        <p:txBody>
          <a:bodyPr vert="horz" lIns="95838" tIns="47919" rIns="95838" bIns="47919" rtlCol="0" anchor="b"/>
          <a:lstStyle>
            <a:lvl1pPr algn="r">
              <a:defRPr sz="1300"/>
            </a:lvl1pPr>
          </a:lstStyle>
          <a:p>
            <a:fld id="{F9F2E536-EE64-42B2-BEF7-7661A5477C3C}" type="slidenum">
              <a:rPr lang="sl-SI" smtClean="0"/>
              <a:t>‹#›</a:t>
            </a:fld>
            <a:endParaRPr lang="sl-SI"/>
          </a:p>
        </p:txBody>
      </p:sp>
    </p:spTree>
    <p:extLst>
      <p:ext uri="{BB962C8B-B14F-4D97-AF65-F5344CB8AC3E}">
        <p14:creationId xmlns:p14="http://schemas.microsoft.com/office/powerpoint/2010/main" val="39314255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a:p>
        </p:txBody>
      </p:sp>
      <p:sp>
        <p:nvSpPr>
          <p:cNvPr id="4" name="Označba mesta številke diapozitiva 3"/>
          <p:cNvSpPr>
            <a:spLocks noGrp="1"/>
          </p:cNvSpPr>
          <p:nvPr>
            <p:ph type="sldNum" sz="quarter" idx="5"/>
          </p:nvPr>
        </p:nvSpPr>
        <p:spPr/>
        <p:txBody>
          <a:bodyPr/>
          <a:lstStyle/>
          <a:p>
            <a:fld id="{F9F2E536-EE64-42B2-BEF7-7661A5477C3C}" type="slidenum">
              <a:rPr lang="sl-SI" smtClean="0"/>
              <a:t>1</a:t>
            </a:fld>
            <a:endParaRPr lang="sl-SI"/>
          </a:p>
        </p:txBody>
      </p:sp>
    </p:spTree>
    <p:extLst>
      <p:ext uri="{BB962C8B-B14F-4D97-AF65-F5344CB8AC3E}">
        <p14:creationId xmlns:p14="http://schemas.microsoft.com/office/powerpoint/2010/main" val="342246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5"/>
          </p:nvPr>
        </p:nvSpPr>
        <p:spPr/>
        <p:txBody>
          <a:bodyPr/>
          <a:lstStyle/>
          <a:p>
            <a:fld id="{F9F2E536-EE64-42B2-BEF7-7661A5477C3C}" type="slidenum">
              <a:rPr lang="sl-SI" smtClean="0"/>
              <a:t>3</a:t>
            </a:fld>
            <a:endParaRPr lang="sl-SI"/>
          </a:p>
        </p:txBody>
      </p:sp>
    </p:spTree>
    <p:extLst>
      <p:ext uri="{BB962C8B-B14F-4D97-AF65-F5344CB8AC3E}">
        <p14:creationId xmlns:p14="http://schemas.microsoft.com/office/powerpoint/2010/main" val="26320070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a:p>
        </p:txBody>
      </p:sp>
      <p:sp>
        <p:nvSpPr>
          <p:cNvPr id="4" name="Označba mesta številke diapozitiva 3"/>
          <p:cNvSpPr>
            <a:spLocks noGrp="1"/>
          </p:cNvSpPr>
          <p:nvPr>
            <p:ph type="sldNum" sz="quarter" idx="5"/>
          </p:nvPr>
        </p:nvSpPr>
        <p:spPr/>
        <p:txBody>
          <a:bodyPr/>
          <a:lstStyle/>
          <a:p>
            <a:fld id="{F9F2E536-EE64-42B2-BEF7-7661A5477C3C}" type="slidenum">
              <a:rPr lang="sl-SI" smtClean="0"/>
              <a:t>4</a:t>
            </a:fld>
            <a:endParaRPr lang="sl-SI"/>
          </a:p>
        </p:txBody>
      </p:sp>
    </p:spTree>
    <p:extLst>
      <p:ext uri="{BB962C8B-B14F-4D97-AF65-F5344CB8AC3E}">
        <p14:creationId xmlns:p14="http://schemas.microsoft.com/office/powerpoint/2010/main" val="40427266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pPr defTabSz="958383">
              <a:defRPr/>
            </a:pPr>
            <a:r>
              <a:rPr lang="sl-SI" sz="1300" dirty="0"/>
              <a:t>Odzivanje na neželeno ravnanje je neizbežna posledica življenja v družbi. V procesu socializacije posameznik spozna koncept kazni kot posledico neželenega ravnanja, kar pripomore k razvoju njegovega odnosa do avtoritete in pravil, njegove osebnosti, morale itd. (</a:t>
            </a:r>
            <a:r>
              <a:rPr lang="sl-SI" sz="1300" dirty="0" err="1"/>
              <a:t>Lundin</a:t>
            </a:r>
            <a:r>
              <a:rPr lang="sl-SI" sz="1300" dirty="0"/>
              <a:t>, 2008; </a:t>
            </a:r>
            <a:r>
              <a:rPr lang="sl-SI" sz="1300" dirty="0" err="1"/>
              <a:t>Miethe</a:t>
            </a:r>
            <a:r>
              <a:rPr lang="sl-SI" sz="1300" dirty="0"/>
              <a:t>, </a:t>
            </a:r>
            <a:r>
              <a:rPr lang="sl-SI" sz="1300" dirty="0" err="1"/>
              <a:t>Lu</a:t>
            </a:r>
            <a:r>
              <a:rPr lang="sl-SI" sz="1300" dirty="0"/>
              <a:t>, 2005). Navedeno pa ne pomeni le, da se mora s posledicami, ki jih nosi njegovo neželeno vedenje, soočiti posameznik, temveč tudi, da nasproti posamezniku v danem prostoru in času stoji bolj ali manj organizirana družba, ki iz takšnih ali drugačnih razlogov te posledice zahteva. </a:t>
            </a:r>
          </a:p>
          <a:p>
            <a:endParaRPr lang="sl-SI" dirty="0"/>
          </a:p>
        </p:txBody>
      </p:sp>
      <p:sp>
        <p:nvSpPr>
          <p:cNvPr id="4" name="Označba mesta številke diapozitiva 3"/>
          <p:cNvSpPr>
            <a:spLocks noGrp="1"/>
          </p:cNvSpPr>
          <p:nvPr>
            <p:ph type="sldNum" sz="quarter" idx="5"/>
          </p:nvPr>
        </p:nvSpPr>
        <p:spPr/>
        <p:txBody>
          <a:bodyPr/>
          <a:lstStyle/>
          <a:p>
            <a:fld id="{F9F2E536-EE64-42B2-BEF7-7661A5477C3C}" type="slidenum">
              <a:rPr lang="sl-SI" smtClean="0"/>
              <a:t>5</a:t>
            </a:fld>
            <a:endParaRPr lang="sl-SI"/>
          </a:p>
        </p:txBody>
      </p:sp>
    </p:spTree>
    <p:extLst>
      <p:ext uri="{BB962C8B-B14F-4D97-AF65-F5344CB8AC3E}">
        <p14:creationId xmlns:p14="http://schemas.microsoft.com/office/powerpoint/2010/main" val="24428566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pPr algn="l"/>
            <a:r>
              <a:rPr lang="sl-SI" b="1" i="0" dirty="0">
                <a:solidFill>
                  <a:srgbClr val="0D0D0D"/>
                </a:solidFill>
                <a:effectLst/>
                <a:latin typeface="Söhne"/>
              </a:rPr>
              <a:t>Obrambna funkcija kaznovanja</a:t>
            </a:r>
          </a:p>
          <a:p>
            <a:pPr algn="l"/>
            <a:r>
              <a:rPr lang="sl-SI" b="0" i="0" dirty="0">
                <a:solidFill>
                  <a:srgbClr val="0D0D0D"/>
                </a:solidFill>
                <a:effectLst/>
                <a:latin typeface="Söhne"/>
              </a:rPr>
              <a:t>Obrambna ali preventivna funkcija se osredotoča na preprečevanje bodočih kaznivih dejanj z odvračanjem posameznikov od storitve kaznivih dejanj. Ta funkcija deluje na dveh ravneh:</a:t>
            </a:r>
          </a:p>
          <a:p>
            <a:pPr algn="l">
              <a:buFont typeface="Arial" panose="020B0604020202020204" pitchFamily="34" charset="0"/>
              <a:buChar char="•"/>
            </a:pPr>
            <a:r>
              <a:rPr lang="sl-SI" b="1" i="0" dirty="0">
                <a:solidFill>
                  <a:srgbClr val="0D0D0D"/>
                </a:solidFill>
                <a:effectLst/>
                <a:latin typeface="Söhne"/>
              </a:rPr>
              <a:t>Splošna prevencija</a:t>
            </a:r>
            <a:r>
              <a:rPr lang="sl-SI" b="0" i="0" dirty="0">
                <a:solidFill>
                  <a:srgbClr val="0D0D0D"/>
                </a:solidFill>
                <a:effectLst/>
                <a:latin typeface="Söhne"/>
              </a:rPr>
              <a:t> se nanaša na odvračanje širše javnosti od storitve kaznivih dejanj z javnim izvrševanjem kazni, kar služi kot primer morebitnim storilcem.</a:t>
            </a:r>
          </a:p>
          <a:p>
            <a:pPr algn="l">
              <a:buFont typeface="Arial" panose="020B0604020202020204" pitchFamily="34" charset="0"/>
              <a:buChar char="•"/>
            </a:pPr>
            <a:r>
              <a:rPr lang="sl-SI" b="1" i="0" dirty="0">
                <a:solidFill>
                  <a:srgbClr val="0D0D0D"/>
                </a:solidFill>
                <a:effectLst/>
                <a:latin typeface="Söhne"/>
              </a:rPr>
              <a:t>Specialna prevencija</a:t>
            </a:r>
            <a:r>
              <a:rPr lang="sl-SI" b="0" i="0" dirty="0">
                <a:solidFill>
                  <a:srgbClr val="0D0D0D"/>
                </a:solidFill>
                <a:effectLst/>
                <a:latin typeface="Söhne"/>
              </a:rPr>
              <a:t> se osredotoča na preprečevanje, da bi posameznik, ki je že storil kaznivo dejanje, ponovno zagrešil kaznivo dejanje. To dosežemo z njegovo kaznovanjem, kar vključuje zaporno kazen, pogojno obsodbo, terapevtske programe itd.</a:t>
            </a:r>
          </a:p>
          <a:p>
            <a:pPr algn="l">
              <a:buFont typeface="Arial" panose="020B0604020202020204" pitchFamily="34" charset="0"/>
              <a:buChar char="•"/>
            </a:pPr>
            <a:endParaRPr lang="sl-SI" b="0" i="0" dirty="0">
              <a:solidFill>
                <a:srgbClr val="0D0D0D"/>
              </a:solidFill>
              <a:effectLst/>
              <a:latin typeface="Söhne"/>
            </a:endParaRPr>
          </a:p>
          <a:p>
            <a:pPr algn="l"/>
            <a:r>
              <a:rPr lang="sl-SI" b="1" i="0" dirty="0">
                <a:solidFill>
                  <a:srgbClr val="0D0D0D"/>
                </a:solidFill>
                <a:effectLst/>
                <a:latin typeface="Söhne"/>
              </a:rPr>
              <a:t>Kohezivna funkcija kaznovanja</a:t>
            </a:r>
          </a:p>
          <a:p>
            <a:pPr algn="l"/>
            <a:r>
              <a:rPr lang="sl-SI" b="0" i="0" dirty="0">
                <a:solidFill>
                  <a:srgbClr val="0D0D0D"/>
                </a:solidFill>
                <a:effectLst/>
                <a:latin typeface="Söhne"/>
              </a:rPr>
              <a:t>Kohezivna funkcija se nanaša na krepitev socialne kohezije in solidarnosti med člani družbe z uveljavljanjem skupnih vrednot in norm. Kaznovanje storilcev kaznivih dejanj služi kot mehanizem, ki potrjuje veljavnost teh norm in poudarja zavezanost družbe k pravilom in pravičnosti. To pomaga ohranjati družbeni red in zaupanje v pravni sistem.</a:t>
            </a:r>
          </a:p>
          <a:p>
            <a:pPr algn="l"/>
            <a:endParaRPr lang="sl-SI" b="0" i="0" dirty="0">
              <a:solidFill>
                <a:srgbClr val="0D0D0D"/>
              </a:solidFill>
              <a:effectLst/>
              <a:latin typeface="Söhne"/>
            </a:endParaRPr>
          </a:p>
          <a:p>
            <a:pPr algn="l"/>
            <a:r>
              <a:rPr lang="sl-SI" b="1" i="0" dirty="0">
                <a:solidFill>
                  <a:srgbClr val="0D0D0D"/>
                </a:solidFill>
                <a:effectLst/>
                <a:latin typeface="Söhne"/>
              </a:rPr>
              <a:t>Reaktivna funkcija kaznovanja</a:t>
            </a:r>
          </a:p>
          <a:p>
            <a:pPr algn="l"/>
            <a:r>
              <a:rPr lang="sl-SI" b="0" i="0" dirty="0">
                <a:solidFill>
                  <a:srgbClr val="0D0D0D"/>
                </a:solidFill>
                <a:effectLst/>
                <a:latin typeface="Söhne"/>
              </a:rPr>
              <a:t>Reaktivna funkcija se osredotoča na odzivanje na že storjena kazniva dejanja z zagotavljanjem pravičnega in sorazmernega odgovora na kršitev. To vključuje idejo retribucije ali maščevanja, kjer je kaznovanje videno kot sredstvo za "popravljanje krivic" z nalaganjem trpljenja storilcu, ki ustreza teži njegovega dejanja. Reaktivna funkcija tako služi kot način za ponovno vzpostavitev moralnega in pravnega reda ter zagotavljanje občutka pravičnosti za žrtve in družbo kot celoto.</a:t>
            </a:r>
          </a:p>
          <a:p>
            <a:pPr algn="l"/>
            <a:r>
              <a:rPr lang="sl-SI" b="0" i="0" dirty="0">
                <a:solidFill>
                  <a:srgbClr val="0D0D0D"/>
                </a:solidFill>
                <a:effectLst/>
                <a:latin typeface="Söhne"/>
              </a:rPr>
              <a:t>Te tri funkcije skupaj pojasnjujejo, kako in zakaj kaznovanje deluje v družbi, pri čemer vsaka od njih naslavlja različne vidike odvračanja od kriminala, ohranjanja družbene kohezije in zagotavljanja pravičnosti. Razumevanje teh funkcij je ključno za oblikovanje učinkovitih in pravičnih pravnih in kazenskih politik.</a:t>
            </a:r>
          </a:p>
          <a:p>
            <a:endParaRPr lang="sl-SI" dirty="0"/>
          </a:p>
        </p:txBody>
      </p:sp>
      <p:sp>
        <p:nvSpPr>
          <p:cNvPr id="4" name="Označba mesta številke diapozitiva 3"/>
          <p:cNvSpPr>
            <a:spLocks noGrp="1"/>
          </p:cNvSpPr>
          <p:nvPr>
            <p:ph type="sldNum" sz="quarter" idx="5"/>
          </p:nvPr>
        </p:nvSpPr>
        <p:spPr/>
        <p:txBody>
          <a:bodyPr/>
          <a:lstStyle/>
          <a:p>
            <a:fld id="{F9F2E536-EE64-42B2-BEF7-7661A5477C3C}" type="slidenum">
              <a:rPr lang="sl-SI" smtClean="0"/>
              <a:t>7</a:t>
            </a:fld>
            <a:endParaRPr lang="sl-SI"/>
          </a:p>
        </p:txBody>
      </p:sp>
    </p:spTree>
    <p:extLst>
      <p:ext uri="{BB962C8B-B14F-4D97-AF65-F5344CB8AC3E}">
        <p14:creationId xmlns:p14="http://schemas.microsoft.com/office/powerpoint/2010/main" val="11470411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r>
              <a:rPr lang="sl-SI" sz="1200" kern="1200" dirty="0">
                <a:solidFill>
                  <a:schemeClr val="tx1"/>
                </a:solidFill>
                <a:effectLst/>
                <a:latin typeface="+mn-lt"/>
                <a:ea typeface="+mn-ea"/>
                <a:cs typeface="+mn-cs"/>
              </a:rPr>
              <a:t>Opisano predstavlja dva skrajna pola na premici kaznovalnih namenov, a v čisti obliki ju je mogoče najti le v izvirnih znanstvenih izvajanjih Kanta in Hegla na eni ter </a:t>
            </a:r>
            <a:r>
              <a:rPr lang="sl-SI" sz="1200" kern="1200" dirty="0" err="1">
                <a:solidFill>
                  <a:schemeClr val="tx1"/>
                </a:solidFill>
                <a:effectLst/>
                <a:latin typeface="+mn-lt"/>
                <a:ea typeface="+mn-ea"/>
                <a:cs typeface="+mn-cs"/>
              </a:rPr>
              <a:t>Benthama</a:t>
            </a:r>
            <a:r>
              <a:rPr lang="sl-SI" sz="1200" kern="1200" dirty="0">
                <a:solidFill>
                  <a:schemeClr val="tx1"/>
                </a:solidFill>
                <a:effectLst/>
                <a:latin typeface="+mn-lt"/>
                <a:ea typeface="+mn-ea"/>
                <a:cs typeface="+mn-cs"/>
              </a:rPr>
              <a:t> na drugi strani, nikakor pa ne v sodobnih teorijah, še manj pa praksi. Na tej ravni se namreč pojavljajo predvsem mešane teorije.</a:t>
            </a:r>
          </a:p>
          <a:p>
            <a:r>
              <a:rPr lang="sl-SI" sz="1200" kern="1200" dirty="0">
                <a:solidFill>
                  <a:schemeClr val="tx1"/>
                </a:solidFill>
                <a:effectLst/>
                <a:latin typeface="+mn-lt"/>
                <a:ea typeface="+mn-ea"/>
                <a:cs typeface="+mn-cs"/>
              </a:rPr>
              <a:t>Tella, Tella, </a:t>
            </a:r>
            <a:r>
              <a:rPr lang="sl-SI" sz="1200" kern="1200" cap="small" dirty="0" err="1">
                <a:solidFill>
                  <a:schemeClr val="tx1"/>
                </a:solidFill>
                <a:effectLst/>
                <a:latin typeface="+mn-lt"/>
                <a:ea typeface="+mn-ea"/>
                <a:cs typeface="+mn-cs"/>
              </a:rPr>
              <a:t>Punishment</a:t>
            </a:r>
            <a:r>
              <a:rPr lang="sl-SI" sz="1200" kern="1200" cap="small" dirty="0">
                <a:solidFill>
                  <a:schemeClr val="tx1"/>
                </a:solidFill>
                <a:effectLst/>
                <a:latin typeface="+mn-lt"/>
                <a:ea typeface="+mn-ea"/>
                <a:cs typeface="+mn-cs"/>
              </a:rPr>
              <a:t> </a:t>
            </a:r>
            <a:r>
              <a:rPr lang="sl-SI" sz="1200" kern="1200" cap="small" dirty="0" err="1">
                <a:solidFill>
                  <a:schemeClr val="tx1"/>
                </a:solidFill>
                <a:effectLst/>
                <a:latin typeface="+mn-lt"/>
                <a:ea typeface="+mn-ea"/>
                <a:cs typeface="+mn-cs"/>
              </a:rPr>
              <a:t>and</a:t>
            </a:r>
            <a:r>
              <a:rPr lang="sl-SI" sz="1200" kern="1200" cap="small" dirty="0">
                <a:solidFill>
                  <a:schemeClr val="tx1"/>
                </a:solidFill>
                <a:effectLst/>
                <a:latin typeface="+mn-lt"/>
                <a:ea typeface="+mn-ea"/>
                <a:cs typeface="+mn-cs"/>
              </a:rPr>
              <a:t> </a:t>
            </a:r>
            <a:r>
              <a:rPr lang="sl-SI" sz="1200" kern="1200" cap="small" dirty="0" err="1">
                <a:solidFill>
                  <a:schemeClr val="tx1"/>
                </a:solidFill>
                <a:effectLst/>
                <a:latin typeface="+mn-lt"/>
                <a:ea typeface="+mn-ea"/>
                <a:cs typeface="+mn-cs"/>
              </a:rPr>
              <a:t>culture</a:t>
            </a:r>
            <a:r>
              <a:rPr lang="sl-SI" sz="1200" kern="1200" dirty="0">
                <a:solidFill>
                  <a:schemeClr val="tx1"/>
                </a:solidFill>
                <a:effectLst/>
                <a:latin typeface="+mn-lt"/>
                <a:ea typeface="+mn-ea"/>
                <a:cs typeface="+mn-cs"/>
              </a:rPr>
              <a:t> (2006); Ambrož, Preventivne mešane teorije, v: </a:t>
            </a:r>
            <a:r>
              <a:rPr lang="sl-SI" sz="1200" kern="1200" cap="small" dirty="0">
                <a:solidFill>
                  <a:schemeClr val="tx1"/>
                </a:solidFill>
                <a:effectLst/>
                <a:latin typeface="+mn-lt"/>
                <a:ea typeface="+mn-ea"/>
                <a:cs typeface="+mn-cs"/>
              </a:rPr>
              <a:t>RKK</a:t>
            </a:r>
            <a:r>
              <a:rPr lang="sl-SI" sz="1200" kern="1200" dirty="0">
                <a:solidFill>
                  <a:schemeClr val="tx1"/>
                </a:solidFill>
                <a:effectLst/>
                <a:latin typeface="+mn-lt"/>
                <a:ea typeface="+mn-ea"/>
                <a:cs typeface="+mn-cs"/>
              </a:rPr>
              <a:t> 59 (2008) 3, str. 244–248; </a:t>
            </a:r>
            <a:r>
              <a:rPr lang="sl-SI" sz="1200" kern="1200" dirty="0" err="1">
                <a:solidFill>
                  <a:schemeClr val="tx1"/>
                </a:solidFill>
                <a:effectLst/>
                <a:latin typeface="+mn-lt"/>
                <a:ea typeface="+mn-ea"/>
                <a:cs typeface="+mn-cs"/>
              </a:rPr>
              <a:t>Tonry</a:t>
            </a:r>
            <a:r>
              <a:rPr lang="sl-SI" sz="1200" kern="1200" dirty="0">
                <a:solidFill>
                  <a:schemeClr val="tx1"/>
                </a:solidFill>
                <a:effectLst/>
                <a:latin typeface="+mn-lt"/>
                <a:ea typeface="+mn-ea"/>
                <a:cs typeface="+mn-cs"/>
              </a:rPr>
              <a:t>, </a:t>
            </a:r>
            <a:r>
              <a:rPr lang="sl-SI" sz="1200" kern="1200" dirty="0" err="1">
                <a:solidFill>
                  <a:schemeClr val="tx1"/>
                </a:solidFill>
                <a:effectLst/>
                <a:latin typeface="+mn-lt"/>
                <a:ea typeface="+mn-ea"/>
                <a:cs typeface="+mn-cs"/>
              </a:rPr>
              <a:t>Introduction</a:t>
            </a:r>
            <a:r>
              <a:rPr lang="sl-SI" sz="1200" kern="1200" dirty="0">
                <a:solidFill>
                  <a:schemeClr val="tx1"/>
                </a:solidFill>
                <a:effectLst/>
                <a:latin typeface="+mn-lt"/>
                <a:ea typeface="+mn-ea"/>
                <a:cs typeface="+mn-cs"/>
              </a:rPr>
              <a:t>, v: </a:t>
            </a:r>
            <a:r>
              <a:rPr lang="sl-SI" sz="1200" kern="1200" cap="small" dirty="0" err="1">
                <a:solidFill>
                  <a:schemeClr val="tx1"/>
                </a:solidFill>
                <a:effectLst/>
                <a:latin typeface="+mn-lt"/>
                <a:ea typeface="+mn-ea"/>
                <a:cs typeface="+mn-cs"/>
              </a:rPr>
              <a:t>Why</a:t>
            </a:r>
            <a:r>
              <a:rPr lang="sl-SI" sz="1200" kern="1200" cap="small" dirty="0">
                <a:solidFill>
                  <a:schemeClr val="tx1"/>
                </a:solidFill>
                <a:effectLst/>
                <a:latin typeface="+mn-lt"/>
                <a:ea typeface="+mn-ea"/>
                <a:cs typeface="+mn-cs"/>
              </a:rPr>
              <a:t> </a:t>
            </a:r>
            <a:r>
              <a:rPr lang="sl-SI" sz="1200" kern="1200" cap="small" dirty="0" err="1">
                <a:solidFill>
                  <a:schemeClr val="tx1"/>
                </a:solidFill>
                <a:effectLst/>
                <a:latin typeface="+mn-lt"/>
                <a:ea typeface="+mn-ea"/>
                <a:cs typeface="+mn-cs"/>
              </a:rPr>
              <a:t>punish</a:t>
            </a:r>
            <a:r>
              <a:rPr lang="sl-SI" sz="1200" kern="1200" cap="small" dirty="0">
                <a:solidFill>
                  <a:schemeClr val="tx1"/>
                </a:solidFill>
                <a:effectLst/>
                <a:latin typeface="+mn-lt"/>
                <a:ea typeface="+mn-ea"/>
                <a:cs typeface="+mn-cs"/>
              </a:rPr>
              <a:t>? </a:t>
            </a:r>
            <a:r>
              <a:rPr lang="sl-SI" sz="1200" kern="1200" dirty="0">
                <a:solidFill>
                  <a:schemeClr val="tx1"/>
                </a:solidFill>
                <a:effectLst/>
                <a:latin typeface="+mn-lt"/>
                <a:ea typeface="+mn-ea"/>
                <a:cs typeface="+mn-cs"/>
              </a:rPr>
              <a:t>(2011), str. 22–24.</a:t>
            </a:r>
          </a:p>
          <a:p>
            <a:endParaRPr lang="sl-SI" dirty="0"/>
          </a:p>
        </p:txBody>
      </p:sp>
      <p:sp>
        <p:nvSpPr>
          <p:cNvPr id="4" name="Označba mesta številke diapozitiva 3"/>
          <p:cNvSpPr>
            <a:spLocks noGrp="1"/>
          </p:cNvSpPr>
          <p:nvPr>
            <p:ph type="sldNum" sz="quarter" idx="5"/>
          </p:nvPr>
        </p:nvSpPr>
        <p:spPr/>
        <p:txBody>
          <a:bodyPr/>
          <a:lstStyle/>
          <a:p>
            <a:fld id="{F9F2E536-EE64-42B2-BEF7-7661A5477C3C}" type="slidenum">
              <a:rPr lang="sl-SI" smtClean="0"/>
              <a:t>8</a:t>
            </a:fld>
            <a:endParaRPr lang="sl-SI"/>
          </a:p>
        </p:txBody>
      </p:sp>
    </p:spTree>
    <p:extLst>
      <p:ext uri="{BB962C8B-B14F-4D97-AF65-F5344CB8AC3E}">
        <p14:creationId xmlns:p14="http://schemas.microsoft.com/office/powerpoint/2010/main" val="42732394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pPr lvl="1"/>
            <a:r>
              <a:rPr lang="sl-SI" sz="1300" b="1" dirty="0"/>
              <a:t>Kaznovanje v </a:t>
            </a:r>
            <a:r>
              <a:rPr lang="sl-SI" sz="1300" b="1" dirty="0" err="1"/>
              <a:t>preddržavnih</a:t>
            </a:r>
            <a:r>
              <a:rPr lang="sl-SI" sz="1300" b="1" dirty="0"/>
              <a:t> skupnostih</a:t>
            </a:r>
          </a:p>
          <a:p>
            <a:r>
              <a:rPr lang="sl-SI" sz="1300" dirty="0"/>
              <a:t>Neobstoj formalne državne strukture nikakor ne pomeni, da takšne skupnosti ne poznajo koncepta kaznovanja ali da je kaznovanje popolnoma neformalen in instinktiven odziv na neželeno ravnanje posameznikov. V družbah, v katerih so življenjske razmere negotove in je negotovo tudi preživetje samo, je pomen posameznika v primerjavi s skupnostjo majhen, kar se zrcali tudi v kaznovalnih običajih. Kaznovanje tako ni toliko usmerjeno zoper storilca, temveč teži k poravnavi zla, ki je bilo storjeno, in ponovni vzpostavitvi občutljivega ravnovesja v družbi, v kateri je enotnost temeljnega pomena. Prav tako je za določitev kazni nepomemben storilčev namen, zato ne moremo govoriti o individualizirani kazenski odgovornosti. Navedeno pa ne pomeni, da v takšnih skupnostih posamezni storilec ni ostro kaznovan za svoje ravnanje, nasprotno, kazni so praviloma hude in resne, vendar pa so bolj kot zoper posameznika usmerjene v skupnost kot celoto in bolj kot od posameznega storilca odvisne od okoliščin, v katerih je bilo prepovedano dejanje storjeno, ter posledic, ki so temu ravnanju sledile. (Jones, </a:t>
            </a:r>
            <a:r>
              <a:rPr lang="sl-SI" sz="1300" dirty="0" err="1"/>
              <a:t>Johnstone</a:t>
            </a:r>
            <a:r>
              <a:rPr lang="sl-SI" sz="1300" dirty="0"/>
              <a:t>, 2012; </a:t>
            </a:r>
            <a:r>
              <a:rPr lang="sl-SI" sz="1300" dirty="0" err="1"/>
              <a:t>Sijerčić</a:t>
            </a:r>
            <a:r>
              <a:rPr lang="sl-SI" sz="1300" dirty="0"/>
              <a:t> </a:t>
            </a:r>
            <a:r>
              <a:rPr lang="sl-SI" sz="1300" dirty="0" err="1"/>
              <a:t>Čolić</a:t>
            </a:r>
            <a:r>
              <a:rPr lang="sl-SI" sz="1300" dirty="0"/>
              <a:t>, Vranj, 2010; </a:t>
            </a:r>
            <a:r>
              <a:rPr lang="sl-SI" sz="1300" dirty="0" err="1"/>
              <a:t>Miethe</a:t>
            </a:r>
            <a:r>
              <a:rPr lang="sl-SI" sz="1300" dirty="0"/>
              <a:t>, </a:t>
            </a:r>
            <a:r>
              <a:rPr lang="sl-SI" sz="1300" dirty="0" err="1"/>
              <a:t>Lu</a:t>
            </a:r>
            <a:r>
              <a:rPr lang="sl-SI" sz="1300" dirty="0"/>
              <a:t>, 2005; Miller, 1990; Milutinović, 1988; </a:t>
            </a:r>
            <a:r>
              <a:rPr lang="sl-SI" sz="1300" dirty="0" err="1"/>
              <a:t>Kupčević</a:t>
            </a:r>
            <a:r>
              <a:rPr lang="sl-SI" sz="1300" dirty="0"/>
              <a:t> </a:t>
            </a:r>
            <a:r>
              <a:rPr lang="sl-SI" sz="1300" dirty="0" err="1"/>
              <a:t>Mlađenović</a:t>
            </a:r>
            <a:r>
              <a:rPr lang="sl-SI" sz="1300" dirty="0"/>
              <a:t>, 1972)</a:t>
            </a:r>
          </a:p>
          <a:p>
            <a:r>
              <a:rPr lang="sl-SI" sz="1300" dirty="0"/>
              <a:t>V </a:t>
            </a:r>
            <a:r>
              <a:rPr lang="sl-SI" sz="1300" dirty="0" err="1"/>
              <a:t>preddržavnih</a:t>
            </a:r>
            <a:r>
              <a:rPr lang="sl-SI" sz="1300" dirty="0"/>
              <a:t> skupnostih so se tako razvile različne oblike kaznovanja, ki jih lahko v grobem razvrstimo v tri skupine (</a:t>
            </a:r>
            <a:r>
              <a:rPr lang="sl-SI" sz="1300" dirty="0" err="1"/>
              <a:t>Kupčević</a:t>
            </a:r>
            <a:r>
              <a:rPr lang="sl-SI" sz="1300" dirty="0"/>
              <a:t> </a:t>
            </a:r>
            <a:r>
              <a:rPr lang="sl-SI" sz="1300" dirty="0" err="1"/>
              <a:t>Mlađenović</a:t>
            </a:r>
            <a:r>
              <a:rPr lang="sl-SI" sz="1300" dirty="0"/>
              <a:t>, 1972; Milutinović, 1988; </a:t>
            </a:r>
            <a:r>
              <a:rPr lang="sl-SI" sz="1300" dirty="0" err="1"/>
              <a:t>Sijerčić</a:t>
            </a:r>
            <a:r>
              <a:rPr lang="sl-SI" sz="1300" dirty="0"/>
              <a:t> </a:t>
            </a:r>
            <a:r>
              <a:rPr lang="sl-SI" sz="1300" dirty="0" err="1"/>
              <a:t>Čolić</a:t>
            </a:r>
            <a:r>
              <a:rPr lang="sl-SI" sz="1300" dirty="0"/>
              <a:t>, Vranj, 2010; Vilfan, 1996):</a:t>
            </a:r>
          </a:p>
          <a:p>
            <a:r>
              <a:rPr lang="sl-SI" sz="1300" dirty="0"/>
              <a:t>1. Dejanjem, ki grobo posegajo v enotnost skupnosti in ogrožajo njene najpomembnejše vrednote ali celo obstoj, je v </a:t>
            </a:r>
            <a:r>
              <a:rPr lang="sl-SI" sz="1300" dirty="0" err="1"/>
              <a:t>preddržavnem</a:t>
            </a:r>
            <a:r>
              <a:rPr lang="sl-SI" sz="1300" dirty="0"/>
              <a:t> obdobju neizbežno sledila </a:t>
            </a:r>
            <a:r>
              <a:rPr lang="sl-SI" sz="1300" i="1" dirty="0"/>
              <a:t>izključitev iz skupnosti</a:t>
            </a:r>
            <a:r>
              <a:rPr lang="sl-SI" sz="1300" dirty="0"/>
              <a:t>, bodisi s smrtno kaznijo, pogosteje pa z izgonom iz skupnosti. Takšna kazen je praviloma vodila v prestopnikovo smrt, saj življenje zunaj skupnosti skoraj ni bilo mogoče, za družbo pa je pomenila ponovno utrditev priznanih pravil, obenem pa tudi obredno očiščenje kot opravičilo pred božanstvi, v varstvo katerih je skupnost verjela.</a:t>
            </a:r>
          </a:p>
          <a:p>
            <a:r>
              <a:rPr lang="sl-SI" sz="1300" dirty="0"/>
              <a:t>2. Kadar prepovedana ravnanja niso ogrožala temeljnih, temveč (le) druge pomembne vrednote, ali pa storilec ni bil član skupnosti, temveč pripadnik drugega rodu ali plemena, je bilo odzivanje prepuščeno posamezniku oziroma njegovi ožji skupnosti v obliki </a:t>
            </a:r>
            <a:r>
              <a:rPr lang="sl-SI" sz="1300" i="1" dirty="0"/>
              <a:t>krvnega maščevanja</a:t>
            </a:r>
            <a:r>
              <a:rPr lang="sl-SI" sz="1300" dirty="0"/>
              <a:t>. To je bilo v začetku instinktivno in </a:t>
            </a:r>
            <a:r>
              <a:rPr lang="sl-SI" sz="1300" dirty="0" err="1"/>
              <a:t>neregulirano</a:t>
            </a:r>
            <a:r>
              <a:rPr lang="sl-SI" sz="1300" dirty="0"/>
              <a:t>, kmalu pa so ga uokvirila pravila sorazmernosti (kot na primer v poznejšem obdobju </a:t>
            </a:r>
            <a:r>
              <a:rPr lang="sl-SI" sz="1300" i="1" dirty="0" err="1"/>
              <a:t>ius</a:t>
            </a:r>
            <a:r>
              <a:rPr lang="sl-SI" sz="1300" i="1" dirty="0"/>
              <a:t> </a:t>
            </a:r>
            <a:r>
              <a:rPr lang="sl-SI" sz="1300" i="1" dirty="0" err="1"/>
              <a:t>talionis</a:t>
            </a:r>
            <a:r>
              <a:rPr lang="sl-SI" sz="1300" dirty="0"/>
              <a:t>), po katerih ga je bilo mogoče izvajati. Večinoma je šlo za spor dveh posameznikov, v katerega sta se vključili njuni rodbini, razreševali pa sta ga praviloma v nasilni in dolgotrajni medsebojni »vojni«, preostala skupnost pa se vanjo vsaj v teoriji ni vmešavala (prim. z veliko poznejšim pojavom </a:t>
            </a:r>
            <a:r>
              <a:rPr lang="sl-SI" sz="1300" dirty="0" err="1"/>
              <a:t>fajd</a:t>
            </a:r>
            <a:r>
              <a:rPr lang="sl-SI" sz="1300" dirty="0"/>
              <a:t>). </a:t>
            </a:r>
          </a:p>
          <a:p>
            <a:r>
              <a:rPr lang="sl-SI" sz="1300" dirty="0"/>
              <a:t>3. Tretja oblika kaznovanja se je razvila s postopnim napredkom družbe, ki je postajala vse bolj strukturirana in zapletena. V novih okoliščinah krvno maščevanje ni bilo vedno družbeno zaželen ali primeren odziv na storjeni prekršek, zato se je ob njem razvil tudi sistem </a:t>
            </a:r>
            <a:r>
              <a:rPr lang="sl-SI" sz="1300" i="1" dirty="0"/>
              <a:t>kompozicije </a:t>
            </a:r>
            <a:r>
              <a:rPr lang="sl-SI" sz="1300" dirty="0"/>
              <a:t>oziroma</a:t>
            </a:r>
            <a:r>
              <a:rPr lang="sl-SI" sz="1300" i="1" dirty="0"/>
              <a:t> poravnavanja</a:t>
            </a:r>
            <a:r>
              <a:rPr lang="sl-SI" sz="1300" dirty="0"/>
              <a:t>. Storilec (ali njegovi bližnji) je z namenom poravnave storjenega zla žrtvi (ali njenim bližnjim) namenil znesek ali dobrine v vrednosti, ki je bila določena po ustaljenih običajih ali z dogovorom med prizadetima stranema. Z izplačilom te vrednosti se je v skupnosti spet vzpostavilo ravnovesje, ki je bilo s prepovedanim ravnanjem porušeno.</a:t>
            </a:r>
          </a:p>
          <a:p>
            <a:r>
              <a:rPr lang="sl-SI" sz="1300" dirty="0"/>
              <a:t> </a:t>
            </a:r>
          </a:p>
          <a:p>
            <a:pPr lvl="1"/>
            <a:r>
              <a:rPr lang="sl-SI" sz="1300" b="1" dirty="0"/>
              <a:t>Kaznovanje v obdobju države</a:t>
            </a:r>
          </a:p>
          <a:p>
            <a:r>
              <a:rPr lang="sl-SI" sz="1300" dirty="0"/>
              <a:t>Obdobje države je tudi v zvezi s kaznovanjem izjemno dolgo in raznoliko. Čas od nastanka države do 20. stoletja navadno razčlenimo na tri obdobja (razdelitev po Studen, 2006; </a:t>
            </a:r>
            <a:r>
              <a:rPr lang="sl-SI" sz="1300" dirty="0" err="1"/>
              <a:t>Sijerčić</a:t>
            </a:r>
            <a:r>
              <a:rPr lang="sl-SI" sz="1300" dirty="0"/>
              <a:t> </a:t>
            </a:r>
            <a:r>
              <a:rPr lang="sl-SI" sz="1300" dirty="0" err="1"/>
              <a:t>Čolić</a:t>
            </a:r>
            <a:r>
              <a:rPr lang="sl-SI" sz="1300" dirty="0"/>
              <a:t>, Vranj, 2010; </a:t>
            </a:r>
            <a:r>
              <a:rPr lang="sl-SI" sz="1300" dirty="0" err="1"/>
              <a:t>Kupčević</a:t>
            </a:r>
            <a:r>
              <a:rPr lang="sl-SI" sz="1300" dirty="0"/>
              <a:t> </a:t>
            </a:r>
            <a:r>
              <a:rPr lang="sl-SI" sz="1300" dirty="0" err="1"/>
              <a:t>Mlađenović</a:t>
            </a:r>
            <a:r>
              <a:rPr lang="sl-SI" sz="1300" dirty="0"/>
              <a:t>, 1972):</a:t>
            </a:r>
          </a:p>
          <a:p>
            <a:r>
              <a:rPr lang="sl-SI" sz="1300" dirty="0"/>
              <a:t> </a:t>
            </a:r>
          </a:p>
          <a:p>
            <a:pPr lvl="0"/>
            <a:r>
              <a:rPr lang="sl-SI" sz="1300" b="1" i="1" dirty="0"/>
              <a:t>Obdobje </a:t>
            </a:r>
            <a:r>
              <a:rPr lang="sl-SI" sz="1300" b="1" i="1" dirty="0" err="1"/>
              <a:t>pokorenja</a:t>
            </a:r>
            <a:r>
              <a:rPr lang="sl-SI" sz="1300" b="1" i="1" dirty="0"/>
              <a:t> in zastraševanja</a:t>
            </a:r>
            <a:endParaRPr lang="sl-SI" sz="1300" b="1" dirty="0"/>
          </a:p>
          <a:p>
            <a:r>
              <a:rPr lang="sl-SI" sz="1300" dirty="0"/>
              <a:t>V najdaljšem delu tega izseka zgodovine, ki se časovno približno ujema s starim in srednjim vekom ter vsaj delom novega veka, je kaznovanje pomenilo povračilo storjenega zla, kar je bilo mogoče samo, če je storilcu kaznivega dejanja država povzročila ustrezno intenzivno (hudo) trpljenje kot pokoro za njegovo dejanje. Samo za takšno kaznovanje je veljalo, da zmore od kaznivih dejanj odvračati druge potencialne storilce, saj naj bi jih le zadostna mera trpljenja tako prestrašila, da si kaznivih dejanj ne bodo drznili storiti (</a:t>
            </a:r>
            <a:r>
              <a:rPr lang="sl-SI" sz="1300" dirty="0" err="1"/>
              <a:t>Sijerčić</a:t>
            </a:r>
            <a:r>
              <a:rPr lang="sl-SI" sz="1300" dirty="0"/>
              <a:t> </a:t>
            </a:r>
            <a:r>
              <a:rPr lang="sl-SI" sz="1300" dirty="0" err="1"/>
              <a:t>Čolić</a:t>
            </a:r>
            <a:r>
              <a:rPr lang="sl-SI" sz="1300" dirty="0"/>
              <a:t>, Vranj, 2010). </a:t>
            </a:r>
          </a:p>
          <a:p>
            <a:r>
              <a:rPr lang="sl-SI" sz="1300" dirty="0"/>
              <a:t>Pri tem velja poudariti, da sta se sčasoma ponekod pri kaznovanju, čeprav izjemno krutem v vseh pogledih, uveljavili določena sorazmernost in izjemna natančnost – muke, ki so bile s kaznijo prizadejane storilcu, so bile natančno odmerjene in tehnično izpopolnjene, njihov namen pa je bil hkratno očiščenje družbe kot celote in posameznikove duše na poti v onstranstvo. Med bolj znanimi pravnimi dokumenti iz zgodnjega obdobja, namenjenimi zajezitvi maščevanja in izživljanja oblastnikov nad kaznovanimi, je Hamurabijev zakonik. Iz teh prvih pravnih kodifikacij je mogoče razbrati poskus uvajanja sorazmernosti med zločinom in kaznijo v skladu s </a:t>
            </a:r>
            <a:r>
              <a:rPr lang="sl-SI" sz="1300" dirty="0" err="1"/>
              <a:t>talionskim</a:t>
            </a:r>
            <a:r>
              <a:rPr lang="sl-SI" sz="1300" dirty="0"/>
              <a:t> načelom (zob za zob, oko za oko) na eni strani, na drugi strani pa tudi postopno omejitev kazenske odgovornosti na posameznika, in ne na skupnost, iz katere izhaja (Bavcon in drugi, 2013; Vilfan, 1996).</a:t>
            </a:r>
          </a:p>
          <a:p>
            <a:r>
              <a:rPr lang="sl-SI" sz="1300" dirty="0"/>
              <a:t>A kljub zapisanemu so kazni v tem obdobju ostale izjemno stroge in krute, njihovo izrekanje pa pretežno prepuščeno samovolji oblastnikov. Zanj so značilni tudi številni zločini verske narave, torej dejanja proti religiji, najbolj značilno je čarovništvo (</a:t>
            </a:r>
            <a:r>
              <a:rPr lang="sl-SI" sz="1300" dirty="0" err="1"/>
              <a:t>Bayer</a:t>
            </a:r>
            <a:r>
              <a:rPr lang="sl-SI" sz="1300" dirty="0"/>
              <a:t>, 1982). Kaznovanje v tem obdobju pretežno obvladujejo različne oblike </a:t>
            </a:r>
            <a:r>
              <a:rPr lang="sl-SI" sz="1300" dirty="0" err="1"/>
              <a:t>inkvizitornega</a:t>
            </a:r>
            <a:r>
              <a:rPr lang="sl-SI" sz="1300" dirty="0"/>
              <a:t> kazenskega postopka z vsemi negativnimi primesmi (mučenje z namenom pridobivanja priznanja, tajnost postopka ipd.), kjer je kazen večinoma že postopek sam po sebi. Značilna je tudi izjemno javna narava izvrševanja kazni – kaznovanje je bilo samo po sebi spektakel, predstava, ki je služila različnim namenom – od zastraševanja, obrednega očiščevanja pa vse do zabavanja množic (Studen, 2006). </a:t>
            </a:r>
          </a:p>
          <a:p>
            <a:r>
              <a:rPr lang="sl-SI" sz="1300" dirty="0"/>
              <a:t>V dolgem obdobju od vznika prvotnih držav pa vse do humanizma so se oblike kazni zelo spreminjale. Najbolj značilna je za ves ta čas smrtna kazen, ki so jo pogosto izrekali ne le za najbolj temeljne kršitve družbenih norm, temveč tudi za povsem banalne prestopke, kot je na primer tatvina. Smrtna kazen je velikokrat zrcalila storjeno kaznivo dejanje in tudi socialni status storilca, velikokrat pa je bila povezana s predhodnim dolgotrajnim mučenjem. </a:t>
            </a:r>
          </a:p>
          <a:p>
            <a:r>
              <a:rPr lang="sl-SI" sz="1300" dirty="0"/>
              <a:t>Mučenje je bilo ena izmed oblik kaznovanja, saj je bilo prizadejanje fizičnih bolečin ena izmed najširše uporabljenih sankcij. Pri tem se je oblika fizičnih sankcij precej spreminjala in vnovič velikokrat zrcalila storjeno dejanje po vzoru </a:t>
            </a:r>
            <a:r>
              <a:rPr lang="sl-SI" sz="1300" dirty="0" err="1"/>
              <a:t>talionskega</a:t>
            </a:r>
            <a:r>
              <a:rPr lang="sl-SI" sz="1300" dirty="0"/>
              <a:t> načela. V to kategorijo spada tudi prisilno delo (na primer na galejah), ki je v praksi velikokrat dejansko pomenilo obsodbo na smrt (Vilfan, 1996; Bavcon in drugi, 2013).</a:t>
            </a:r>
          </a:p>
          <a:p>
            <a:r>
              <a:rPr lang="sl-SI" sz="1300" dirty="0"/>
              <a:t>Poleg fizičnih bolečin je pri kaznovanju pomembno vlogo igralo družbeno zasramovanje, kazen je bila v tem primeru usmerjena zoper storilčevo čast in dobro ime in ga je ponižala pred očmi sodobnikov, pogosto pa je učinkovala ne le na storilca samega, temveč tudi na njegovo (osramočeno) družino (Studen, 2006; </a:t>
            </a:r>
            <a:r>
              <a:rPr lang="sl-SI" sz="1300" dirty="0" err="1"/>
              <a:t>Sijerčić</a:t>
            </a:r>
            <a:r>
              <a:rPr lang="sl-SI" sz="1300" dirty="0"/>
              <a:t> </a:t>
            </a:r>
            <a:r>
              <a:rPr lang="sl-SI" sz="1300" dirty="0" err="1"/>
              <a:t>Čolić</a:t>
            </a:r>
            <a:r>
              <a:rPr lang="sl-SI" sz="1300" dirty="0"/>
              <a:t>, Vranj, 2010; </a:t>
            </a:r>
            <a:r>
              <a:rPr lang="sl-SI" sz="1300" dirty="0" err="1"/>
              <a:t>Miethe</a:t>
            </a:r>
            <a:r>
              <a:rPr lang="sl-SI" sz="1300" dirty="0"/>
              <a:t>, </a:t>
            </a:r>
            <a:r>
              <a:rPr lang="sl-SI" sz="1300" dirty="0" err="1"/>
              <a:t>Lu</a:t>
            </a:r>
            <a:r>
              <a:rPr lang="sl-SI" sz="1300" dirty="0"/>
              <a:t>, 2005). </a:t>
            </a:r>
          </a:p>
          <a:p>
            <a:r>
              <a:rPr lang="sl-SI" sz="1300" dirty="0"/>
              <a:t>Kot kombinacija fizičnega kaznovanja in zasramovanja ter predhodnica novejših prostostnih kazni se je ponekod razvila kazen izgona oziroma deportacije. Najznačilnejše so angleške kazenske kolonije, kamor so kaznjence sprva pošiljali v delovne kolonije kot alternativo smrtni kazni, sčasoma pa je to postala samostojna sankcija (</a:t>
            </a:r>
            <a:r>
              <a:rPr lang="sl-SI" sz="1300" dirty="0" err="1"/>
              <a:t>Robson</a:t>
            </a:r>
            <a:r>
              <a:rPr lang="sl-SI" sz="1300" dirty="0"/>
              <a:t>, 1973).</a:t>
            </a:r>
          </a:p>
          <a:p>
            <a:r>
              <a:rPr lang="sl-SI" sz="1300" dirty="0"/>
              <a:t>Prostostne kazni, ki prevladujejo v sodobnem času, takrat še niso obstajale oziroma niso imele enake vsebine. Obstajali so seveda načini omejevanja prostosti (na primer grajske ječe), vendar je v tem obdobju omejevanje prostosti služilo bolj izvedbi kaznovalnega postopka kot kazni sami. Čeprav je bivanje v takšnih prostorih velikokrat pomenilo nečloveško trpljenje, mu je prava kazen navadno šele sledila.</a:t>
            </a:r>
          </a:p>
          <a:p>
            <a:r>
              <a:rPr lang="sl-SI" sz="1300" dirty="0"/>
              <a:t> </a:t>
            </a:r>
          </a:p>
          <a:p>
            <a:pPr lvl="0"/>
            <a:r>
              <a:rPr lang="sl-SI" sz="1300" b="1" i="1" dirty="0"/>
              <a:t>Obdobje humanizma</a:t>
            </a:r>
            <a:endParaRPr lang="sl-SI" sz="1300" b="1" dirty="0"/>
          </a:p>
          <a:p>
            <a:r>
              <a:rPr lang="sl-SI" sz="1300" dirty="0"/>
              <a:t>Obdobje humanizma, ki se je časovno ujemalo z razsvetljenstvom, je vsaj deloma preseglo idejo povzročanja trpljenja, v humanističnem duhu so bile ponekod že odpravljene grozovite smrtne kazni, sežiganje na grmadi, tudi obglavljanje in javno obešanje. </a:t>
            </a:r>
          </a:p>
          <a:p>
            <a:r>
              <a:rPr lang="sl-SI" sz="1300" dirty="0"/>
              <a:t>Številni misleci so pripomogli k drugačnemu dojemanju družbe in tudi njenemu spremenjenemu odzivanju na </a:t>
            </a:r>
            <a:r>
              <a:rPr lang="sl-SI" sz="1300" dirty="0" err="1"/>
              <a:t>nekonformno</a:t>
            </a:r>
            <a:r>
              <a:rPr lang="sl-SI" sz="1300" dirty="0"/>
              <a:t> ravnanje posameznika. Med pomembne mislece, ki so s svojimi idejami, četudi so se pojavile prej, pripeljali do spremenjenega pogleda na posameznika in družbo v 17. in 18. stoletju, navadno prištevamo Thomasa Mora (1475–1535), Francisa Bacona (1561–1626), </a:t>
            </a:r>
            <a:r>
              <a:rPr lang="sl-SI" sz="1300" dirty="0" err="1"/>
              <a:t>Huga</a:t>
            </a:r>
            <a:r>
              <a:rPr lang="sl-SI" sz="1300" dirty="0"/>
              <a:t> </a:t>
            </a:r>
            <a:r>
              <a:rPr lang="sl-SI" sz="1300" dirty="0" err="1"/>
              <a:t>Grotiusa</a:t>
            </a:r>
            <a:r>
              <a:rPr lang="sl-SI" sz="1300" dirty="0"/>
              <a:t> (1583–1645), Thomasa </a:t>
            </a:r>
            <a:r>
              <a:rPr lang="sl-SI" sz="1300" dirty="0" err="1"/>
              <a:t>Hobbsa</a:t>
            </a:r>
            <a:r>
              <a:rPr lang="sl-SI" sz="1300" dirty="0"/>
              <a:t> (1588–1679), Johna Locka (1632–1704), Montesquieuja (1689–1755), Voltaira (1694–1778), Jeana Jacquesa Rousseauja (1712–1778), </a:t>
            </a:r>
            <a:r>
              <a:rPr lang="sl-SI" sz="1300" dirty="0" err="1"/>
              <a:t>Cessareja</a:t>
            </a:r>
            <a:r>
              <a:rPr lang="sl-SI" sz="1300" dirty="0"/>
              <a:t> </a:t>
            </a:r>
            <a:r>
              <a:rPr lang="sl-SI" sz="1300" dirty="0" err="1"/>
              <a:t>Beccario</a:t>
            </a:r>
            <a:r>
              <a:rPr lang="sl-SI" sz="1300" dirty="0"/>
              <a:t> (1738–1794), </a:t>
            </a:r>
            <a:r>
              <a:rPr lang="sl-SI" sz="1300" dirty="0" err="1"/>
              <a:t>Jeremyja</a:t>
            </a:r>
            <a:r>
              <a:rPr lang="sl-SI" sz="1300" dirty="0"/>
              <a:t> </a:t>
            </a:r>
            <a:r>
              <a:rPr lang="sl-SI" sz="1300" dirty="0" err="1"/>
              <a:t>Benthama</a:t>
            </a:r>
            <a:r>
              <a:rPr lang="sl-SI" sz="1300" dirty="0"/>
              <a:t> (1748–1832), </a:t>
            </a:r>
            <a:r>
              <a:rPr lang="sl-SI" sz="1300" dirty="0" err="1"/>
              <a:t>Anselma</a:t>
            </a:r>
            <a:r>
              <a:rPr lang="sl-SI" sz="1300" dirty="0"/>
              <a:t> Feuerbacha (1775–1833) in druge. Bistvene novosti, na katerih so temeljile nove teorije, so koncept družbene pogodbe in z njim povezano soglasje posameznikov glede družbenega reda ter pridržek odpovedi določenim temeljnim pravicam, prisotnim v naravnem stanju. Tako so postale nesprejemljive tudi nekatere kazni, predvsem smrtna kazen in hude telesne kazni, za katere ni bilo več mogoče najti utemeljitve v božjem izvoru vladarjeve oblasti.</a:t>
            </a:r>
          </a:p>
          <a:p>
            <a:r>
              <a:rPr lang="sl-SI" sz="1300" dirty="0"/>
              <a:t>V zvezi s kaznovanjem je v tem obdobju ključna vloga </a:t>
            </a:r>
            <a:r>
              <a:rPr lang="sl-SI" sz="1300" dirty="0" err="1"/>
              <a:t>Cesareja</a:t>
            </a:r>
            <a:r>
              <a:rPr lang="sl-SI" sz="1300" dirty="0"/>
              <a:t> </a:t>
            </a:r>
            <a:r>
              <a:rPr lang="sl-SI" sz="1300" dirty="0" err="1"/>
              <a:t>Beccarie</a:t>
            </a:r>
            <a:r>
              <a:rPr lang="sl-SI" sz="1300" dirty="0"/>
              <a:t>. Njegove ideje so v kaznovanje vnesle nov duh, za nadaljnji razvoj pa je temeljnega pomena predvsem pojav zaporne kazni kot morebitnega nadomestka za smrtno kazen. Njegovo najslavnejše delo, </a:t>
            </a:r>
            <a:r>
              <a:rPr lang="sl-SI" sz="1300" i="1" dirty="0" err="1"/>
              <a:t>Dei</a:t>
            </a:r>
            <a:r>
              <a:rPr lang="sl-SI" sz="1300" i="1" dirty="0"/>
              <a:t> </a:t>
            </a:r>
            <a:r>
              <a:rPr lang="sl-SI" sz="1300" i="1" dirty="0" err="1"/>
              <a:t>delitti</a:t>
            </a:r>
            <a:r>
              <a:rPr lang="sl-SI" sz="1300" i="1" dirty="0"/>
              <a:t> e le pene</a:t>
            </a:r>
            <a:r>
              <a:rPr lang="sl-SI" sz="1300" dirty="0"/>
              <a:t> (O zločinih in kaznih) iz leta 1764 (</a:t>
            </a:r>
            <a:r>
              <a:rPr lang="sl-SI" sz="1300" dirty="0" err="1"/>
              <a:t>Beccaria</a:t>
            </a:r>
            <a:r>
              <a:rPr lang="sl-SI" sz="1300" dirty="0"/>
              <a:t>, 2002), je podlaga za reformo kaznovanja in prvo celovito </a:t>
            </a:r>
            <a:r>
              <a:rPr lang="sl-SI" sz="1300" dirty="0" err="1"/>
              <a:t>penološko</a:t>
            </a:r>
            <a:r>
              <a:rPr lang="sl-SI" sz="1300" dirty="0"/>
              <a:t> delo, ki je klicalo po večji racionalnosti v kaznovanju.</a:t>
            </a:r>
          </a:p>
          <a:p>
            <a:r>
              <a:rPr lang="sl-SI" sz="1300" dirty="0"/>
              <a:t>Osnovne teze, ki jih je </a:t>
            </a:r>
            <a:r>
              <a:rPr lang="sl-SI" sz="1300" dirty="0" err="1"/>
              <a:t>Beccaria</a:t>
            </a:r>
            <a:r>
              <a:rPr lang="sl-SI" sz="1300" dirty="0"/>
              <a:t> zagovarjal, lahko strnemo takole:</a:t>
            </a:r>
          </a:p>
          <a:p>
            <a:pPr lvl="0"/>
            <a:r>
              <a:rPr lang="sl-SI" sz="1300" dirty="0"/>
              <a:t>Smrtna kazen ni niti nujna niti koristna kot oblika kaznovanja, zato jo je treba opustiti (razen v res izjemnih primerih).</a:t>
            </a:r>
          </a:p>
          <a:p>
            <a:pPr lvl="0"/>
            <a:r>
              <a:rPr lang="sl-SI" sz="1300" dirty="0"/>
              <a:t>Kaznovanje naj bo usmerjeno v prevencijo, in ne v povračilo.</a:t>
            </a:r>
          </a:p>
          <a:p>
            <a:pPr lvl="0"/>
            <a:r>
              <a:rPr lang="sl-SI" sz="1300" dirty="0"/>
              <a:t>Verjetnost, da bo posameznik kaznovan, ima lahko preventivni učinek, nikakor pa ne strogost zagrožene kazni, ki lahko deluje celo v nasprotni smeri, saj ljudje zaradi prestrogih kazni postanejo neobčutljivi.</a:t>
            </a:r>
          </a:p>
          <a:p>
            <a:pPr lvl="0"/>
            <a:r>
              <a:rPr lang="sl-SI" sz="1300" dirty="0"/>
              <a:t>Kaznovanje mora biti hitro in učinkovito, kar pomeni, da je bistvenega pomena čim krajši čas med storitvijo kaznivega dejanja in kaznijo samo.</a:t>
            </a:r>
          </a:p>
          <a:p>
            <a:pPr lvl="0"/>
            <a:r>
              <a:rPr lang="sl-SI" sz="1300" dirty="0"/>
              <a:t>Predpisi morajo biti jasni in razumljivi, sodni postopki pa javni.</a:t>
            </a:r>
          </a:p>
          <a:p>
            <a:r>
              <a:rPr lang="sl-SI" sz="1300" dirty="0"/>
              <a:t>Čeprav so </a:t>
            </a:r>
            <a:r>
              <a:rPr lang="sl-SI" sz="1300" dirty="0" err="1"/>
              <a:t>Beccarijeve</a:t>
            </a:r>
            <a:r>
              <a:rPr lang="sl-SI" sz="1300" dirty="0"/>
              <a:t> ideje privedle tudi do nekaterih praktičnih posledic (na primer sprejem kazenskega zakonika v Toskani leta 1786 (Bavcon in drugi, 2013)), pa spremembe v tem obdobju praviloma ne pomenijo popolnega preobrata, temveč zgolj korak k drugačnemu dojemanju in utemeljevanju kaznovanja, z novimi utilitarističnimi usmeritvami.</a:t>
            </a:r>
          </a:p>
          <a:p>
            <a:r>
              <a:rPr lang="sl-SI" sz="1300" dirty="0"/>
              <a:t>V zvezi z utilitarizmom in spreminjanjem kaznovanja ni mogoče mimo </a:t>
            </a:r>
            <a:r>
              <a:rPr lang="sl-SI" sz="1300" dirty="0" err="1"/>
              <a:t>Beccarijevega</a:t>
            </a:r>
            <a:r>
              <a:rPr lang="sl-SI" sz="1300" dirty="0"/>
              <a:t> sodobnika, očeta modernega zapora </a:t>
            </a:r>
            <a:r>
              <a:rPr lang="sl-SI" sz="1300" dirty="0" err="1"/>
              <a:t>Jeremyja</a:t>
            </a:r>
            <a:r>
              <a:rPr lang="sl-SI" sz="1300" dirty="0"/>
              <a:t> </a:t>
            </a:r>
            <a:r>
              <a:rPr lang="sl-SI" sz="1300" dirty="0" err="1"/>
              <a:t>Benthama</a:t>
            </a:r>
            <a:r>
              <a:rPr lang="sl-SI" sz="1300" dirty="0"/>
              <a:t>. Utilitarizem je bil </a:t>
            </a:r>
            <a:r>
              <a:rPr lang="sl-SI" sz="1300" dirty="0" err="1"/>
              <a:t>Benthamova</a:t>
            </a:r>
            <a:r>
              <a:rPr lang="sl-SI" sz="1300" dirty="0"/>
              <a:t> vodilna filozofija na vseh področjih, tudi pri kaznovanju, kjer je najbolj znana njegova ideja </a:t>
            </a:r>
            <a:r>
              <a:rPr lang="sl-SI" sz="1300" dirty="0" err="1"/>
              <a:t>panoptikona</a:t>
            </a:r>
            <a:r>
              <a:rPr lang="sl-SI" sz="1300" dirty="0"/>
              <a:t>, izčiščenega zapora z enotno kontrolno točko, s katere je mogoče nadzorovati vse. </a:t>
            </a:r>
          </a:p>
          <a:p>
            <a:r>
              <a:rPr lang="sl-SI" sz="1300" dirty="0"/>
              <a:t>Do velikih sprememb na področju kaznovanja je privedla tudi francoska revolucija leta 1789. Že dve leti pozneje je bil namreč sprejet nov kazenski zakonik, ki se je opiral na temeljna načela iz Deklaracije o pravicah človeka in državljana. Poleg zahtev po določnosti, sorazmernosti in humanosti kazni je za kaznovanje pomembno, da je novi zakonik odpravil telesne kazni, omejil uporabo smrtne kazni ter odpravil samovoljo sodišč (Bavcon in drugi, 2013).</a:t>
            </a:r>
          </a:p>
          <a:p>
            <a:r>
              <a:rPr lang="sl-SI" sz="1300" dirty="0"/>
              <a:t>Sočasno se je v drugih, še vedno absolutističnih evropskih državah razvijala t. i. klasična šola kazenskega prava, predvsem značilna za območje današnje Nemčije in Avstrije. Temelj zanjo najdemo v Kantovem prepričanju, da s kaznijo ni dovoljeno dosegati nikakršnih koristi za storilca ali za družbo, temveč jo je vselej treba izreči izključno zato, da se doseže vnovična pravičnost, ki je bila porušena, ker je bil storjen zločin. Podobno lahko izhodišče iščemo v Heglovem razmišljanju, kjer kaznivo dejanje pomeni negacijo volje, izražene v pravnem redu, kazen pa negacijo negacije, torej ponovno vzpostavitev pravnega reda. Oba sta do popolnosti abstrahirala pravne pojme, na kazenskopravnem področju pa je njune ideje najbolj razvil </a:t>
            </a:r>
            <a:r>
              <a:rPr lang="sl-SI" sz="1300" dirty="0" err="1"/>
              <a:t>Anselm</a:t>
            </a:r>
            <a:r>
              <a:rPr lang="sl-SI" sz="1300" dirty="0"/>
              <a:t> Feuerbach. Ta je trdil, da mora država nasilje in grožnje z nasiljem uporabljati zaradi zaščite pravic svojih državljanov, to pa mora početi zakonito in primerno. Zagrožene kazni naj delujejo v nasprotni smeri kot siceršnji motivi za kriminaliteto, torej preventivno. Ob vseh pozitivnih premikih, ki jih je predvsem v smislu razvoja temeljnih institutov kazenskega prava in ideje zakonitosti prinesla klasična šola kazenskega prava, velja omeniti tudi ceno, ki jo je bilo za te pridobitve treba plačati. Povsem ob strani so bile namreč puščene psihološke lastnosti storilca in družbena danost, ki jih v skladu s temeljnimi koncepti šole pri kaznovanju ni bilo niti mogoče niti zaželeno upoštevati (Bavcon in drugi, 2013, </a:t>
            </a:r>
            <a:r>
              <a:rPr lang="sl-SI" sz="1300" dirty="0" err="1"/>
              <a:t>Sijerčić</a:t>
            </a:r>
            <a:r>
              <a:rPr lang="sl-SI" sz="1300" dirty="0"/>
              <a:t> </a:t>
            </a:r>
            <a:r>
              <a:rPr lang="sl-SI" sz="1300" dirty="0" err="1"/>
              <a:t>Čolić</a:t>
            </a:r>
            <a:r>
              <a:rPr lang="sl-SI" sz="1300" dirty="0"/>
              <a:t>, Vranj, 2010).</a:t>
            </a:r>
          </a:p>
          <a:p>
            <a:r>
              <a:rPr lang="sl-SI" sz="1300" dirty="0"/>
              <a:t>Kazni v tem obdobju niso povsem drugačne od tistih, ki smo jih omenjali v kontekstu srednjega veka, vsaj deloma je bilo sicer odpravljeno telesno kaznovanje, ostale pa so na primer prisilno delo, deportacije v kolonije, še posebej pa je značilen razmah kazni zapora. Kljub precejšnjim podobnostim s prejšnjim obdobjem, tudi v smislu krutosti, pa ne gre zanikati humanističnih idej in njihovega udejanjanja v tem obdobju. Njihova zasluga so predvsem odprava krutih telesnih kazni, </a:t>
            </a:r>
            <a:r>
              <a:rPr lang="sl-SI" sz="1300" dirty="0" err="1"/>
              <a:t>ožanje</a:t>
            </a:r>
            <a:r>
              <a:rPr lang="sl-SI" sz="1300" dirty="0"/>
              <a:t> možnosti za izrek smrtne kazni in »bolj humane« oblike njene izvršitve (</a:t>
            </a:r>
            <a:r>
              <a:rPr lang="sl-SI" sz="1300" dirty="0" err="1"/>
              <a:t>Sijerčić</a:t>
            </a:r>
            <a:r>
              <a:rPr lang="sl-SI" sz="1300" dirty="0"/>
              <a:t> </a:t>
            </a:r>
            <a:r>
              <a:rPr lang="sl-SI" sz="1300" dirty="0" err="1"/>
              <a:t>Čolić</a:t>
            </a:r>
            <a:r>
              <a:rPr lang="sl-SI" sz="1300" dirty="0"/>
              <a:t>, Vranj, 2010).</a:t>
            </a:r>
          </a:p>
          <a:p>
            <a:r>
              <a:rPr lang="sl-SI" sz="1300" dirty="0"/>
              <a:t> </a:t>
            </a:r>
          </a:p>
          <a:p>
            <a:pPr lvl="0"/>
            <a:r>
              <a:rPr lang="sl-SI" sz="1300" b="1" i="1" dirty="0"/>
              <a:t>Obdobje individualizacije/rehabilitacije</a:t>
            </a:r>
            <a:endParaRPr lang="sl-SI" sz="1300" b="1" dirty="0"/>
          </a:p>
          <a:p>
            <a:r>
              <a:rPr lang="sl-SI" sz="1300" dirty="0"/>
              <a:t>Ob koncu 19. stoletja so kritike klasičnega (strogega) kaznovanja prinesle nov val v kaznovanju, ki je poudaril rehabilitacijski potencial kazni. Pri tem je postalo pomembneje, kaj in s kakšno kaznijo je mogoče pri storilcu doseči, zato je pri določanju kazni pomembno vlogo prevzela individualizacija sankcije, torej prilagoditev sankcije posameznemu storilcu. Nekatere ureditve (na primer v ZDA) so v tem močno pretiravale, zato je načelo individualizacije tam ob koncu 20. stoletja povsem izginilo iz razprav o kaznovanju. Drugod, predvsem v kontinentalni Evropi, pa zadeve niso tako ušle izpod nadzora in ostaja individualizacija sankcij še vedno pomembno načelo pri določanju sankcij.</a:t>
            </a:r>
          </a:p>
          <a:p>
            <a:r>
              <a:rPr lang="sl-SI" sz="1300" dirty="0"/>
              <a:t>V tem obdobju so tudi za vprašanja kaznovanja pomembne različne kriminološke in kazenskopravne šole, ki so pripomogle k razvoju kazenskopravne in kriminološke znanosti. Navadno govorimo o </a:t>
            </a:r>
            <a:r>
              <a:rPr lang="sl-SI" sz="1300" dirty="0" err="1"/>
              <a:t>socioantropološki</a:t>
            </a:r>
            <a:r>
              <a:rPr lang="sl-SI" sz="1300" dirty="0"/>
              <a:t> ali italijanski šoli družbene obrambe pod okriljem </a:t>
            </a:r>
            <a:r>
              <a:rPr lang="sl-SI" sz="1300" dirty="0" err="1"/>
              <a:t>Cesareja</a:t>
            </a:r>
            <a:r>
              <a:rPr lang="sl-SI" sz="1300" dirty="0"/>
              <a:t> </a:t>
            </a:r>
            <a:r>
              <a:rPr lang="sl-SI" sz="1300" dirty="0" err="1"/>
              <a:t>Lombrosa</a:t>
            </a:r>
            <a:r>
              <a:rPr lang="sl-SI" sz="1300" dirty="0"/>
              <a:t>, sociološki šoli, eklektični šoli ter gibanju za novo družbeno obrambo, ki so vsaka po svoje pripomogle k razvoju kazenskega prava in kriminologije (podrobneje Bavcon in drugi, 2013, </a:t>
            </a:r>
            <a:r>
              <a:rPr lang="sl-SI" sz="1300" dirty="0" err="1"/>
              <a:t>Sijerčić</a:t>
            </a:r>
            <a:r>
              <a:rPr lang="sl-SI" sz="1300" dirty="0"/>
              <a:t> </a:t>
            </a:r>
            <a:r>
              <a:rPr lang="sl-SI" sz="1300" dirty="0" err="1"/>
              <a:t>Čolić</a:t>
            </a:r>
            <a:r>
              <a:rPr lang="sl-SI" sz="1300" dirty="0"/>
              <a:t>, Vranj, 2010).</a:t>
            </a:r>
          </a:p>
          <a:p>
            <a:r>
              <a:rPr lang="sl-SI" sz="1300" dirty="0"/>
              <a:t>Bistvena novost v kaznovanju je ideja prilagoditve kazni storilcu in okoliščinam kaznivega dejanja, t. i. koncept individualizacije kazni. Ta ni več namenjena samo generalni prevenciji, temveč predvsem specialni prevenciji, ki jo želi doseči zlasti z različnimi rehabilitacijskimi tehnikami. Za naše območje sta na primer značilna </a:t>
            </a:r>
            <a:r>
              <a:rPr lang="sl-SI" sz="1300" dirty="0" err="1"/>
              <a:t>tretmanska</a:t>
            </a:r>
            <a:r>
              <a:rPr lang="sl-SI" sz="1300" dirty="0"/>
              <a:t> ideologija in koncept </a:t>
            </a:r>
            <a:r>
              <a:rPr lang="sl-SI" sz="1300" dirty="0" err="1"/>
              <a:t>socioterapije</a:t>
            </a:r>
            <a:r>
              <a:rPr lang="sl-SI" sz="1300" dirty="0"/>
              <a:t>, ki je v kaznovanje vpeljal ideje humanizma (Petrovec, 1999). </a:t>
            </a:r>
          </a:p>
          <a:p>
            <a:r>
              <a:rPr lang="sl-SI" sz="1300" dirty="0"/>
              <a:t>Vendar rehabilitacija ni povsod privedla do tovrstnih sprememb. Predvsem v ZDA so se pojavljale pogoste zlorabe tako zaradi uporabe neprimernih metod (na primer razne oblike psihiatričnih intervencij) kot tudi nedoločnosti izrečenih kazni. Skupaj z znamenito ugotovitvijo Martinsona (1974), da pri delu z zaporniki »nič ne deluje«, so privedle do zahtev po opustitvi rehabilitacije in uvedbi bolj določnih kazni, namenjenih zgolj povračilu storjenega zla brez dodatnih utilitarnih dejavnikov (</a:t>
            </a:r>
            <a:r>
              <a:rPr lang="sl-SI" sz="1300" i="1" dirty="0" err="1"/>
              <a:t>just</a:t>
            </a:r>
            <a:r>
              <a:rPr lang="sl-SI" sz="1300" i="1" dirty="0"/>
              <a:t> </a:t>
            </a:r>
            <a:r>
              <a:rPr lang="sl-SI" sz="1300" i="1" dirty="0" err="1"/>
              <a:t>deserts</a:t>
            </a:r>
            <a:r>
              <a:rPr lang="sl-SI" sz="1300" dirty="0"/>
              <a:t>).</a:t>
            </a:r>
          </a:p>
          <a:p>
            <a:pPr lvl="0"/>
            <a:r>
              <a:rPr lang="sl-SI" sz="1300" i="1" dirty="0"/>
              <a:t>Vrnitev </a:t>
            </a:r>
            <a:r>
              <a:rPr lang="sl-SI" sz="1300" i="1" dirty="0" err="1"/>
              <a:t>retributivizma</a:t>
            </a:r>
            <a:endParaRPr lang="sl-SI" sz="1300" dirty="0"/>
          </a:p>
          <a:p>
            <a:r>
              <a:rPr lang="sl-SI" sz="1300" dirty="0"/>
              <a:t>Klasični razdelitvi na prva tri obdobja v razvoju kaznovanja pod okriljem države lahko dodamo še četrto obdobje, ki je nastopilo v zadnjih desetletjih 20. stoletja in predvsem v državah s sistemom </a:t>
            </a:r>
            <a:r>
              <a:rPr lang="sl-SI" sz="1300" i="1" dirty="0" err="1"/>
              <a:t>common</a:t>
            </a:r>
            <a:r>
              <a:rPr lang="sl-SI" sz="1300" i="1" dirty="0"/>
              <a:t> </a:t>
            </a:r>
            <a:r>
              <a:rPr lang="sl-SI" sz="1300" i="1" dirty="0" err="1"/>
              <a:t>law</a:t>
            </a:r>
            <a:r>
              <a:rPr lang="sl-SI" sz="1300" dirty="0"/>
              <a:t> prineslo nov obrat od rehabilitacijske miselnosti h klasičnemu kaznovanju. </a:t>
            </a:r>
          </a:p>
          <a:p>
            <a:r>
              <a:rPr lang="sl-SI" sz="1300" dirty="0"/>
              <a:t>Gre za vrnitev </a:t>
            </a:r>
            <a:r>
              <a:rPr lang="sl-SI" sz="1300" dirty="0" err="1"/>
              <a:t>retribucijskih</a:t>
            </a:r>
            <a:r>
              <a:rPr lang="sl-SI" sz="1300" dirty="0"/>
              <a:t> idealov, pri čemer so prvi avtorji izhajali predvsem iz kritike arbitrarnosti in nedoločnosti kaznovanja (v ZDA) v obdobju rehabilitacijske ideologije. Tako je nastal koncept »</a:t>
            </a:r>
            <a:r>
              <a:rPr lang="sl-SI" sz="1300" i="1" dirty="0" err="1"/>
              <a:t>just</a:t>
            </a:r>
            <a:r>
              <a:rPr lang="sl-SI" sz="1300" i="1" dirty="0"/>
              <a:t> </a:t>
            </a:r>
            <a:r>
              <a:rPr lang="sl-SI" sz="1300" i="1" dirty="0" err="1"/>
              <a:t>deserts</a:t>
            </a:r>
            <a:r>
              <a:rPr lang="sl-SI" sz="800" dirty="0"/>
              <a:t> </a:t>
            </a:r>
            <a:r>
              <a:rPr lang="sl-SI" sz="1300" dirty="0"/>
              <a:t>«, ki poudarja, da storilca ni mogoče kaznovati bolj intenzivno, kot si »zasluži« glede na storjeno kaznivo dejanje in objektivne okoliščine, ki ga spremljajo (von </a:t>
            </a:r>
            <a:r>
              <a:rPr lang="sl-SI" sz="1300" dirty="0" err="1"/>
              <a:t>Hirsch</a:t>
            </a:r>
            <a:r>
              <a:rPr lang="sl-SI" sz="1300" dirty="0"/>
              <a:t>, 1976).</a:t>
            </a:r>
          </a:p>
          <a:p>
            <a:r>
              <a:rPr lang="sl-SI" sz="1300" dirty="0"/>
              <a:t>Kasnejši razvoj je koncept zaslužene kazni </a:t>
            </a:r>
            <a:r>
              <a:rPr lang="sl-SI" sz="1300" dirty="0" err="1"/>
              <a:t>nerazvezno</a:t>
            </a:r>
            <a:r>
              <a:rPr lang="sl-SI" sz="1300" dirty="0"/>
              <a:t> povezal z izrazitim stopnjevanjem v strogosti kaznovanja kot posledico kaznovalnega populizma. Ideja kaznovalnega populizma je, da se kazni stopnjujejo zaradi politične oportunosti zagovarjanja ostrih pristopov do kriminalitete ter obenem razpustitve nekaterih zaviralnih mehanizmov, ki so obstajali v prejšnjem obdobju (na primer strokovni sveti za kaznovanje, večji poudarek na znanstvenih podlagah ipd., glej </a:t>
            </a:r>
            <a:r>
              <a:rPr lang="sl-SI" sz="1300" dirty="0" err="1"/>
              <a:t>Loader</a:t>
            </a:r>
            <a:r>
              <a:rPr lang="sl-SI" sz="1300" dirty="0"/>
              <a:t>, 2006) (</a:t>
            </a:r>
            <a:r>
              <a:rPr lang="sl-SI" sz="1300" dirty="0" err="1"/>
              <a:t>Pratt</a:t>
            </a:r>
            <a:r>
              <a:rPr lang="sl-SI" sz="1300" dirty="0"/>
              <a:t>, 2007).</a:t>
            </a:r>
          </a:p>
          <a:p>
            <a:r>
              <a:rPr lang="sl-SI" sz="1300" dirty="0"/>
              <a:t>Stopnjevanje kaznovanja v sodobnih kazenskopravnih ureditvah je dejstvo, ki se mu ni mogoče izogniti. Seveda je ta pojav še posebej izrazit v državah </a:t>
            </a:r>
            <a:r>
              <a:rPr lang="sl-SI" sz="1300" i="1" dirty="0" err="1"/>
              <a:t>common</a:t>
            </a:r>
            <a:r>
              <a:rPr lang="sl-SI" sz="1300" i="1" dirty="0"/>
              <a:t> </a:t>
            </a:r>
            <a:r>
              <a:rPr lang="sl-SI" sz="1300" i="1" dirty="0" err="1"/>
              <a:t>law</a:t>
            </a:r>
            <a:r>
              <a:rPr lang="sl-SI" sz="1300" dirty="0"/>
              <a:t>, pri čemer so stvar daleč najdlje pripeljali Američani, ki glede na indeks zaprtih oseb in druge kazalnike prepričljivo »vodijo« v kaznovanju in zapiranju obsojenih oseb. Z manjšo intenzivnostjo, a nič manjšo prepričljivostjo je mogoče isti trend zaznati v Angliji, Avstraliji, Kanadi, nekoliko manj enovit pa je odgovor glede trendov v kontinentalnih ureditvah. Zanje je stopnjevanje kaznovanja manj značilno, čeprav se ponekod brez dvoma pojavlja, predvsem z »uvozom« kaznovalne mentalitete, ki izhaja iz ameriške in drugih ureditev </a:t>
            </a:r>
            <a:r>
              <a:rPr lang="sl-SI" sz="1300" i="1" dirty="0" err="1"/>
              <a:t>common</a:t>
            </a:r>
            <a:r>
              <a:rPr lang="sl-SI" sz="1300" i="1" dirty="0"/>
              <a:t> </a:t>
            </a:r>
            <a:r>
              <a:rPr lang="sl-SI" sz="1300" i="1" dirty="0" err="1"/>
              <a:t>law</a:t>
            </a:r>
            <a:r>
              <a:rPr lang="sl-SI" sz="1300" dirty="0"/>
              <a:t> (</a:t>
            </a:r>
            <a:r>
              <a:rPr lang="sl-SI" sz="1300" i="1" dirty="0" err="1"/>
              <a:t>tough</a:t>
            </a:r>
            <a:r>
              <a:rPr lang="sl-SI" sz="1300" i="1" dirty="0"/>
              <a:t>-on-</a:t>
            </a:r>
            <a:r>
              <a:rPr lang="sl-SI" sz="1300" i="1" dirty="0" err="1"/>
              <a:t>crime</a:t>
            </a:r>
            <a:r>
              <a:rPr lang="sl-SI" sz="1300" dirty="0"/>
              <a:t>, </a:t>
            </a:r>
            <a:r>
              <a:rPr lang="sl-SI" sz="1300" i="1" dirty="0" err="1"/>
              <a:t>law-and-order</a:t>
            </a:r>
            <a:r>
              <a:rPr lang="sl-SI" sz="1300" i="1" dirty="0"/>
              <a:t> </a:t>
            </a:r>
            <a:r>
              <a:rPr lang="sl-SI" sz="1300" dirty="0"/>
              <a:t>ipd.).</a:t>
            </a:r>
          </a:p>
          <a:p>
            <a:r>
              <a:rPr lang="sl-SI" sz="1300" dirty="0"/>
              <a:t>Stopnjevanje kaznovanja je značilno tudi za slovensko ureditev po osamosvojitvi, kar je jasno razvidno tako iz podrobnejših analiz kaznovalne politike (Brinc, 2005; Brinc 1996) kot že iz bežnega preleta številk (UIKS, 2014; UIKS, 2013; UIKS, 2012 in drugi), ki nam dajejo osnovno sliko o kaznovanju in zapiranju kaznovanih oseb pri nas.</a:t>
            </a:r>
          </a:p>
          <a:p>
            <a:r>
              <a:rPr lang="sl-SI" sz="1300" dirty="0"/>
              <a:t>Kljub posameznim »stopničkam« v razvoju je trend vse strožjega kaznovanja oziroma zapiranja vse večjega števila oseb nemogoče zanikati. Meško, </a:t>
            </a:r>
            <a:r>
              <a:rPr lang="sl-SI" sz="1300" dirty="0" err="1"/>
              <a:t>Fields</a:t>
            </a:r>
            <a:r>
              <a:rPr lang="sl-SI" sz="1300" dirty="0"/>
              <a:t> in Smole (2011) obdobje od osamosvojitve tako delijo v štiri faze: fazo upada števila zaprtih (1991–1996), fazo hitre rasti števila zaprtih (1996–2001), fazo razmeroma stabilne rasti števila zaprtih (2001–2005) in fazo ponovne hitre rasti med letoma 2006 in 2009, ko je število zaprtih oseb doseglo vrhunec in preseglo dvakratnik zaprtih oseb v letu 1996. Temu lahko dodamo še dve novi fazi. Po rahlem znižanju v letih 2010 in 2011 podatki za nadaljnja leta kažejo vnovično izrazito povečanje števila zaprtih oseb, z novim rekordom leta 2013 s 1430 zaprtimi osebami.</a:t>
            </a:r>
          </a:p>
          <a:p>
            <a:r>
              <a:rPr lang="sl-SI" sz="1300" dirty="0"/>
              <a:t>Delež zaprtih oseb je pri nas sicer še vedno med najnižjimi v Evropi in povsem primerljiv s skandinavskimi državami, ki so v tuji literaturi pogosto postavljene kot zgled drugim ureditvam, vendar je ob tem treba upoštevati izjemno nizko izhodišče oziroma upad sredi devetdesetih let ter trend povečevanja števila zapornikov, ki ga ni mogoče zanikati.</a:t>
            </a:r>
          </a:p>
          <a:p>
            <a:r>
              <a:rPr lang="sl-SI" sz="1300" dirty="0"/>
              <a:t>Govoriti o razlogih za takšno povečevanje je brez celostne analize tvegano, navesti pa je mogoče vsaj nekaj objektivih dejavnikov, ki bi k temu v različnih deležih gotovo lahko pripomogli: uvedba (zdaj opuščenega) uklonilnega zapora, povečanje rabe pripora, upad števila pogojno odpuščenih oseb, spremembe v kaznovalni politiki sodišč (bodisi več bodisi daljše zaporne kazni), spremembe v stopnji kriminalitete in podobno (Plesničar, 2013; prim. Brinc, 2005). Nekateri avtorji naštevajo druge vrste dejavnikov, ki v skladu s tujimi spoznanji prispevajo k trenutnim trendom v kaznovanju. Petrovec in Muršič (2011) tako opozarjata na vpliv medijev, ki so lahko v obdobju po osamosvojitvi (končno) izrazili kaznovalne apetite, ki so bili pred tem v obdobju socializma pretežno zadrževani. V kombinaciji z zgledi iz tujih »modernih« držav je to povzročilo spremembo družbenega odnosa do kaznovanja, kar se je kmalu začelo zrcaliti v spremenjenem pristopu politike in države k urejanju tovrstnih vprašanj. Ob že opisanih spremembah zgornje meje kaznovanja je bila postopoma (vsaj deloma) opuščena rehabilitacijska ideologija, vprašanja kaznovalne politike pa so vse bolj postajala tudi vprašanja politike na splošno, kar je sicer značilno tudi za druge države v tem obdobju.</a:t>
            </a:r>
          </a:p>
          <a:p>
            <a:r>
              <a:rPr lang="sl-SI" sz="1300" dirty="0"/>
              <a:t>Ob izrazitem stopnjevanju strogosti kazni je za omenjeno obdobje pomemben tudi pojav številnih alternativ zaporni kazni, ki jih države uvajajo v zadnjih desetletjih. Tu je v anglo-ameriškem kontekstu govor predvsem o »</a:t>
            </a:r>
            <a:r>
              <a:rPr lang="sl-SI" sz="1300" i="1" dirty="0" err="1"/>
              <a:t>community</a:t>
            </a:r>
            <a:r>
              <a:rPr lang="sl-SI" sz="1300" i="1" dirty="0"/>
              <a:t> </a:t>
            </a:r>
            <a:r>
              <a:rPr lang="sl-SI" sz="1300" i="1" dirty="0" err="1"/>
              <a:t>sentences</a:t>
            </a:r>
            <a:r>
              <a:rPr lang="sl-SI" sz="1300" dirty="0"/>
              <a:t>«, torej kaznih, ki jih storilci odslužijo v skupnosti (Šelih, 2007). Pri nas poznamo delo v korist skupnosti, podobni sta tudi novi obliki prestajanja zaporne kazni – hišni zapor in »vikend zapor« (zapor ob prostih dneh in ob koncu tedna).</a:t>
            </a:r>
          </a:p>
          <a:p>
            <a:r>
              <a:rPr lang="sl-SI" sz="1300" dirty="0"/>
              <a:t>V zadnjem času se novejši načini kaznovanja precej povezujejo tudi s sodobno tehnologijo, iz tujine je tako na primer znan elektronski monitoring z zapestnicami, ki omejuje gibanje obsojenih.</a:t>
            </a:r>
          </a:p>
          <a:p>
            <a:r>
              <a:rPr lang="sl-SI" sz="1300" dirty="0"/>
              <a:t>Na našem območju je tako Jožef II. v pretežnem delu smrtno kazen odpravil, vendar je bila že nekaj let po odpravi vnovič vpeljana v sistem kaznovanja. Humanistične težnje so se začele že pri njegovi materi, Mariji Tereziji, ki je močno zamejila uporabo mučenja v kazenskih postopkih (Vilfan, 1996).</a:t>
            </a:r>
          </a:p>
          <a:p>
            <a:r>
              <a:rPr lang="sl-SI" sz="1300" dirty="0"/>
              <a:t>Njegovo idejo, ki je v dotedanjih zaporskih razmerah pomenila revolucijo, je pozneje najbolj nadgradil </a:t>
            </a:r>
            <a:r>
              <a:rPr lang="sl-SI" sz="1300" dirty="0" err="1"/>
              <a:t>Michel</a:t>
            </a:r>
            <a:r>
              <a:rPr lang="sl-SI" sz="1300" dirty="0"/>
              <a:t> Foucault (1926–1984), ki je idejo konstantnega in namenskega nadzorovanja prenesel na družbo kot celoto.</a:t>
            </a:r>
          </a:p>
          <a:p>
            <a:r>
              <a:rPr lang="sl-SI" sz="1300" dirty="0"/>
              <a:t>To bi bilo mogoče razlagati tudi z novelo kazenske procesne zakonodaje leta 2012, ki je uvedla možnost sporazuma o krivdi, zaradi katerega je bilo precej postopkov rešenih bistveno hitreje. Za natančno razlago pa bi bila nujna podrobnejša analiza.</a:t>
            </a:r>
          </a:p>
          <a:p>
            <a:r>
              <a:rPr lang="sl-SI" sz="1100" dirty="0"/>
              <a:t> </a:t>
            </a:r>
            <a:r>
              <a:rPr lang="sl-SI" sz="1300" dirty="0"/>
              <a:t>Tako je nastal koncept zaslužene kazni (</a:t>
            </a:r>
            <a:r>
              <a:rPr lang="sl-SI" sz="1300" i="1" dirty="0" err="1"/>
              <a:t>just</a:t>
            </a:r>
            <a:r>
              <a:rPr lang="sl-SI" sz="1300" i="1" dirty="0"/>
              <a:t> </a:t>
            </a:r>
            <a:r>
              <a:rPr lang="sl-SI" sz="1300" i="1" dirty="0" err="1"/>
              <a:t>deserts</a:t>
            </a:r>
            <a:r>
              <a:rPr lang="sl-SI" sz="1300" dirty="0"/>
              <a:t>), ...</a:t>
            </a:r>
          </a:p>
          <a:p>
            <a:endParaRPr lang="sl-SI" dirty="0"/>
          </a:p>
        </p:txBody>
      </p:sp>
      <p:sp>
        <p:nvSpPr>
          <p:cNvPr id="4" name="Označba mesta številke diapozitiva 3"/>
          <p:cNvSpPr>
            <a:spLocks noGrp="1"/>
          </p:cNvSpPr>
          <p:nvPr>
            <p:ph type="sldNum" sz="quarter" idx="5"/>
          </p:nvPr>
        </p:nvSpPr>
        <p:spPr/>
        <p:txBody>
          <a:bodyPr/>
          <a:lstStyle/>
          <a:p>
            <a:fld id="{F9F2E536-EE64-42B2-BEF7-7661A5477C3C}" type="slidenum">
              <a:rPr lang="sl-SI" smtClean="0"/>
              <a:t>9</a:t>
            </a:fld>
            <a:endParaRPr lang="sl-SI"/>
          </a:p>
        </p:txBody>
      </p:sp>
    </p:spTree>
    <p:extLst>
      <p:ext uri="{BB962C8B-B14F-4D97-AF65-F5344CB8AC3E}">
        <p14:creationId xmlns:p14="http://schemas.microsoft.com/office/powerpoint/2010/main" val="853061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pPr lvl="0"/>
            <a:r>
              <a:rPr lang="sl-SI" sz="1300" b="1" i="1" dirty="0"/>
              <a:t>Religiozno </a:t>
            </a:r>
            <a:r>
              <a:rPr lang="sl-SI" sz="1300" b="1" i="1" dirty="0">
                <a:sym typeface="Wingdings" panose="05000000000000000000" pitchFamily="2" charset="2"/>
              </a:rPr>
              <a:t></a:t>
            </a:r>
            <a:r>
              <a:rPr lang="sl-SI" sz="1300" b="1" i="1" dirty="0"/>
              <a:t> Posvetno</a:t>
            </a:r>
            <a:endParaRPr lang="sl-SI" sz="1300" b="1" dirty="0"/>
          </a:p>
          <a:p>
            <a:r>
              <a:rPr lang="sl-SI" sz="1300" dirty="0"/>
              <a:t>Kaznovanje družbeno nesprejemljivega ravnanja je bilo v prvobitnih družbah povezano z zaščito temeljnih vrednot, ki so jih take skupnosti oblikovale tudi v izdelane religiozne sisteme. Kaznovanje je tako pomenilo ne le formalno, temveč predvsem moralno obsodbo posameznika, ki je s svojim ravnanjem ogrozil tisto, kar je bilo skupnosti »sveto«, družbeno koherentnost in nemalokrat tudi njen obstoj. S kaznijo je želela skupnost svoj »greh« očistiti pred višjo silo, v neskončno moč katere je verjela. Z razvojem družbe je postajala meja med posvetnim in religioznim vse bolj ostra. Tako se je tudi kaznovanje oddaljilo od svojih religioznih izhodišč. V sodobnosti je formalni sistem kaznovanja ločen od religioznih elementov (izjema so sistemi, kjer je religiozno pravo tudi splošno sprejeto pravo, na primer šeriatsko pravo v islamskih državah), kljub temu pa tudi danes kaznovanje nosi množico različnih pomenov, med katerimi je tudi reševanje »svetega«. (Jones, </a:t>
            </a:r>
            <a:r>
              <a:rPr lang="sl-SI" sz="1300" dirty="0" err="1"/>
              <a:t>Johnstone</a:t>
            </a:r>
            <a:r>
              <a:rPr lang="sl-SI" sz="1300" dirty="0"/>
              <a:t>, 2012; Smith, 2008; Vilfan, 1996; </a:t>
            </a:r>
            <a:r>
              <a:rPr lang="sl-SI" sz="1300" dirty="0" err="1"/>
              <a:t>Kupčević</a:t>
            </a:r>
            <a:r>
              <a:rPr lang="sl-SI" sz="1300" dirty="0"/>
              <a:t> </a:t>
            </a:r>
            <a:r>
              <a:rPr lang="sl-SI" sz="1300" dirty="0" err="1"/>
              <a:t>Mlađenović</a:t>
            </a:r>
            <a:r>
              <a:rPr lang="sl-SI" sz="1300" dirty="0"/>
              <a:t>, 1972; </a:t>
            </a:r>
            <a:r>
              <a:rPr lang="sl-SI" sz="1300" dirty="0" err="1"/>
              <a:t>Durkheim</a:t>
            </a:r>
            <a:r>
              <a:rPr lang="sl-SI" sz="1300" dirty="0"/>
              <a:t>, 1938)</a:t>
            </a:r>
          </a:p>
          <a:p>
            <a:endParaRPr lang="sl-SI" sz="1300" dirty="0"/>
          </a:p>
          <a:p>
            <a:pPr lvl="0"/>
            <a:r>
              <a:rPr lang="sl-SI" sz="1300" b="1" i="1" dirty="0"/>
              <a:t>Zasebno </a:t>
            </a:r>
            <a:r>
              <a:rPr lang="sl-SI" sz="1300" b="1" i="1" dirty="0">
                <a:sym typeface="Wingdings" panose="05000000000000000000" pitchFamily="2" charset="2"/>
              </a:rPr>
              <a:t></a:t>
            </a:r>
            <a:r>
              <a:rPr lang="sl-SI" sz="1300" b="1" i="1" dirty="0"/>
              <a:t> Javno</a:t>
            </a:r>
            <a:endParaRPr lang="sl-SI" sz="1300" b="1" dirty="0"/>
          </a:p>
          <a:p>
            <a:r>
              <a:rPr lang="sl-SI" sz="1300" dirty="0"/>
              <a:t>Kršitve zapovedanega vedenja na področjih, ki za obstoj družbe niso bila temeljna, so v prvobitnih skupnostih kaznovali zasebno, najprej v obliki maščevanja, nato bolj formaliziranih sankcij. Šele z razvojem države je monopol nad kaznovanjem prevzela organizirana skupnost, ob maščevanju pa je kaznovanje dobilo številne nove pomene in sporočilno vrednost. (Jones, </a:t>
            </a:r>
            <a:r>
              <a:rPr lang="sl-SI" sz="1300" dirty="0" err="1"/>
              <a:t>Johnstone</a:t>
            </a:r>
            <a:r>
              <a:rPr lang="sl-SI" sz="1300" dirty="0"/>
              <a:t>, 2012; </a:t>
            </a:r>
            <a:r>
              <a:rPr lang="sl-SI" sz="1300" dirty="0" err="1"/>
              <a:t>Sijerčić</a:t>
            </a:r>
            <a:r>
              <a:rPr lang="sl-SI" sz="1300" dirty="0"/>
              <a:t> </a:t>
            </a:r>
            <a:r>
              <a:rPr lang="sl-SI" sz="1300" dirty="0" err="1"/>
              <a:t>Čolić</a:t>
            </a:r>
            <a:r>
              <a:rPr lang="sl-SI" sz="1300" dirty="0"/>
              <a:t> in Vranj, 2010; Smith, 2008; Bavcon in drugi, 2013; Vilfan, 1996; </a:t>
            </a:r>
            <a:r>
              <a:rPr lang="sl-SI" sz="1300" dirty="0" err="1"/>
              <a:t>Kupčević</a:t>
            </a:r>
            <a:r>
              <a:rPr lang="sl-SI" sz="1300" dirty="0"/>
              <a:t> </a:t>
            </a:r>
            <a:r>
              <a:rPr lang="sl-SI" sz="1300" dirty="0" err="1"/>
              <a:t>Mlađenović</a:t>
            </a:r>
            <a:r>
              <a:rPr lang="sl-SI" sz="1300" dirty="0"/>
              <a:t>, 1972)</a:t>
            </a:r>
          </a:p>
          <a:p>
            <a:endParaRPr lang="sl-SI" sz="1300" dirty="0"/>
          </a:p>
          <a:p>
            <a:pPr lvl="0"/>
            <a:r>
              <a:rPr lang="sl-SI" sz="1300" b="1" i="1" dirty="0"/>
              <a:t>Kruto </a:t>
            </a:r>
            <a:r>
              <a:rPr lang="sl-SI" sz="1300" b="1" i="1" dirty="0">
                <a:sym typeface="Wingdings" panose="05000000000000000000" pitchFamily="2" charset="2"/>
              </a:rPr>
              <a:t></a:t>
            </a:r>
            <a:r>
              <a:rPr lang="sl-SI" sz="1300" b="1" i="1" dirty="0"/>
              <a:t> Milejše</a:t>
            </a:r>
            <a:endParaRPr lang="sl-SI" sz="1300" b="1" dirty="0"/>
          </a:p>
          <a:p>
            <a:r>
              <a:rPr lang="sl-SI" sz="1300" dirty="0"/>
              <a:t>O krutosti nekdanjih in sodobnih kazni je mogoče na široko razpravljati, težko pa je zanikati trend, ki je kaznovanje skozi zgodovino vodil od bolj krutih, predvsem telesnih kazni k postopoma bolj humanim, prostostnim, finančnim in drugim kaznim, ki jih poznajo sodobni sistemi. Seveda tudi danes obstajajo sistemi, v katerih redno izvršujejo kazni, ki jih nikakor ne moremo oceniti kot mile ali humane, navsezadnje niti smrtna kazen kot najhujša oblika kaznovanja ni prepovedana povsod po svetu. Kljub temu je poudarek na razvoju, ki vendarle povečini pelje v smeri humanizacije kaznovanja. (Jones, </a:t>
            </a:r>
            <a:r>
              <a:rPr lang="sl-SI" sz="1300" dirty="0" err="1"/>
              <a:t>Johnstone</a:t>
            </a:r>
            <a:r>
              <a:rPr lang="sl-SI" sz="1300" dirty="0"/>
              <a:t>, 2012; </a:t>
            </a:r>
            <a:r>
              <a:rPr lang="sl-SI" sz="1300" dirty="0" err="1"/>
              <a:t>Sijerčić</a:t>
            </a:r>
            <a:r>
              <a:rPr lang="sl-SI" sz="1300" dirty="0"/>
              <a:t> </a:t>
            </a:r>
            <a:r>
              <a:rPr lang="sl-SI" sz="1300" dirty="0" err="1"/>
              <a:t>Čolić</a:t>
            </a:r>
            <a:r>
              <a:rPr lang="sl-SI" sz="1300" dirty="0"/>
              <a:t>, Vranj, 2010; Bavcon in drugi, 2013; Tella, Tella, 2006; Vilfan, 1996; </a:t>
            </a:r>
            <a:r>
              <a:rPr lang="sl-SI" sz="1300" dirty="0" err="1"/>
              <a:t>Kupčević</a:t>
            </a:r>
            <a:r>
              <a:rPr lang="sl-SI" sz="1300" dirty="0"/>
              <a:t> </a:t>
            </a:r>
            <a:r>
              <a:rPr lang="sl-SI" sz="1300" dirty="0" err="1"/>
              <a:t>Mlađenović</a:t>
            </a:r>
            <a:r>
              <a:rPr lang="sl-SI" sz="1300" dirty="0"/>
              <a:t>, 1972)</a:t>
            </a:r>
          </a:p>
          <a:p>
            <a:endParaRPr lang="sl-SI" sz="1300" dirty="0"/>
          </a:p>
          <a:p>
            <a:pPr lvl="0"/>
            <a:r>
              <a:rPr lang="sl-SI" sz="1300" b="1" i="1" dirty="0"/>
              <a:t>Kolektivno </a:t>
            </a:r>
            <a:r>
              <a:rPr lang="sl-SI" sz="1300" b="1" i="1" dirty="0">
                <a:sym typeface="Wingdings" panose="05000000000000000000" pitchFamily="2" charset="2"/>
              </a:rPr>
              <a:t></a:t>
            </a:r>
            <a:r>
              <a:rPr lang="sl-SI" sz="1300" b="1" i="1" dirty="0"/>
              <a:t> Individualno</a:t>
            </a:r>
            <a:endParaRPr lang="sl-SI" sz="1300" b="1" dirty="0"/>
          </a:p>
          <a:p>
            <a:r>
              <a:rPr lang="sl-SI" sz="1300" dirty="0"/>
              <a:t>Odzivi na prepovedano ravnanje v začetku niso bili usmerjeni proti posameznemu storilcu takega ravnanja. Osnovni namen odziva je bila ponovna vzpostavitev porušenega ravnovesja v skupnosti, zato ni bil nujno usmerjen zoper posameznika, ki je prepovedano ravnal. Individualne (kazenske) odgovornosti, kot se je razvila v poznejših družbah, v </a:t>
            </a:r>
            <a:r>
              <a:rPr lang="sl-SI" sz="1300" dirty="0" err="1"/>
              <a:t>preddržavnih</a:t>
            </a:r>
            <a:r>
              <a:rPr lang="sl-SI" sz="1300" dirty="0"/>
              <a:t> skupnostih niso poznali, odgovornost je nosila skupnost kot celota (ali vsaj ožji del skupnosti blizu storilcu), ki se je morala za prepovedano ravnanje spokoriti. (</a:t>
            </a:r>
            <a:r>
              <a:rPr lang="sl-SI" sz="1300" dirty="0" err="1"/>
              <a:t>Sijerčić</a:t>
            </a:r>
            <a:r>
              <a:rPr lang="sl-SI" sz="1300" dirty="0"/>
              <a:t> </a:t>
            </a:r>
            <a:r>
              <a:rPr lang="sl-SI" sz="1300" dirty="0" err="1"/>
              <a:t>Čolić</a:t>
            </a:r>
            <a:r>
              <a:rPr lang="sl-SI" sz="1300" dirty="0"/>
              <a:t>, Vranj, 2010; Bavcon in drugi, 2013; Vilfan, 1996; Milutinović, 1988; </a:t>
            </a:r>
            <a:r>
              <a:rPr lang="sl-SI" sz="1300" dirty="0" err="1"/>
              <a:t>Kupčević</a:t>
            </a:r>
            <a:r>
              <a:rPr lang="sl-SI" sz="1300" dirty="0"/>
              <a:t> </a:t>
            </a:r>
            <a:r>
              <a:rPr lang="sl-SI" sz="1300" dirty="0" err="1"/>
              <a:t>Mlađenović</a:t>
            </a:r>
            <a:r>
              <a:rPr lang="sl-SI" sz="1300" dirty="0"/>
              <a:t>, 1972)</a:t>
            </a:r>
          </a:p>
          <a:p>
            <a:endParaRPr lang="sl-SI" dirty="0"/>
          </a:p>
        </p:txBody>
      </p:sp>
      <p:sp>
        <p:nvSpPr>
          <p:cNvPr id="4" name="Označba mesta številke diapozitiva 3"/>
          <p:cNvSpPr>
            <a:spLocks noGrp="1"/>
          </p:cNvSpPr>
          <p:nvPr>
            <p:ph type="sldNum" sz="quarter" idx="5"/>
          </p:nvPr>
        </p:nvSpPr>
        <p:spPr/>
        <p:txBody>
          <a:bodyPr/>
          <a:lstStyle/>
          <a:p>
            <a:fld id="{F9F2E536-EE64-42B2-BEF7-7661A5477C3C}" type="slidenum">
              <a:rPr lang="sl-SI" smtClean="0"/>
              <a:t>10</a:t>
            </a:fld>
            <a:endParaRPr lang="sl-SI"/>
          </a:p>
        </p:txBody>
      </p:sp>
    </p:spTree>
    <p:extLst>
      <p:ext uri="{BB962C8B-B14F-4D97-AF65-F5344CB8AC3E}">
        <p14:creationId xmlns:p14="http://schemas.microsoft.com/office/powerpoint/2010/main" val="7139740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diapozitiv">
    <p:spTree>
      <p:nvGrpSpPr>
        <p:cNvPr id="1" name=""/>
        <p:cNvGrpSpPr/>
        <p:nvPr/>
      </p:nvGrpSpPr>
      <p:grpSpPr>
        <a:xfrm>
          <a:off x="0" y="0"/>
          <a:ext cx="0" cy="0"/>
          <a:chOff x="0" y="0"/>
          <a:chExt cx="0" cy="0"/>
        </a:xfrm>
      </p:grpSpPr>
      <p:sp>
        <p:nvSpPr>
          <p:cNvPr id="7" name="Rectangle 6"/>
          <p:cNvSpPr/>
          <p:nvPr/>
        </p:nvSpPr>
        <p:spPr>
          <a:xfrm>
            <a:off x="0" y="-1"/>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sl-SI"/>
              <a:t>Kliknite, če želite urediti slog naslova matrice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0000"/>
                    <a:lumOff val="10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sl-SI"/>
              <a:t>Kliknite, če želite urediti slog podnaslova matrice</a:t>
            </a:r>
            <a:endParaRPr lang="en-US" dirty="0"/>
          </a:p>
        </p:txBody>
      </p:sp>
      <p:sp>
        <p:nvSpPr>
          <p:cNvPr id="4" name="Date Placeholder 3"/>
          <p:cNvSpPr>
            <a:spLocks noGrp="1"/>
          </p:cNvSpPr>
          <p:nvPr>
            <p:ph type="dt" sz="half" idx="10"/>
          </p:nvPr>
        </p:nvSpPr>
        <p:spPr/>
        <p:txBody>
          <a:bodyPr/>
          <a:lstStyle>
            <a:lvl1pPr algn="l">
              <a:defRPr/>
            </a:lvl1pPr>
          </a:lstStyle>
          <a:p>
            <a:fld id="{8A8D2C69-C0BD-4BC5-B83C-964EDCF672B1}" type="datetimeFigureOut">
              <a:rPr lang="sl-SI" smtClean="0"/>
              <a:t>27. 02. 2024</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C70E179B-F1F5-4813-8D11-F6DA6B4ED0DE}" type="slidenum">
              <a:rPr lang="sl-SI" smtClean="0"/>
              <a:t>‹#›</a:t>
            </a:fld>
            <a:endParaRPr lang="sl-SI"/>
          </a:p>
        </p:txBody>
      </p:sp>
      <p:cxnSp>
        <p:nvCxnSpPr>
          <p:cNvPr id="8" name="Straight Connector 7"/>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247458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dirty="0"/>
          </a:p>
        </p:txBody>
      </p:sp>
      <p:sp>
        <p:nvSpPr>
          <p:cNvPr id="3" name="Vertical Text Placeholder 2"/>
          <p:cNvSpPr>
            <a:spLocks noGrp="1"/>
          </p:cNvSpPr>
          <p:nvPr>
            <p:ph type="body" orient="vert" idx="1"/>
          </p:nvPr>
        </p:nvSpPr>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8A8D2C69-C0BD-4BC5-B83C-964EDCF672B1}" type="datetimeFigureOut">
              <a:rPr lang="sl-SI" smtClean="0"/>
              <a:t>27. 02. 2024</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C70E179B-F1F5-4813-8D11-F6DA6B4ED0DE}" type="slidenum">
              <a:rPr lang="sl-SI" smtClean="0"/>
              <a:t>‹#›</a:t>
            </a:fld>
            <a:endParaRPr lang="sl-SI"/>
          </a:p>
        </p:txBody>
      </p:sp>
    </p:spTree>
    <p:extLst>
      <p:ext uri="{BB962C8B-B14F-4D97-AF65-F5344CB8AC3E}">
        <p14:creationId xmlns:p14="http://schemas.microsoft.com/office/powerpoint/2010/main" val="4286743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Navpični naslov in besedil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628900" cy="5410200"/>
          </a:xfrm>
        </p:spPr>
        <p:txBody>
          <a:bodyPr vert="eaVert" lIns="45720" tIns="91440" rIns="45720" bIns="91440"/>
          <a:lstStyle/>
          <a:p>
            <a:r>
              <a:rPr lang="sl-SI"/>
              <a:t>Kliknite, če želite urediti slog naslova matrice</a:t>
            </a:r>
            <a:endParaRPr lang="en-US" dirty="0"/>
          </a:p>
        </p:txBody>
      </p:sp>
      <p:sp>
        <p:nvSpPr>
          <p:cNvPr id="3" name="Vertical Text Placeholder 2"/>
          <p:cNvSpPr>
            <a:spLocks noGrp="1"/>
          </p:cNvSpPr>
          <p:nvPr>
            <p:ph type="body" orient="vert" idx="1"/>
          </p:nvPr>
        </p:nvSpPr>
        <p:spPr>
          <a:xfrm>
            <a:off x="990600" y="762000"/>
            <a:ext cx="7581900" cy="5410200"/>
          </a:xfrm>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8A8D2C69-C0BD-4BC5-B83C-964EDCF672B1}" type="datetimeFigureOut">
              <a:rPr lang="sl-SI" smtClean="0"/>
              <a:t>27. 02. 2024</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C70E179B-F1F5-4813-8D11-F6DA6B4ED0DE}" type="slidenum">
              <a:rPr lang="sl-SI" smtClean="0"/>
              <a:t>‹#›</a:t>
            </a:fld>
            <a:endParaRPr lang="sl-SI"/>
          </a:p>
        </p:txBody>
      </p:sp>
      <p:cxnSp>
        <p:nvCxnSpPr>
          <p:cNvPr id="7" name="Straight Connector 6"/>
          <p:cNvCxnSpPr/>
          <p:nvPr/>
        </p:nvCxnSpPr>
        <p:spPr>
          <a:xfrm rot="5400000" flipV="1">
            <a:off x="10058400" y="59263"/>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919300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dirty="0"/>
          </a:p>
        </p:txBody>
      </p:sp>
      <p:sp>
        <p:nvSpPr>
          <p:cNvPr id="3" name="Content Placeholder 2"/>
          <p:cNvSpPr>
            <a:spLocks noGrp="1"/>
          </p:cNvSpPr>
          <p:nvPr>
            <p:ph idx="1"/>
          </p:nvPr>
        </p:nvSpPr>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8A8D2C69-C0BD-4BC5-B83C-964EDCF672B1}" type="datetimeFigureOut">
              <a:rPr lang="sl-SI" smtClean="0"/>
              <a:t>27. 02. 2024</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C70E179B-F1F5-4813-8D11-F6DA6B4ED0DE}" type="slidenum">
              <a:rPr lang="sl-SI" smtClean="0"/>
              <a:t>‹#›</a:t>
            </a:fld>
            <a:endParaRPr lang="sl-SI"/>
          </a:p>
        </p:txBody>
      </p:sp>
    </p:spTree>
    <p:extLst>
      <p:ext uri="{BB962C8B-B14F-4D97-AF65-F5344CB8AC3E}">
        <p14:creationId xmlns:p14="http://schemas.microsoft.com/office/powerpoint/2010/main" val="3270484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Glava odseka">
    <p:spTree>
      <p:nvGrpSpPr>
        <p:cNvPr id="1" name=""/>
        <p:cNvGrpSpPr/>
        <p:nvPr/>
      </p:nvGrpSpPr>
      <p:grpSpPr>
        <a:xfrm>
          <a:off x="0" y="0"/>
          <a:ext cx="0" cy="0"/>
          <a:chOff x="0" y="0"/>
          <a:chExt cx="0" cy="0"/>
        </a:xfrm>
      </p:grpSpPr>
      <p:sp>
        <p:nvSpPr>
          <p:cNvPr id="7" name="Rectangle 6"/>
          <p:cNvSpPr/>
          <p:nvPr/>
        </p:nvSpPr>
        <p:spPr>
          <a:xfrm>
            <a:off x="0" y="-1"/>
            <a:ext cx="12192000" cy="457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sl-SI"/>
              <a:t>Kliknite, če želite urediti slog naslova matrice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Kliknite za urejanje slogov besedila matrice</a:t>
            </a:r>
          </a:p>
        </p:txBody>
      </p:sp>
      <p:sp>
        <p:nvSpPr>
          <p:cNvPr id="4" name="Date Placeholder 3"/>
          <p:cNvSpPr>
            <a:spLocks noGrp="1"/>
          </p:cNvSpPr>
          <p:nvPr>
            <p:ph type="dt" sz="half" idx="10"/>
          </p:nvPr>
        </p:nvSpPr>
        <p:spPr/>
        <p:txBody>
          <a:bodyPr/>
          <a:lstStyle/>
          <a:p>
            <a:fld id="{8A8D2C69-C0BD-4BC5-B83C-964EDCF672B1}" type="datetimeFigureOut">
              <a:rPr lang="sl-SI" smtClean="0"/>
              <a:t>27. 02. 2024</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C70E179B-F1F5-4813-8D11-F6DA6B4ED0DE}" type="slidenum">
              <a:rPr lang="sl-SI" smtClean="0"/>
              <a:t>‹#›</a:t>
            </a:fld>
            <a:endParaRPr lang="sl-SI"/>
          </a:p>
        </p:txBody>
      </p:sp>
      <p:cxnSp>
        <p:nvCxnSpPr>
          <p:cNvPr id="8" name="Straight Connector 7"/>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5035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sl-SI"/>
              <a:t>Kliknite, če želite urediti slog naslova matrice</a:t>
            </a:r>
            <a:endParaRPr lang="en-US" dirty="0"/>
          </a:p>
        </p:txBody>
      </p:sp>
      <p:sp>
        <p:nvSpPr>
          <p:cNvPr id="3" name="Content Placeholder 2"/>
          <p:cNvSpPr>
            <a:spLocks noGrp="1"/>
          </p:cNvSpPr>
          <p:nvPr>
            <p:ph sz="half" idx="1"/>
          </p:nvPr>
        </p:nvSpPr>
        <p:spPr>
          <a:xfrm>
            <a:off x="1024128" y="2286000"/>
            <a:ext cx="4754880" cy="4023360"/>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Date Placeholder 4"/>
          <p:cNvSpPr>
            <a:spLocks noGrp="1"/>
          </p:cNvSpPr>
          <p:nvPr>
            <p:ph type="dt" sz="half" idx="10"/>
          </p:nvPr>
        </p:nvSpPr>
        <p:spPr/>
        <p:txBody>
          <a:bodyPr/>
          <a:lstStyle/>
          <a:p>
            <a:fld id="{8A8D2C69-C0BD-4BC5-B83C-964EDCF672B1}" type="datetimeFigureOut">
              <a:rPr lang="sl-SI" smtClean="0"/>
              <a:t>27. 02. 2024</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C70E179B-F1F5-4813-8D11-F6DA6B4ED0DE}" type="slidenum">
              <a:rPr lang="sl-SI" smtClean="0"/>
              <a:t>‹#›</a:t>
            </a:fld>
            <a:endParaRPr lang="sl-SI"/>
          </a:p>
        </p:txBody>
      </p:sp>
    </p:spTree>
    <p:extLst>
      <p:ext uri="{BB962C8B-B14F-4D97-AF65-F5344CB8AC3E}">
        <p14:creationId xmlns:p14="http://schemas.microsoft.com/office/powerpoint/2010/main" val="53236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10" name="Title 9"/>
          <p:cNvSpPr>
            <a:spLocks noGrp="1"/>
          </p:cNvSpPr>
          <p:nvPr>
            <p:ph type="title"/>
          </p:nvPr>
        </p:nvSpPr>
        <p:spPr>
          <a:xfrm>
            <a:off x="1024128" y="585216"/>
            <a:ext cx="9720072" cy="1499616"/>
          </a:xfrm>
        </p:spPr>
        <p:txBody>
          <a:bodyPr/>
          <a:lstStyle/>
          <a:p>
            <a:r>
              <a:rPr lang="sl-SI"/>
              <a:t>Kliknite, če želite urediti slog naslova matrice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2">
                    <a:lumMod val="75000"/>
                  </a:schemeClr>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4" name="Content Placeholder 3"/>
          <p:cNvSpPr>
            <a:spLocks noGrp="1"/>
          </p:cNvSpPr>
          <p:nvPr>
            <p:ph sz="half" idx="2"/>
          </p:nvPr>
        </p:nvSpPr>
        <p:spPr>
          <a:xfrm>
            <a:off x="1024128" y="2967788"/>
            <a:ext cx="4754880" cy="3341572"/>
          </a:xfrm>
        </p:spPr>
        <p:txBody>
          <a:bodyPr lIns="45720" rIns="45720"/>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Text Placeholder 4"/>
          <p:cNvSpPr>
            <a:spLocks noGrp="1"/>
          </p:cNvSpPr>
          <p:nvPr>
            <p:ph type="body" sz="quarter" idx="3"/>
          </p:nvPr>
        </p:nvSpPr>
        <p:spPr>
          <a:xfrm>
            <a:off x="5989320"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2">
                    <a:lumMod val="75000"/>
                  </a:scheme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sl-SI"/>
              <a:t>Kliknite za urejanje slogov besedila matrice</a:t>
            </a:r>
          </a:p>
        </p:txBody>
      </p:sp>
      <p:sp>
        <p:nvSpPr>
          <p:cNvPr id="6" name="Content Placeholder 5"/>
          <p:cNvSpPr>
            <a:spLocks noGrp="1"/>
          </p:cNvSpPr>
          <p:nvPr>
            <p:ph sz="quarter" idx="4"/>
          </p:nvPr>
        </p:nvSpPr>
        <p:spPr>
          <a:xfrm>
            <a:off x="5989320" y="2967788"/>
            <a:ext cx="4754880" cy="3341572"/>
          </a:xfrm>
        </p:spPr>
        <p:txBody>
          <a:bodyPr lIns="45720" rIns="45720"/>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7" name="Date Placeholder 6"/>
          <p:cNvSpPr>
            <a:spLocks noGrp="1"/>
          </p:cNvSpPr>
          <p:nvPr>
            <p:ph type="dt" sz="half" idx="10"/>
          </p:nvPr>
        </p:nvSpPr>
        <p:spPr/>
        <p:txBody>
          <a:bodyPr/>
          <a:lstStyle/>
          <a:p>
            <a:fld id="{8A8D2C69-C0BD-4BC5-B83C-964EDCF672B1}" type="datetimeFigureOut">
              <a:rPr lang="sl-SI" smtClean="0"/>
              <a:t>27. 02. 2024</a:t>
            </a:fld>
            <a:endParaRPr lang="sl-SI"/>
          </a:p>
        </p:txBody>
      </p:sp>
      <p:sp>
        <p:nvSpPr>
          <p:cNvPr id="8" name="Footer Placeholder 7"/>
          <p:cNvSpPr>
            <a:spLocks noGrp="1"/>
          </p:cNvSpPr>
          <p:nvPr>
            <p:ph type="ftr" sz="quarter" idx="11"/>
          </p:nvPr>
        </p:nvSpPr>
        <p:spPr/>
        <p:txBody>
          <a:bodyPr/>
          <a:lstStyle/>
          <a:p>
            <a:endParaRPr lang="sl-SI"/>
          </a:p>
        </p:txBody>
      </p:sp>
      <p:sp>
        <p:nvSpPr>
          <p:cNvPr id="9" name="Slide Number Placeholder 8"/>
          <p:cNvSpPr>
            <a:spLocks noGrp="1"/>
          </p:cNvSpPr>
          <p:nvPr>
            <p:ph type="sldNum" sz="quarter" idx="12"/>
          </p:nvPr>
        </p:nvSpPr>
        <p:spPr/>
        <p:txBody>
          <a:bodyPr/>
          <a:lstStyle/>
          <a:p>
            <a:fld id="{C70E179B-F1F5-4813-8D11-F6DA6B4ED0DE}" type="slidenum">
              <a:rPr lang="sl-SI" smtClean="0"/>
              <a:t>‹#›</a:t>
            </a:fld>
            <a:endParaRPr lang="sl-SI"/>
          </a:p>
        </p:txBody>
      </p:sp>
    </p:spTree>
    <p:extLst>
      <p:ext uri="{BB962C8B-B14F-4D97-AF65-F5344CB8AC3E}">
        <p14:creationId xmlns:p14="http://schemas.microsoft.com/office/powerpoint/2010/main" val="16735141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dirty="0"/>
          </a:p>
        </p:txBody>
      </p:sp>
      <p:sp>
        <p:nvSpPr>
          <p:cNvPr id="3" name="Date Placeholder 2"/>
          <p:cNvSpPr>
            <a:spLocks noGrp="1"/>
          </p:cNvSpPr>
          <p:nvPr>
            <p:ph type="dt" sz="half" idx="10"/>
          </p:nvPr>
        </p:nvSpPr>
        <p:spPr/>
        <p:txBody>
          <a:bodyPr/>
          <a:lstStyle/>
          <a:p>
            <a:fld id="{8A8D2C69-C0BD-4BC5-B83C-964EDCF672B1}" type="datetimeFigureOut">
              <a:rPr lang="sl-SI" smtClean="0"/>
              <a:t>27. 02. 2024</a:t>
            </a:fld>
            <a:endParaRPr lang="sl-SI"/>
          </a:p>
        </p:txBody>
      </p:sp>
      <p:sp>
        <p:nvSpPr>
          <p:cNvPr id="4" name="Footer Placeholder 3"/>
          <p:cNvSpPr>
            <a:spLocks noGrp="1"/>
          </p:cNvSpPr>
          <p:nvPr>
            <p:ph type="ftr" sz="quarter" idx="11"/>
          </p:nvPr>
        </p:nvSpPr>
        <p:spPr/>
        <p:txBody>
          <a:bodyPr/>
          <a:lstStyle/>
          <a:p>
            <a:endParaRPr lang="sl-SI"/>
          </a:p>
        </p:txBody>
      </p:sp>
      <p:sp>
        <p:nvSpPr>
          <p:cNvPr id="5" name="Slide Number Placeholder 4"/>
          <p:cNvSpPr>
            <a:spLocks noGrp="1"/>
          </p:cNvSpPr>
          <p:nvPr>
            <p:ph type="sldNum" sz="quarter" idx="12"/>
          </p:nvPr>
        </p:nvSpPr>
        <p:spPr/>
        <p:txBody>
          <a:bodyPr/>
          <a:lstStyle/>
          <a:p>
            <a:fld id="{C70E179B-F1F5-4813-8D11-F6DA6B4ED0DE}" type="slidenum">
              <a:rPr lang="sl-SI" smtClean="0"/>
              <a:t>‹#›</a:t>
            </a:fld>
            <a:endParaRPr lang="sl-SI"/>
          </a:p>
        </p:txBody>
      </p:sp>
    </p:spTree>
    <p:extLst>
      <p:ext uri="{BB962C8B-B14F-4D97-AF65-F5344CB8AC3E}">
        <p14:creationId xmlns:p14="http://schemas.microsoft.com/office/powerpoint/2010/main" val="961994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azen">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8D2C69-C0BD-4BC5-B83C-964EDCF672B1}" type="datetimeFigureOut">
              <a:rPr lang="sl-SI" smtClean="0"/>
              <a:t>27. 02. 2024</a:t>
            </a:fld>
            <a:endParaRPr lang="sl-SI"/>
          </a:p>
        </p:txBody>
      </p:sp>
      <p:sp>
        <p:nvSpPr>
          <p:cNvPr id="3" name="Footer Placeholder 2"/>
          <p:cNvSpPr>
            <a:spLocks noGrp="1"/>
          </p:cNvSpPr>
          <p:nvPr>
            <p:ph type="ftr" sz="quarter" idx="11"/>
          </p:nvPr>
        </p:nvSpPr>
        <p:spPr/>
        <p:txBody>
          <a:bodyPr/>
          <a:lstStyle/>
          <a:p>
            <a:endParaRPr lang="sl-SI"/>
          </a:p>
        </p:txBody>
      </p:sp>
      <p:sp>
        <p:nvSpPr>
          <p:cNvPr id="4" name="Slide Number Placeholder 3"/>
          <p:cNvSpPr>
            <a:spLocks noGrp="1"/>
          </p:cNvSpPr>
          <p:nvPr>
            <p:ph type="sldNum" sz="quarter" idx="12"/>
          </p:nvPr>
        </p:nvSpPr>
        <p:spPr/>
        <p:txBody>
          <a:bodyPr/>
          <a:lstStyle/>
          <a:p>
            <a:fld id="{C70E179B-F1F5-4813-8D11-F6DA6B4ED0DE}" type="slidenum">
              <a:rPr lang="sl-SI" smtClean="0"/>
              <a:t>‹#›</a:t>
            </a:fld>
            <a:endParaRPr lang="sl-SI"/>
          </a:p>
        </p:txBody>
      </p:sp>
    </p:spTree>
    <p:extLst>
      <p:ext uri="{BB962C8B-B14F-4D97-AF65-F5344CB8AC3E}">
        <p14:creationId xmlns:p14="http://schemas.microsoft.com/office/powerpoint/2010/main" val="1000186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sl-SI"/>
              <a:t>Kliknite, če želite urediti slog naslova matrice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Kliknite za urejanje slogov besedila matrice</a:t>
            </a:r>
          </a:p>
        </p:txBody>
      </p:sp>
      <p:sp>
        <p:nvSpPr>
          <p:cNvPr id="5" name="Date Placeholder 4"/>
          <p:cNvSpPr>
            <a:spLocks noGrp="1"/>
          </p:cNvSpPr>
          <p:nvPr>
            <p:ph type="dt" sz="half" idx="10"/>
          </p:nvPr>
        </p:nvSpPr>
        <p:spPr/>
        <p:txBody>
          <a:bodyPr/>
          <a:lstStyle/>
          <a:p>
            <a:fld id="{8A8D2C69-C0BD-4BC5-B83C-964EDCF672B1}" type="datetimeFigureOut">
              <a:rPr lang="sl-SI" smtClean="0"/>
              <a:t>27. 02. 2024</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C70E179B-F1F5-4813-8D11-F6DA6B4ED0DE}" type="slidenum">
              <a:rPr lang="sl-SI" smtClean="0"/>
              <a:t>‹#›</a:t>
            </a:fld>
            <a:endParaRPr lang="sl-SI"/>
          </a:p>
        </p:txBody>
      </p:sp>
    </p:spTree>
    <p:extLst>
      <p:ext uri="{BB962C8B-B14F-4D97-AF65-F5344CB8AC3E}">
        <p14:creationId xmlns:p14="http://schemas.microsoft.com/office/powerpoint/2010/main" val="13409785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Naslov in slika">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sl-SI"/>
              <a:t>Kliknite, če želite urediti slog naslova matrice</a:t>
            </a:r>
            <a:endParaRPr lang="en-US" dirty="0"/>
          </a:p>
        </p:txBody>
      </p:sp>
      <p:sp>
        <p:nvSpPr>
          <p:cNvPr id="3" name="Picture Placeholder 2"/>
          <p:cNvSpPr>
            <a:spLocks noGrp="1" noChangeAspect="1"/>
          </p:cNvSpPr>
          <p:nvPr>
            <p:ph type="pic" idx="1"/>
          </p:nvPr>
        </p:nvSpPr>
        <p:spPr>
          <a:xfrm>
            <a:off x="0" y="-1"/>
            <a:ext cx="12188952" cy="4572000"/>
          </a:xfrm>
          <a:solidFill>
            <a:schemeClr val="accent2">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l-SI"/>
              <a:t>Kliknite ikono, če želite dodati sliko</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Date Placeholder 4"/>
          <p:cNvSpPr>
            <a:spLocks noGrp="1"/>
          </p:cNvSpPr>
          <p:nvPr>
            <p:ph type="dt" sz="half" idx="10"/>
          </p:nvPr>
        </p:nvSpPr>
        <p:spPr/>
        <p:txBody>
          <a:bodyPr/>
          <a:lstStyle/>
          <a:p>
            <a:fld id="{8A8D2C69-C0BD-4BC5-B83C-964EDCF672B1}" type="datetimeFigureOut">
              <a:rPr lang="sl-SI" smtClean="0"/>
              <a:t>27. 02. 2024</a:t>
            </a:fld>
            <a:endParaRPr lang="sl-SI"/>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70E179B-F1F5-4813-8D11-F6DA6B4ED0DE}" type="slidenum">
              <a:rPr lang="sl-SI" smtClean="0"/>
              <a:t>‹#›</a:t>
            </a:fld>
            <a:endParaRPr lang="sl-SI"/>
          </a:p>
        </p:txBody>
      </p:sp>
      <p:cxnSp>
        <p:nvCxnSpPr>
          <p:cNvPr id="9" name="Straight Connector 8"/>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260886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sl-SI"/>
              <a:t>Kliknite, če želite urediti slog naslova matrice</a:t>
            </a:r>
            <a:endParaRPr lang="en-US" dirty="0"/>
          </a:p>
        </p:txBody>
      </p:sp>
      <p:sp>
        <p:nvSpPr>
          <p:cNvPr id="3" name="Text Placeholder 2"/>
          <p:cNvSpPr>
            <a:spLocks noGrp="1"/>
          </p:cNvSpPr>
          <p:nvPr>
            <p:ph type="body" idx="1"/>
          </p:nvPr>
        </p:nvSpPr>
        <p:spPr>
          <a:xfrm>
            <a:off x="1024128" y="2286000"/>
            <a:ext cx="9720071" cy="4023360"/>
          </a:xfrm>
          <a:prstGeom prst="rect">
            <a:avLst/>
          </a:prstGeom>
        </p:spPr>
        <p:txBody>
          <a:bodyPr vert="horz" lIns="45720" tIns="45720" rIns="45720" bIns="45720" rtlCol="0">
            <a:normAutofit/>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2"/>
          </p:nvPr>
        </p:nvSpPr>
        <p:spPr>
          <a:xfrm>
            <a:off x="1024128" y="6470704"/>
            <a:ext cx="2154142"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8A8D2C69-C0BD-4BC5-B83C-964EDCF672B1}" type="datetimeFigureOut">
              <a:rPr lang="sl-SI" smtClean="0"/>
              <a:t>27. 02. 2024</a:t>
            </a:fld>
            <a:endParaRPr lang="sl-SI"/>
          </a:p>
        </p:txBody>
      </p:sp>
      <p:sp>
        <p:nvSpPr>
          <p:cNvPr id="5" name="Footer Placeholder 4"/>
          <p:cNvSpPr>
            <a:spLocks noGrp="1"/>
          </p:cNvSpPr>
          <p:nvPr>
            <p:ph type="ftr" sz="quarter" idx="3"/>
          </p:nvPr>
        </p:nvSpPr>
        <p:spPr>
          <a:xfrm>
            <a:off x="4842932" y="6470704"/>
            <a:ext cx="5901458" cy="274320"/>
          </a:xfrm>
          <a:prstGeom prst="rect">
            <a:avLst/>
          </a:prstGeom>
        </p:spPr>
        <p:txBody>
          <a:bodyPr vert="horz" lIns="91440" tIns="45720" rIns="91440" bIns="45720" rtlCol="0" anchor="ctr"/>
          <a:lstStyle>
            <a:lvl1pPr algn="r">
              <a:defRPr sz="1000" cap="all" baseline="0">
                <a:solidFill>
                  <a:schemeClr val="tx1">
                    <a:lumMod val="90000"/>
                    <a:lumOff val="10000"/>
                  </a:schemeClr>
                </a:solidFill>
                <a:latin typeface="+mj-lt"/>
              </a:defRPr>
            </a:lvl1pPr>
          </a:lstStyle>
          <a:p>
            <a:endParaRPr lang="sl-SI"/>
          </a:p>
        </p:txBody>
      </p:sp>
      <p:sp>
        <p:nvSpPr>
          <p:cNvPr id="6" name="Slide Number Placeholder 5"/>
          <p:cNvSpPr>
            <a:spLocks noGrp="1"/>
          </p:cNvSpPr>
          <p:nvPr>
            <p:ph type="sldNum" sz="quarter" idx="4"/>
          </p:nvPr>
        </p:nvSpPr>
        <p:spPr>
          <a:xfrm>
            <a:off x="10837334" y="6470704"/>
            <a:ext cx="973666"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C70E179B-F1F5-4813-8D11-F6DA6B4ED0DE}" type="slidenum">
              <a:rPr lang="sl-SI" smtClean="0"/>
              <a:t>‹#›</a:t>
            </a:fld>
            <a:endParaRPr lang="sl-SI"/>
          </a:p>
        </p:txBody>
      </p:sp>
      <p:cxnSp>
        <p:nvCxnSpPr>
          <p:cNvPr id="7" name="Straight Connector 6"/>
          <p:cNvCxnSpPr/>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58006621"/>
      </p:ext>
    </p:extLst>
  </p:cSld>
  <p:clrMap bg1="lt1" tx1="dk1" bg2="lt2" tx2="dk2" accent1="accent1" accent2="accent2" accent3="accent3" accent4="accent4" accent5="accent5" accent6="accent6" hlink="hlink" folHlink="folHlink"/>
  <p:sldLayoutIdLst>
    <p:sldLayoutId id="2147483835" r:id="rId1"/>
    <p:sldLayoutId id="2147483836" r:id="rId2"/>
    <p:sldLayoutId id="2147483837" r:id="rId3"/>
    <p:sldLayoutId id="2147483838" r:id="rId4"/>
    <p:sldLayoutId id="2147483839" r:id="rId5"/>
    <p:sldLayoutId id="2147483840" r:id="rId6"/>
    <p:sldLayoutId id="2147483841" r:id="rId7"/>
    <p:sldLayoutId id="2147483842" r:id="rId8"/>
    <p:sldLayoutId id="2147483843" r:id="rId9"/>
    <p:sldLayoutId id="2147483844" r:id="rId10"/>
    <p:sldLayoutId id="2147483845" r:id="rId11"/>
  </p:sldLayoutIdLst>
  <p:txStyles>
    <p:titleStyle>
      <a:lvl1pPr algn="l" defTabSz="914400" rtl="0" eaLnBrk="1" latinLnBrk="0" hangingPunct="1">
        <a:lnSpc>
          <a:spcPct val="80000"/>
        </a:lnSpc>
        <a:spcBef>
          <a:spcPct val="0"/>
        </a:spcBef>
        <a:buNone/>
        <a:defRPr sz="5000" kern="1200" cap="all" spc="100" baseline="0">
          <a:solidFill>
            <a:schemeClr val="tx1">
              <a:lumMod val="90000"/>
              <a:lumOff val="10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5A829B1-22E1-4618-9439-976E42076B93}"/>
              </a:ext>
            </a:extLst>
          </p:cNvPr>
          <p:cNvSpPr>
            <a:spLocks noGrp="1"/>
          </p:cNvSpPr>
          <p:nvPr>
            <p:ph type="ctrTitle"/>
          </p:nvPr>
        </p:nvSpPr>
        <p:spPr>
          <a:xfrm>
            <a:off x="1414943" y="1600201"/>
            <a:ext cx="9144000" cy="2387600"/>
          </a:xfrm>
        </p:spPr>
        <p:txBody>
          <a:bodyPr>
            <a:normAutofit fontScale="90000"/>
          </a:bodyPr>
          <a:lstStyle/>
          <a:p>
            <a:r>
              <a:rPr lang="sl-SI" sz="4900" dirty="0"/>
              <a:t>penologija</a:t>
            </a:r>
            <a:br>
              <a:rPr lang="sl-SI" sz="4000" dirty="0"/>
            </a:br>
            <a:r>
              <a:rPr lang="sl-SI" sz="3600" dirty="0"/>
              <a:t>pedagoška fakulteta UL, socialna pedagogika</a:t>
            </a:r>
            <a:br>
              <a:rPr lang="sl-SI" sz="4000" dirty="0"/>
            </a:br>
            <a:r>
              <a:rPr lang="sl-SI" sz="2800" dirty="0"/>
              <a:t>študijsko leto 2023/24</a:t>
            </a:r>
            <a:br>
              <a:rPr lang="sl-SI" sz="4000" dirty="0"/>
            </a:br>
            <a:br>
              <a:rPr lang="sl-SI" dirty="0"/>
            </a:br>
            <a:endParaRPr lang="sl-SI" dirty="0"/>
          </a:p>
        </p:txBody>
      </p:sp>
      <p:sp>
        <p:nvSpPr>
          <p:cNvPr id="9" name="Naslov 1">
            <a:extLst>
              <a:ext uri="{FF2B5EF4-FFF2-40B4-BE49-F238E27FC236}">
                <a16:creationId xmlns:a16="http://schemas.microsoft.com/office/drawing/2014/main" id="{E7523035-7659-441A-81B0-7560394F94E4}"/>
              </a:ext>
            </a:extLst>
          </p:cNvPr>
          <p:cNvSpPr txBox="1">
            <a:spLocks/>
          </p:cNvSpPr>
          <p:nvPr/>
        </p:nvSpPr>
        <p:spPr>
          <a:xfrm>
            <a:off x="645044" y="4927086"/>
            <a:ext cx="7540487" cy="1463040"/>
          </a:xfrm>
          <a:prstGeom prst="rect">
            <a:avLst/>
          </a:prstGeom>
        </p:spPr>
        <p:txBody>
          <a:bodyPr vert="horz" lIns="91440" tIns="45720" rIns="91440" bIns="45720" rtlCol="0" anchor="ctr">
            <a:normAutofit fontScale="97500" lnSpcReduction="10000"/>
          </a:bodyPr>
          <a:lstStyle>
            <a:lvl1pPr algn="r" defTabSz="914400" rtl="0" eaLnBrk="1" latinLnBrk="0" hangingPunct="1">
              <a:lnSpc>
                <a:spcPct val="80000"/>
              </a:lnSpc>
              <a:spcBef>
                <a:spcPct val="0"/>
              </a:spcBef>
              <a:buNone/>
              <a:defRPr sz="5000" kern="1200" cap="all" spc="200" baseline="0">
                <a:solidFill>
                  <a:schemeClr val="tx1">
                    <a:lumMod val="90000"/>
                    <a:lumOff val="10000"/>
                  </a:schemeClr>
                </a:solidFill>
                <a:latin typeface="+mj-lt"/>
                <a:ea typeface="+mj-ea"/>
                <a:cs typeface="+mj-cs"/>
              </a:defRPr>
            </a:lvl1pPr>
          </a:lstStyle>
          <a:p>
            <a:r>
              <a:rPr lang="sl-SI" dirty="0"/>
              <a:t>koncept kazni in zgodovina kaznovanja</a:t>
            </a:r>
            <a:br>
              <a:rPr lang="sl-SI" dirty="0"/>
            </a:br>
            <a:r>
              <a:rPr lang="sl-SI" sz="2000" cap="none" dirty="0"/>
              <a:t>doc. dr. Mojca M. Plesničar</a:t>
            </a:r>
            <a:endParaRPr lang="sl-SI" dirty="0"/>
          </a:p>
        </p:txBody>
      </p:sp>
    </p:spTree>
    <p:extLst>
      <p:ext uri="{BB962C8B-B14F-4D97-AF65-F5344CB8AC3E}">
        <p14:creationId xmlns:p14="http://schemas.microsoft.com/office/powerpoint/2010/main" val="15155177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32D8099-93AF-46EC-A961-3DEA06633F05}"/>
              </a:ext>
            </a:extLst>
          </p:cNvPr>
          <p:cNvSpPr>
            <a:spLocks noGrp="1"/>
          </p:cNvSpPr>
          <p:nvPr>
            <p:ph type="title"/>
          </p:nvPr>
        </p:nvSpPr>
        <p:spPr/>
        <p:txBody>
          <a:bodyPr/>
          <a:lstStyle/>
          <a:p>
            <a:r>
              <a:rPr lang="sl-SI" dirty="0"/>
              <a:t>Smeri razvoja kaznovanja</a:t>
            </a:r>
          </a:p>
        </p:txBody>
      </p:sp>
      <p:sp>
        <p:nvSpPr>
          <p:cNvPr id="3" name="Označba mesta vsebine 2">
            <a:extLst>
              <a:ext uri="{FF2B5EF4-FFF2-40B4-BE49-F238E27FC236}">
                <a16:creationId xmlns:a16="http://schemas.microsoft.com/office/drawing/2014/main" id="{75A233BC-46FB-4C01-B604-AD0E238BD80C}"/>
              </a:ext>
            </a:extLst>
          </p:cNvPr>
          <p:cNvSpPr>
            <a:spLocks noGrp="1"/>
          </p:cNvSpPr>
          <p:nvPr>
            <p:ph idx="1"/>
          </p:nvPr>
        </p:nvSpPr>
        <p:spPr/>
        <p:txBody>
          <a:bodyPr>
            <a:normAutofit/>
          </a:bodyPr>
          <a:lstStyle/>
          <a:p>
            <a:pPr marL="642366" lvl="1" indent="-514350">
              <a:buFont typeface="+mj-lt"/>
              <a:buAutoNum type="arabicPeriod"/>
            </a:pPr>
            <a:r>
              <a:rPr lang="sl-SI" sz="2800" dirty="0"/>
              <a:t>RELIGIOZNO </a:t>
            </a:r>
            <a:r>
              <a:rPr lang="sl-SI" sz="2800" dirty="0">
                <a:sym typeface="Wingdings" panose="05000000000000000000" pitchFamily="2" charset="2"/>
              </a:rPr>
              <a:t> POSVETNO</a:t>
            </a:r>
          </a:p>
          <a:p>
            <a:pPr marL="642366" lvl="1" indent="-514350">
              <a:buFont typeface="+mj-lt"/>
              <a:buAutoNum type="arabicPeriod"/>
            </a:pPr>
            <a:endParaRPr lang="sl-SI" sz="2800" dirty="0">
              <a:sym typeface="Wingdings" panose="05000000000000000000" pitchFamily="2" charset="2"/>
            </a:endParaRPr>
          </a:p>
          <a:p>
            <a:pPr marL="642366" lvl="1" indent="-514350">
              <a:buFont typeface="+mj-lt"/>
              <a:buAutoNum type="arabicPeriod"/>
            </a:pPr>
            <a:r>
              <a:rPr lang="sl-SI" sz="2800" dirty="0">
                <a:sym typeface="Wingdings" panose="05000000000000000000" pitchFamily="2" charset="2"/>
              </a:rPr>
              <a:t>ZASEBNO  JAVNO</a:t>
            </a:r>
          </a:p>
          <a:p>
            <a:pPr marL="642366" lvl="1" indent="-514350">
              <a:buFont typeface="+mj-lt"/>
              <a:buAutoNum type="arabicPeriod"/>
            </a:pPr>
            <a:endParaRPr lang="sl-SI" sz="2800" dirty="0">
              <a:sym typeface="Wingdings" panose="05000000000000000000" pitchFamily="2" charset="2"/>
            </a:endParaRPr>
          </a:p>
          <a:p>
            <a:pPr marL="642366" lvl="1" indent="-514350">
              <a:buFont typeface="+mj-lt"/>
              <a:buAutoNum type="arabicPeriod"/>
            </a:pPr>
            <a:r>
              <a:rPr lang="sl-SI" sz="2800" dirty="0">
                <a:sym typeface="Wingdings" panose="05000000000000000000" pitchFamily="2" charset="2"/>
              </a:rPr>
              <a:t>KRUTO  MILEJŠE</a:t>
            </a:r>
          </a:p>
          <a:p>
            <a:pPr marL="642366" lvl="1" indent="-514350">
              <a:buFont typeface="+mj-lt"/>
              <a:buAutoNum type="arabicPeriod"/>
            </a:pPr>
            <a:endParaRPr lang="sl-SI" sz="2800" dirty="0">
              <a:sym typeface="Wingdings" panose="05000000000000000000" pitchFamily="2" charset="2"/>
            </a:endParaRPr>
          </a:p>
          <a:p>
            <a:pPr marL="642366" lvl="1" indent="-514350">
              <a:buFont typeface="+mj-lt"/>
              <a:buAutoNum type="arabicPeriod"/>
            </a:pPr>
            <a:r>
              <a:rPr lang="sl-SI" sz="2800" dirty="0">
                <a:sym typeface="Wingdings" panose="05000000000000000000" pitchFamily="2" charset="2"/>
              </a:rPr>
              <a:t>KOLEKTIVNO  INDIVIDUALNO </a:t>
            </a:r>
            <a:endParaRPr lang="sl-SI" sz="2400" dirty="0"/>
          </a:p>
          <a:p>
            <a:pPr lvl="1">
              <a:buFontTx/>
              <a:buChar char="-"/>
            </a:pPr>
            <a:endParaRPr lang="sl-SI" sz="2800" dirty="0"/>
          </a:p>
        </p:txBody>
      </p:sp>
    </p:spTree>
    <p:extLst>
      <p:ext uri="{BB962C8B-B14F-4D97-AF65-F5344CB8AC3E}">
        <p14:creationId xmlns:p14="http://schemas.microsoft.com/office/powerpoint/2010/main" val="42618342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slov 3">
            <a:extLst>
              <a:ext uri="{FF2B5EF4-FFF2-40B4-BE49-F238E27FC236}">
                <a16:creationId xmlns:a16="http://schemas.microsoft.com/office/drawing/2014/main" id="{D531A2B2-196C-6581-EB2D-142612444FA7}"/>
              </a:ext>
            </a:extLst>
          </p:cNvPr>
          <p:cNvSpPr>
            <a:spLocks noGrp="1"/>
          </p:cNvSpPr>
          <p:nvPr>
            <p:ph type="title"/>
          </p:nvPr>
        </p:nvSpPr>
        <p:spPr/>
        <p:txBody>
          <a:bodyPr/>
          <a:lstStyle/>
          <a:p>
            <a:r>
              <a:rPr lang="sl-SI" dirty="0"/>
              <a:t>Osnovni pojmi</a:t>
            </a:r>
          </a:p>
        </p:txBody>
      </p:sp>
      <p:sp>
        <p:nvSpPr>
          <p:cNvPr id="5" name="Označba mesta besedila 4">
            <a:extLst>
              <a:ext uri="{FF2B5EF4-FFF2-40B4-BE49-F238E27FC236}">
                <a16:creationId xmlns:a16="http://schemas.microsoft.com/office/drawing/2014/main" id="{4BA90165-527E-D8BA-C996-D7CE81C3C627}"/>
              </a:ext>
            </a:extLst>
          </p:cNvPr>
          <p:cNvSpPr>
            <a:spLocks noGrp="1"/>
          </p:cNvSpPr>
          <p:nvPr>
            <p:ph type="body" idx="1"/>
          </p:nvPr>
        </p:nvSpPr>
        <p:spPr/>
        <p:txBody>
          <a:bodyPr/>
          <a:lstStyle/>
          <a:p>
            <a:endParaRPr lang="sl-SI"/>
          </a:p>
        </p:txBody>
      </p:sp>
    </p:spTree>
    <p:extLst>
      <p:ext uri="{BB962C8B-B14F-4D97-AF65-F5344CB8AC3E}">
        <p14:creationId xmlns:p14="http://schemas.microsoft.com/office/powerpoint/2010/main" val="12054678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2739D02-4DC8-43BF-A1B0-9AD2231731E8}"/>
              </a:ext>
            </a:extLst>
          </p:cNvPr>
          <p:cNvSpPr>
            <a:spLocks noGrp="1"/>
          </p:cNvSpPr>
          <p:nvPr>
            <p:ph type="title"/>
          </p:nvPr>
        </p:nvSpPr>
        <p:spPr/>
        <p:txBody>
          <a:bodyPr/>
          <a:lstStyle/>
          <a:p>
            <a:r>
              <a:rPr lang="sl-SI" dirty="0"/>
              <a:t>Kaj je penologija?</a:t>
            </a:r>
          </a:p>
        </p:txBody>
      </p:sp>
      <p:sp>
        <p:nvSpPr>
          <p:cNvPr id="3" name="Označba mesta vsebine 2">
            <a:extLst>
              <a:ext uri="{FF2B5EF4-FFF2-40B4-BE49-F238E27FC236}">
                <a16:creationId xmlns:a16="http://schemas.microsoft.com/office/drawing/2014/main" id="{062A5B33-84A9-4CEB-A090-70C5D76BF468}"/>
              </a:ext>
            </a:extLst>
          </p:cNvPr>
          <p:cNvSpPr>
            <a:spLocks noGrp="1"/>
          </p:cNvSpPr>
          <p:nvPr>
            <p:ph idx="1"/>
          </p:nvPr>
        </p:nvSpPr>
        <p:spPr/>
        <p:txBody>
          <a:bodyPr/>
          <a:lstStyle/>
          <a:p>
            <a:r>
              <a:rPr lang="sl-SI" dirty="0"/>
              <a:t>… veda o izvrševanju kazenskih sankcij (SSKJ)</a:t>
            </a:r>
          </a:p>
          <a:p>
            <a:r>
              <a:rPr lang="sl-SI" dirty="0"/>
              <a:t>… preučevanje izvrševanja kazenskih sankcij (Pravopis)</a:t>
            </a:r>
          </a:p>
          <a:p>
            <a:endParaRPr lang="sl-SI" dirty="0"/>
          </a:p>
          <a:p>
            <a:endParaRPr lang="sl-SI" dirty="0"/>
          </a:p>
          <a:p>
            <a:pPr marL="0" indent="0">
              <a:buNone/>
            </a:pPr>
            <a:r>
              <a:rPr lang="sl-SI" dirty="0"/>
              <a:t>- del kriminologije, osamosvajanje v 90-ih letih</a:t>
            </a:r>
          </a:p>
          <a:p>
            <a:pPr marL="0" indent="0">
              <a:buNone/>
            </a:pPr>
            <a:r>
              <a:rPr lang="sl-SI" dirty="0"/>
              <a:t>- v tujini: ponekod samostojna, večinoma del drugih konceptov: </a:t>
            </a:r>
            <a:r>
              <a:rPr lang="sl-SI" dirty="0" err="1"/>
              <a:t>Prisons</a:t>
            </a:r>
            <a:r>
              <a:rPr lang="sl-SI" dirty="0"/>
              <a:t>, </a:t>
            </a:r>
            <a:r>
              <a:rPr lang="sl-SI" dirty="0" err="1"/>
              <a:t>Punishment</a:t>
            </a:r>
            <a:r>
              <a:rPr lang="sl-SI" dirty="0"/>
              <a:t>, </a:t>
            </a:r>
            <a:r>
              <a:rPr lang="sl-SI" dirty="0" err="1"/>
              <a:t>Sociology</a:t>
            </a:r>
            <a:r>
              <a:rPr lang="sl-SI" dirty="0"/>
              <a:t> </a:t>
            </a:r>
            <a:r>
              <a:rPr lang="sl-SI" dirty="0" err="1"/>
              <a:t>of</a:t>
            </a:r>
            <a:r>
              <a:rPr lang="sl-SI" dirty="0"/>
              <a:t> </a:t>
            </a:r>
            <a:r>
              <a:rPr lang="sl-SI" dirty="0" err="1"/>
              <a:t>punishment</a:t>
            </a:r>
            <a:r>
              <a:rPr lang="sl-SI" dirty="0"/>
              <a:t>, </a:t>
            </a:r>
            <a:r>
              <a:rPr lang="sl-SI" dirty="0" err="1"/>
              <a:t>Deterrence</a:t>
            </a:r>
            <a:r>
              <a:rPr lang="sl-SI" dirty="0"/>
              <a:t> itd.</a:t>
            </a:r>
          </a:p>
        </p:txBody>
      </p:sp>
    </p:spTree>
    <p:extLst>
      <p:ext uri="{BB962C8B-B14F-4D97-AF65-F5344CB8AC3E}">
        <p14:creationId xmlns:p14="http://schemas.microsoft.com/office/powerpoint/2010/main" val="8058306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80C1845-D314-4918-AA30-E4398A833C0D}"/>
              </a:ext>
            </a:extLst>
          </p:cNvPr>
          <p:cNvSpPr>
            <a:spLocks noGrp="1"/>
          </p:cNvSpPr>
          <p:nvPr>
            <p:ph type="title"/>
          </p:nvPr>
        </p:nvSpPr>
        <p:spPr/>
        <p:txBody>
          <a:bodyPr/>
          <a:lstStyle/>
          <a:p>
            <a:r>
              <a:rPr lang="sl-SI" dirty="0"/>
              <a:t>Kaj je Kaznivo dejanje?</a:t>
            </a:r>
          </a:p>
        </p:txBody>
      </p:sp>
      <p:sp>
        <p:nvSpPr>
          <p:cNvPr id="3" name="Označba mesta vsebine 2">
            <a:extLst>
              <a:ext uri="{FF2B5EF4-FFF2-40B4-BE49-F238E27FC236}">
                <a16:creationId xmlns:a16="http://schemas.microsoft.com/office/drawing/2014/main" id="{463F2868-4DE3-4F43-A8DE-71CCA9FC8812}"/>
              </a:ext>
            </a:extLst>
          </p:cNvPr>
          <p:cNvSpPr>
            <a:spLocks noGrp="1"/>
          </p:cNvSpPr>
          <p:nvPr>
            <p:ph idx="1"/>
          </p:nvPr>
        </p:nvSpPr>
        <p:spPr/>
        <p:txBody>
          <a:bodyPr>
            <a:normAutofit/>
          </a:bodyPr>
          <a:lstStyle/>
          <a:p>
            <a:pPr marL="0" indent="0">
              <a:buNone/>
            </a:pPr>
            <a:endParaRPr lang="sl-SI" sz="2400" dirty="0"/>
          </a:p>
          <a:p>
            <a:pPr marL="0" indent="0">
              <a:buNone/>
            </a:pPr>
            <a:r>
              <a:rPr lang="sl-SI" sz="2400" dirty="0"/>
              <a:t>„Kaznivo dejanje je tisto, kar je v zakonu določeno kot kaznivo.“</a:t>
            </a:r>
          </a:p>
          <a:p>
            <a:pPr marL="0" indent="0">
              <a:buNone/>
            </a:pPr>
            <a:endParaRPr lang="sl-SI" sz="2400" dirty="0"/>
          </a:p>
          <a:p>
            <a:pPr>
              <a:buFontTx/>
              <a:buChar char="-"/>
            </a:pPr>
            <a:r>
              <a:rPr lang="sl-SI" sz="2400" dirty="0"/>
              <a:t> </a:t>
            </a:r>
            <a:r>
              <a:rPr lang="sl-SI" sz="2400" dirty="0" err="1"/>
              <a:t>Malum</a:t>
            </a:r>
            <a:r>
              <a:rPr lang="sl-SI" sz="2400" dirty="0"/>
              <a:t> in se / </a:t>
            </a:r>
            <a:r>
              <a:rPr lang="sl-SI" sz="2400" dirty="0" err="1"/>
              <a:t>malum</a:t>
            </a:r>
            <a:r>
              <a:rPr lang="sl-SI" sz="2400" dirty="0"/>
              <a:t> </a:t>
            </a:r>
            <a:r>
              <a:rPr lang="sl-SI" sz="2400" dirty="0" err="1"/>
              <a:t>prohibitum</a:t>
            </a:r>
            <a:endParaRPr lang="sl-SI" sz="2400" dirty="0"/>
          </a:p>
          <a:p>
            <a:pPr>
              <a:buFontTx/>
              <a:buChar char="-"/>
            </a:pPr>
            <a:endParaRPr lang="sl-SI" sz="2400" dirty="0"/>
          </a:p>
          <a:p>
            <a:pPr>
              <a:buFontTx/>
              <a:buChar char="-"/>
            </a:pPr>
            <a:r>
              <a:rPr lang="sl-SI" sz="2400" dirty="0"/>
              <a:t> zgodovinske in geografske razlike</a:t>
            </a:r>
          </a:p>
          <a:p>
            <a:pPr>
              <a:buFontTx/>
              <a:buChar char="-"/>
            </a:pPr>
            <a:r>
              <a:rPr lang="sl-SI" sz="2400" dirty="0"/>
              <a:t> kar vsakokratna družba DOLOČI kot kaznivo</a:t>
            </a:r>
          </a:p>
          <a:p>
            <a:pPr>
              <a:buFontTx/>
              <a:buChar char="-"/>
            </a:pPr>
            <a:endParaRPr lang="sl-SI" sz="2400" dirty="0"/>
          </a:p>
          <a:p>
            <a:pPr marL="0" indent="0">
              <a:buNone/>
            </a:pPr>
            <a:endParaRPr lang="sl-SI" sz="2400" dirty="0"/>
          </a:p>
        </p:txBody>
      </p:sp>
    </p:spTree>
    <p:extLst>
      <p:ext uri="{BB962C8B-B14F-4D97-AF65-F5344CB8AC3E}">
        <p14:creationId xmlns:p14="http://schemas.microsoft.com/office/powerpoint/2010/main" val="34355139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223E65D-091D-4CFE-B197-EE6EA85C3E9D}"/>
              </a:ext>
            </a:extLst>
          </p:cNvPr>
          <p:cNvSpPr>
            <a:spLocks noGrp="1"/>
          </p:cNvSpPr>
          <p:nvPr>
            <p:ph type="title"/>
          </p:nvPr>
        </p:nvSpPr>
        <p:spPr/>
        <p:txBody>
          <a:bodyPr/>
          <a:lstStyle/>
          <a:p>
            <a:r>
              <a:rPr lang="sl-SI" dirty="0"/>
              <a:t>Kaj je Kazen?</a:t>
            </a:r>
          </a:p>
        </p:txBody>
      </p:sp>
      <p:sp>
        <p:nvSpPr>
          <p:cNvPr id="3" name="Označba mesta vsebine 2">
            <a:extLst>
              <a:ext uri="{FF2B5EF4-FFF2-40B4-BE49-F238E27FC236}">
                <a16:creationId xmlns:a16="http://schemas.microsoft.com/office/drawing/2014/main" id="{7032CD78-1CDD-4345-A8BD-CED10C5E32CD}"/>
              </a:ext>
            </a:extLst>
          </p:cNvPr>
          <p:cNvSpPr>
            <a:spLocks noGrp="1"/>
          </p:cNvSpPr>
          <p:nvPr>
            <p:ph idx="1"/>
          </p:nvPr>
        </p:nvSpPr>
        <p:spPr>
          <a:xfrm>
            <a:off x="1024128" y="2301498"/>
            <a:ext cx="9720071" cy="4023360"/>
          </a:xfrm>
        </p:spPr>
        <p:txBody>
          <a:bodyPr>
            <a:normAutofit/>
          </a:bodyPr>
          <a:lstStyle/>
          <a:p>
            <a:r>
              <a:rPr lang="sl-SI" sz="2400" dirty="0"/>
              <a:t>Reakcija na kršitev pravil</a:t>
            </a:r>
          </a:p>
          <a:p>
            <a:r>
              <a:rPr lang="sl-SI" sz="2400" dirty="0"/>
              <a:t>- posameznik </a:t>
            </a:r>
            <a:r>
              <a:rPr lang="sl-SI" sz="2400" dirty="0" err="1"/>
              <a:t>vs</a:t>
            </a:r>
            <a:r>
              <a:rPr lang="sl-SI" sz="2400" dirty="0"/>
              <a:t>. drugi (družba</a:t>
            </a:r>
          </a:p>
          <a:p>
            <a:endParaRPr lang="sl-SI" sz="2400" dirty="0"/>
          </a:p>
          <a:p>
            <a:r>
              <a:rPr lang="sl-SI" sz="2400" dirty="0"/>
              <a:t>Formalno in neformalno kaznovanje</a:t>
            </a:r>
          </a:p>
          <a:p>
            <a:endParaRPr lang="sl-SI" sz="2400" dirty="0"/>
          </a:p>
          <a:p>
            <a:endParaRPr lang="sl-SI" sz="2200" dirty="0"/>
          </a:p>
          <a:p>
            <a:pPr lvl="1"/>
            <a:endParaRPr lang="sl-SI" dirty="0"/>
          </a:p>
          <a:p>
            <a:pPr lvl="1"/>
            <a:endParaRPr lang="sl-SI" dirty="0"/>
          </a:p>
        </p:txBody>
      </p:sp>
    </p:spTree>
    <p:extLst>
      <p:ext uri="{BB962C8B-B14F-4D97-AF65-F5344CB8AC3E}">
        <p14:creationId xmlns:p14="http://schemas.microsoft.com/office/powerpoint/2010/main" val="10786024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4DE3C34-FCB6-2F85-ABF0-4759079AAFA7}"/>
              </a:ext>
            </a:extLst>
          </p:cNvPr>
          <p:cNvSpPr>
            <a:spLocks noGrp="1"/>
          </p:cNvSpPr>
          <p:nvPr>
            <p:ph type="title"/>
          </p:nvPr>
        </p:nvSpPr>
        <p:spPr/>
        <p:txBody>
          <a:bodyPr/>
          <a:lstStyle/>
          <a:p>
            <a:r>
              <a:rPr lang="sl-SI" dirty="0"/>
              <a:t>Kaj je kazen v kazenskopravnem kontekstu?</a:t>
            </a:r>
          </a:p>
        </p:txBody>
      </p:sp>
      <p:sp>
        <p:nvSpPr>
          <p:cNvPr id="3" name="Označba mesta vsebine 2">
            <a:extLst>
              <a:ext uri="{FF2B5EF4-FFF2-40B4-BE49-F238E27FC236}">
                <a16:creationId xmlns:a16="http://schemas.microsoft.com/office/drawing/2014/main" id="{6F878765-2326-2671-343E-179EABBAE1BA}"/>
              </a:ext>
            </a:extLst>
          </p:cNvPr>
          <p:cNvSpPr>
            <a:spLocks noGrp="1"/>
          </p:cNvSpPr>
          <p:nvPr>
            <p:ph idx="1"/>
          </p:nvPr>
        </p:nvSpPr>
        <p:spPr>
          <a:xfrm>
            <a:off x="1024128" y="2526224"/>
            <a:ext cx="9720071" cy="3783136"/>
          </a:xfrm>
        </p:spPr>
        <p:txBody>
          <a:bodyPr/>
          <a:lstStyle/>
          <a:p>
            <a:r>
              <a:rPr lang="sl-SI" sz="2000" dirty="0"/>
              <a:t>Reakcija države na kršitve temeljnih pravil</a:t>
            </a:r>
          </a:p>
          <a:p>
            <a:endParaRPr lang="sl-SI" sz="2000" dirty="0"/>
          </a:p>
          <a:p>
            <a:r>
              <a:rPr lang="sl-SI" sz="2000" dirty="0"/>
              <a:t>Posebne lastnosti:</a:t>
            </a:r>
          </a:p>
          <a:p>
            <a:r>
              <a:rPr lang="sl-SI" sz="2000" dirty="0"/>
              <a:t>- država</a:t>
            </a:r>
          </a:p>
          <a:p>
            <a:r>
              <a:rPr lang="sl-SI" sz="2000" dirty="0"/>
              <a:t>- vnaprej določena</a:t>
            </a:r>
          </a:p>
          <a:p>
            <a:r>
              <a:rPr lang="sl-SI" sz="2000" dirty="0"/>
              <a:t>- omejena</a:t>
            </a:r>
          </a:p>
          <a:p>
            <a:endParaRPr lang="sl-SI" dirty="0"/>
          </a:p>
        </p:txBody>
      </p:sp>
    </p:spTree>
    <p:extLst>
      <p:ext uri="{BB962C8B-B14F-4D97-AF65-F5344CB8AC3E}">
        <p14:creationId xmlns:p14="http://schemas.microsoft.com/office/powerpoint/2010/main" val="39083759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A5FF3AB-6332-4C49-ADF2-82A27710D342}"/>
              </a:ext>
            </a:extLst>
          </p:cNvPr>
          <p:cNvSpPr>
            <a:spLocks noGrp="1"/>
          </p:cNvSpPr>
          <p:nvPr>
            <p:ph type="title"/>
          </p:nvPr>
        </p:nvSpPr>
        <p:spPr/>
        <p:txBody>
          <a:bodyPr/>
          <a:lstStyle/>
          <a:p>
            <a:r>
              <a:rPr lang="sl-SI" sz="5400" dirty="0"/>
              <a:t>Funkcije kaznovanja</a:t>
            </a:r>
          </a:p>
        </p:txBody>
      </p:sp>
      <p:sp>
        <p:nvSpPr>
          <p:cNvPr id="3" name="Označba mesta vsebine 2">
            <a:extLst>
              <a:ext uri="{FF2B5EF4-FFF2-40B4-BE49-F238E27FC236}">
                <a16:creationId xmlns:a16="http://schemas.microsoft.com/office/drawing/2014/main" id="{3FDEAF46-3F8E-430F-8AF5-18E0BD4D6356}"/>
              </a:ext>
            </a:extLst>
          </p:cNvPr>
          <p:cNvSpPr>
            <a:spLocks noGrp="1"/>
          </p:cNvSpPr>
          <p:nvPr>
            <p:ph idx="1"/>
          </p:nvPr>
        </p:nvSpPr>
        <p:spPr>
          <a:xfrm>
            <a:off x="1024128" y="2309246"/>
            <a:ext cx="10515600" cy="2865727"/>
          </a:xfrm>
        </p:spPr>
        <p:txBody>
          <a:bodyPr>
            <a:normAutofit/>
          </a:bodyPr>
          <a:lstStyle/>
          <a:p>
            <a:pPr marL="457200" indent="-457200">
              <a:spcBef>
                <a:spcPct val="0"/>
              </a:spcBef>
              <a:buFont typeface="+mj-lt"/>
              <a:buAutoNum type="alphaUcPeriod"/>
            </a:pPr>
            <a:r>
              <a:rPr lang="sl-SI" sz="3200" dirty="0"/>
              <a:t>Obrambna</a:t>
            </a:r>
          </a:p>
          <a:p>
            <a:pPr marL="457200" indent="-457200">
              <a:spcBef>
                <a:spcPct val="0"/>
              </a:spcBef>
              <a:buFont typeface="+mj-lt"/>
              <a:buAutoNum type="alphaUcPeriod"/>
            </a:pPr>
            <a:endParaRPr lang="sl-SI" sz="3200" dirty="0"/>
          </a:p>
          <a:p>
            <a:pPr marL="457200" indent="-457200">
              <a:spcBef>
                <a:spcPct val="0"/>
              </a:spcBef>
              <a:buFont typeface="+mj-lt"/>
              <a:buAutoNum type="alphaUcPeriod"/>
            </a:pPr>
            <a:r>
              <a:rPr lang="sl-SI" sz="3200" dirty="0"/>
              <a:t>Kohezivna</a:t>
            </a:r>
          </a:p>
          <a:p>
            <a:pPr marL="457200" indent="-457200">
              <a:spcBef>
                <a:spcPct val="0"/>
              </a:spcBef>
              <a:buFont typeface="+mj-lt"/>
              <a:buAutoNum type="alphaUcPeriod"/>
            </a:pPr>
            <a:endParaRPr lang="sl-SI" sz="3200" dirty="0"/>
          </a:p>
          <a:p>
            <a:pPr marL="457200" indent="-457200">
              <a:spcBef>
                <a:spcPct val="0"/>
              </a:spcBef>
              <a:buFont typeface="+mj-lt"/>
              <a:buAutoNum type="alphaUcPeriod"/>
            </a:pPr>
            <a:r>
              <a:rPr lang="sl-SI" sz="3200" dirty="0"/>
              <a:t>Reaktivna</a:t>
            </a:r>
          </a:p>
          <a:p>
            <a:pPr marL="457200" indent="-457200">
              <a:spcBef>
                <a:spcPct val="0"/>
              </a:spcBef>
              <a:buFont typeface="+mj-lt"/>
              <a:buAutoNum type="alphaUcPeriod"/>
            </a:pPr>
            <a:endParaRPr lang="sl-SI" sz="3200" dirty="0"/>
          </a:p>
          <a:p>
            <a:pPr marL="0" indent="0">
              <a:spcBef>
                <a:spcPct val="0"/>
              </a:spcBef>
              <a:buNone/>
            </a:pPr>
            <a:endParaRPr lang="sl-SI" sz="2400" dirty="0"/>
          </a:p>
        </p:txBody>
      </p:sp>
      <p:pic>
        <p:nvPicPr>
          <p:cNvPr id="1026" name="Picture 2" descr="Punishment | Definition, Examples, Types, Effectiveness, &amp; Facts |  Britannica">
            <a:extLst>
              <a:ext uri="{FF2B5EF4-FFF2-40B4-BE49-F238E27FC236}">
                <a16:creationId xmlns:a16="http://schemas.microsoft.com/office/drawing/2014/main" id="{6BA25F1D-C942-5568-4A58-8E303162AA4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03876" y="2138036"/>
            <a:ext cx="5363996" cy="32081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141713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A5FF3AB-6332-4C49-ADF2-82A27710D342}"/>
              </a:ext>
            </a:extLst>
          </p:cNvPr>
          <p:cNvSpPr>
            <a:spLocks noGrp="1"/>
          </p:cNvSpPr>
          <p:nvPr>
            <p:ph type="title"/>
          </p:nvPr>
        </p:nvSpPr>
        <p:spPr/>
        <p:txBody>
          <a:bodyPr/>
          <a:lstStyle/>
          <a:p>
            <a:r>
              <a:rPr lang="sl-SI" sz="5400" dirty="0"/>
              <a:t>Namen kaznovanja</a:t>
            </a:r>
          </a:p>
        </p:txBody>
      </p:sp>
      <p:sp>
        <p:nvSpPr>
          <p:cNvPr id="3" name="Označba mesta vsebine 2">
            <a:extLst>
              <a:ext uri="{FF2B5EF4-FFF2-40B4-BE49-F238E27FC236}">
                <a16:creationId xmlns:a16="http://schemas.microsoft.com/office/drawing/2014/main" id="{3FDEAF46-3F8E-430F-8AF5-18E0BD4D6356}"/>
              </a:ext>
            </a:extLst>
          </p:cNvPr>
          <p:cNvSpPr>
            <a:spLocks noGrp="1"/>
          </p:cNvSpPr>
          <p:nvPr>
            <p:ph idx="1"/>
          </p:nvPr>
        </p:nvSpPr>
        <p:spPr>
          <a:xfrm>
            <a:off x="838200" y="2084831"/>
            <a:ext cx="10515600" cy="3756571"/>
          </a:xfrm>
        </p:spPr>
        <p:txBody>
          <a:bodyPr>
            <a:normAutofit/>
          </a:bodyPr>
          <a:lstStyle/>
          <a:p>
            <a:pPr marL="0" indent="0">
              <a:spcBef>
                <a:spcPct val="0"/>
              </a:spcBef>
              <a:buNone/>
            </a:pPr>
            <a:endParaRPr lang="sl-SI" sz="2800" dirty="0"/>
          </a:p>
          <a:p>
            <a:pPr marL="0" indent="0">
              <a:spcBef>
                <a:spcPct val="0"/>
              </a:spcBef>
              <a:buNone/>
            </a:pPr>
            <a:endParaRPr lang="sl-SI" sz="2800" dirty="0"/>
          </a:p>
          <a:p>
            <a:pPr marL="0" indent="0">
              <a:spcBef>
                <a:spcPct val="0"/>
              </a:spcBef>
              <a:buNone/>
            </a:pPr>
            <a:endParaRPr lang="sl-SI" sz="2800" dirty="0"/>
          </a:p>
          <a:p>
            <a:pPr marL="0" indent="0">
              <a:spcBef>
                <a:spcPct val="0"/>
              </a:spcBef>
              <a:buNone/>
            </a:pPr>
            <a:endParaRPr lang="sl-SI" sz="2800" dirty="0"/>
          </a:p>
          <a:p>
            <a:pPr marL="0" indent="0">
              <a:spcBef>
                <a:spcPct val="0"/>
              </a:spcBef>
              <a:buNone/>
            </a:pPr>
            <a:r>
              <a:rPr lang="sl-SI" sz="2800" dirty="0" err="1"/>
              <a:t>Retributivizem</a:t>
            </a:r>
            <a:r>
              <a:rPr lang="sl-SI" sz="2800" dirty="0"/>
              <a:t> 							Utilitarizem</a:t>
            </a:r>
          </a:p>
          <a:p>
            <a:pPr marL="0" indent="0">
              <a:spcBef>
                <a:spcPct val="0"/>
              </a:spcBef>
              <a:buNone/>
            </a:pPr>
            <a:r>
              <a:rPr lang="sl-SI" sz="2800" dirty="0"/>
              <a:t>(Absolutne teorije)					 	(Relativne teorije)</a:t>
            </a:r>
          </a:p>
          <a:p>
            <a:pPr marL="0" indent="0">
              <a:spcBef>
                <a:spcPct val="0"/>
              </a:spcBef>
              <a:buNone/>
            </a:pPr>
            <a:r>
              <a:rPr lang="sl-SI" dirty="0"/>
              <a:t>_________________________________________________________________________</a:t>
            </a:r>
          </a:p>
          <a:p>
            <a:pPr marL="0" indent="0">
              <a:spcBef>
                <a:spcPct val="0"/>
              </a:spcBef>
              <a:buNone/>
            </a:pPr>
            <a:endParaRPr lang="sl-SI" dirty="0"/>
          </a:p>
          <a:p>
            <a:pPr marL="0" indent="0">
              <a:spcBef>
                <a:spcPct val="0"/>
              </a:spcBef>
              <a:buNone/>
            </a:pPr>
            <a:r>
              <a:rPr lang="sl-SI" dirty="0"/>
              <a:t>				    Vmesne (mešane) teorije</a:t>
            </a:r>
          </a:p>
          <a:p>
            <a:pPr marL="0" indent="0">
              <a:spcBef>
                <a:spcPct val="0"/>
              </a:spcBef>
              <a:buNone/>
            </a:pPr>
            <a:endParaRPr lang="sl-SI" dirty="0"/>
          </a:p>
        </p:txBody>
      </p:sp>
    </p:spTree>
    <p:extLst>
      <p:ext uri="{BB962C8B-B14F-4D97-AF65-F5344CB8AC3E}">
        <p14:creationId xmlns:p14="http://schemas.microsoft.com/office/powerpoint/2010/main" val="3185185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7DD8EA1-A29B-458C-B7EA-313AA64C6ECE}"/>
              </a:ext>
            </a:extLst>
          </p:cNvPr>
          <p:cNvSpPr>
            <a:spLocks noGrp="1"/>
          </p:cNvSpPr>
          <p:nvPr>
            <p:ph type="title"/>
          </p:nvPr>
        </p:nvSpPr>
        <p:spPr/>
        <p:txBody>
          <a:bodyPr/>
          <a:lstStyle/>
          <a:p>
            <a:r>
              <a:rPr lang="sl-SI" dirty="0"/>
              <a:t>KAZNOVANJE SKOZI OBDOBJA</a:t>
            </a:r>
          </a:p>
        </p:txBody>
      </p:sp>
      <p:sp>
        <p:nvSpPr>
          <p:cNvPr id="3" name="Označba mesta vsebine 2">
            <a:extLst>
              <a:ext uri="{FF2B5EF4-FFF2-40B4-BE49-F238E27FC236}">
                <a16:creationId xmlns:a16="http://schemas.microsoft.com/office/drawing/2014/main" id="{12C23641-51A6-496D-BB35-FE2C6FF68448}"/>
              </a:ext>
            </a:extLst>
          </p:cNvPr>
          <p:cNvSpPr>
            <a:spLocks noGrp="1"/>
          </p:cNvSpPr>
          <p:nvPr>
            <p:ph idx="1"/>
          </p:nvPr>
        </p:nvSpPr>
        <p:spPr/>
        <p:txBody>
          <a:bodyPr>
            <a:normAutofit fontScale="92500" lnSpcReduction="10000"/>
          </a:bodyPr>
          <a:lstStyle/>
          <a:p>
            <a:pPr marL="457200" indent="-457200">
              <a:buFont typeface="+mj-lt"/>
              <a:buAutoNum type="arabicPeriod"/>
            </a:pPr>
            <a:r>
              <a:rPr lang="sl-SI" sz="2400" dirty="0"/>
              <a:t>KAZNOVANJE V PREDDRŽAVNIH SKUPNOSTIH</a:t>
            </a:r>
          </a:p>
          <a:p>
            <a:pPr marL="457200" indent="-457200">
              <a:buFont typeface="+mj-lt"/>
              <a:buAutoNum type="arabicPeriod"/>
            </a:pPr>
            <a:endParaRPr lang="sl-SI" sz="2400" dirty="0"/>
          </a:p>
          <a:p>
            <a:pPr marL="457200" indent="-457200">
              <a:buFont typeface="+mj-lt"/>
              <a:buAutoNum type="arabicPeriod"/>
            </a:pPr>
            <a:r>
              <a:rPr lang="sl-SI" sz="2400" dirty="0"/>
              <a:t>KAZNOVANJE V OBDOBJU DRŽAVE</a:t>
            </a:r>
          </a:p>
          <a:p>
            <a:pPr marL="642366" lvl="1" indent="-514350">
              <a:buFont typeface="+mj-lt"/>
              <a:buAutoNum type="romanLcPeriod"/>
            </a:pPr>
            <a:r>
              <a:rPr lang="sl-SI" sz="2000" dirty="0"/>
              <a:t>OBDOBJE POKORENJA IN ZASTRAŠEVANJA</a:t>
            </a:r>
          </a:p>
          <a:p>
            <a:pPr marL="642366" lvl="1" indent="-514350">
              <a:buFont typeface="+mj-lt"/>
              <a:buAutoNum type="romanLcPeriod"/>
            </a:pPr>
            <a:endParaRPr lang="sl-SI" sz="2000" dirty="0"/>
          </a:p>
          <a:p>
            <a:pPr marL="642366" lvl="1" indent="-514350">
              <a:buFont typeface="+mj-lt"/>
              <a:buAutoNum type="romanLcPeriod"/>
            </a:pPr>
            <a:r>
              <a:rPr lang="sl-SI" sz="2000" dirty="0"/>
              <a:t>OBDOBJE HUMANIZMA</a:t>
            </a:r>
          </a:p>
          <a:p>
            <a:pPr marL="642366" lvl="1" indent="-514350">
              <a:buFont typeface="+mj-lt"/>
              <a:buAutoNum type="romanLcPeriod"/>
            </a:pPr>
            <a:endParaRPr lang="sl-SI" sz="2000" dirty="0"/>
          </a:p>
          <a:p>
            <a:pPr marL="642366" lvl="1" indent="-514350">
              <a:buFont typeface="+mj-lt"/>
              <a:buAutoNum type="romanLcPeriod"/>
            </a:pPr>
            <a:r>
              <a:rPr lang="sl-SI" sz="2000" dirty="0"/>
              <a:t>OBDOBJE INDIVIDUALIZACIJE IN REHABILITACIJE</a:t>
            </a:r>
          </a:p>
          <a:p>
            <a:pPr marL="642366" lvl="1" indent="-514350">
              <a:buFont typeface="+mj-lt"/>
              <a:buAutoNum type="romanLcPeriod"/>
            </a:pPr>
            <a:endParaRPr lang="sl-SI" sz="2000" dirty="0"/>
          </a:p>
          <a:p>
            <a:pPr marL="642366" lvl="1" indent="-514350">
              <a:buFont typeface="+mj-lt"/>
              <a:buAutoNum type="romanLcPeriod"/>
            </a:pPr>
            <a:r>
              <a:rPr lang="sl-SI" sz="2000" dirty="0"/>
              <a:t>VRNITEV RETRUBUTIVIZMA</a:t>
            </a:r>
          </a:p>
          <a:p>
            <a:pPr marL="642366" lvl="1" indent="-514350">
              <a:buFont typeface="+mj-lt"/>
              <a:buAutoNum type="romanLcPeriod"/>
            </a:pPr>
            <a:endParaRPr lang="sl-SI" sz="2000" dirty="0"/>
          </a:p>
          <a:p>
            <a:pPr marL="642366" lvl="1" indent="-514350">
              <a:buFont typeface="+mj-lt"/>
              <a:buAutoNum type="romanLcPeriod"/>
            </a:pPr>
            <a:r>
              <a:rPr lang="sl-SI" sz="2000" dirty="0"/>
              <a:t>DANAŠNJI ČAS: SKUPNOSTNE SANKCIJE, RETRIBUTIVIZEM, RESOCIALIZACIJA</a:t>
            </a:r>
          </a:p>
        </p:txBody>
      </p:sp>
    </p:spTree>
    <p:extLst>
      <p:ext uri="{BB962C8B-B14F-4D97-AF65-F5344CB8AC3E}">
        <p14:creationId xmlns:p14="http://schemas.microsoft.com/office/powerpoint/2010/main" val="3215866705"/>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rgbClr val="2E2B21"/>
      </a:dk1>
      <a:lt1>
        <a:srgbClr val="FFFFFF"/>
      </a:lt1>
      <a:dk2>
        <a:srgbClr val="605B4F"/>
      </a:dk2>
      <a:lt2>
        <a:srgbClr val="D8D6BE"/>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blipFill rotWithShape="1">
          <a:blip xmlns:r="http://schemas.openxmlformats.org/officeDocument/2006/relationships" r:embed="rId1">
            <a:duotone>
              <a:schemeClr val="phClr">
                <a:tint val="98000"/>
              </a:schemeClr>
              <a:schemeClr val="phClr">
                <a:shade val="89000"/>
                <a:satMod val="145000"/>
              </a:schemeClr>
            </a:duotone>
          </a:blip>
          <a:tile tx="0" ty="0" sx="32000" sy="32000" flip="none" algn="tl"/>
        </a:blipFill>
        <a:blipFill rotWithShape="1">
          <a:blip xmlns:r="http://schemas.openxmlformats.org/officeDocument/2006/relationships" r:embed="rId2">
            <a:duotone>
              <a:schemeClr val="phClr">
                <a:tint val="98000"/>
              </a:schemeClr>
              <a:schemeClr val="phClr">
                <a:shade val="95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Integral" id="{3577F8C9-A904-41D8-97D2-FD898F53F20E}" vid="{090DCB5F-146D-478A-852A-34B16FE9F3A8}"/>
    </a:ext>
  </a:extLst>
</a:theme>
</file>

<file path=ppt/theme/theme2.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405</TotalTime>
  <Words>4975</Words>
  <Application>Microsoft Office PowerPoint</Application>
  <PresentationFormat>Širokozaslonsko</PresentationFormat>
  <Paragraphs>158</Paragraphs>
  <Slides>10</Slides>
  <Notes>8</Notes>
  <HiddenSlides>0</HiddenSlides>
  <MMClips>0</MMClips>
  <ScaleCrop>false</ScaleCrop>
  <HeadingPairs>
    <vt:vector size="6" baseType="variant">
      <vt:variant>
        <vt:lpstr>Uporabljene pisave</vt:lpstr>
      </vt:variant>
      <vt:variant>
        <vt:i4>6</vt:i4>
      </vt:variant>
      <vt:variant>
        <vt:lpstr>Tema</vt:lpstr>
      </vt:variant>
      <vt:variant>
        <vt:i4>1</vt:i4>
      </vt:variant>
      <vt:variant>
        <vt:lpstr>Naslovi diapozitivov</vt:lpstr>
      </vt:variant>
      <vt:variant>
        <vt:i4>10</vt:i4>
      </vt:variant>
    </vt:vector>
  </HeadingPairs>
  <TitlesOfParts>
    <vt:vector size="17" baseType="lpstr">
      <vt:lpstr>Arial</vt:lpstr>
      <vt:lpstr>Calibri</vt:lpstr>
      <vt:lpstr>Söhne</vt:lpstr>
      <vt:lpstr>Tw Cen MT</vt:lpstr>
      <vt:lpstr>Tw Cen MT Condensed</vt:lpstr>
      <vt:lpstr>Wingdings 3</vt:lpstr>
      <vt:lpstr>Integral</vt:lpstr>
      <vt:lpstr>penologija pedagoška fakulteta UL, socialna pedagogika študijsko leto 2023/24  </vt:lpstr>
      <vt:lpstr>Osnovni pojmi</vt:lpstr>
      <vt:lpstr>Kaj je penologija?</vt:lpstr>
      <vt:lpstr>Kaj je Kaznivo dejanje?</vt:lpstr>
      <vt:lpstr>Kaj je Kazen?</vt:lpstr>
      <vt:lpstr>Kaj je kazen v kazenskopravnem kontekstu?</vt:lpstr>
      <vt:lpstr>Funkcije kaznovanja</vt:lpstr>
      <vt:lpstr>Namen kaznovanja</vt:lpstr>
      <vt:lpstr>KAZNOVANJE SKOZI OBDOBJA</vt:lpstr>
      <vt:lpstr>Smeri razvoja kaznovanja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Pravo in psihologija, Uvodno</dc:title>
  <dc:creator>Mojca M. Plesničar</dc:creator>
  <cp:lastModifiedBy>Mojca Plesničar</cp:lastModifiedBy>
  <cp:revision>33</cp:revision>
  <cp:lastPrinted>2023-02-14T12:02:06Z</cp:lastPrinted>
  <dcterms:created xsi:type="dcterms:W3CDTF">2019-02-07T08:52:09Z</dcterms:created>
  <dcterms:modified xsi:type="dcterms:W3CDTF">2024-02-27T11:16:22Z</dcterms:modified>
</cp:coreProperties>
</file>