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6B391-50C7-48B7-8305-D39DD990BFF6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2D94-5746-4F22-893C-6D1AA8CEAC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55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60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8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13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8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9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128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99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407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58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454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8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23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91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65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4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8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27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40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87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7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9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9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658" y="184029"/>
            <a:ext cx="10851614" cy="818506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2.4 OSNOVNE NAPETOSTI IN DIMENZIONIRANJE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93213" y="1266940"/>
                <a:ext cx="10025351" cy="5221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Deli konstrukcij so obremenjeni z nesestavljenimi zunanjimi obremenitvami (F, q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b="1" dirty="0"/>
                  <a:t>), ki v prerezih povzročajo notranje obremenitve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sl-SI" b="1" dirty="0"/>
                  <a:t> zaradi katerih se pojavijo normalne napetosti </a:t>
                </a:r>
                <a:r>
                  <a:rPr lang="el-GR" b="1" dirty="0"/>
                  <a:t>σ</a:t>
                </a:r>
                <a:r>
                  <a:rPr lang="sl-SI" b="1" dirty="0"/>
                  <a:t> in tangencialne </a:t>
                </a:r>
                <a:r>
                  <a:rPr lang="el-GR" b="1" dirty="0"/>
                  <a:t>τ</a:t>
                </a:r>
                <a:r>
                  <a:rPr lang="sl-SI" b="1" dirty="0"/>
                  <a:t> ter deformacije: relativni raztezek </a:t>
                </a:r>
                <a:r>
                  <a:rPr lang="el-GR" b="1" dirty="0"/>
                  <a:t>ε</a:t>
                </a:r>
                <a:r>
                  <a:rPr lang="sl-SI" b="1" dirty="0"/>
                  <a:t>, zožitev prereza </a:t>
                </a:r>
                <a:r>
                  <a:rPr lang="el-GR" b="1" dirty="0"/>
                  <a:t>ψ</a:t>
                </a:r>
                <a:r>
                  <a:rPr lang="sl-SI" b="1" dirty="0"/>
                  <a:t> in kot zasuka </a:t>
                </a:r>
                <a:r>
                  <a:rPr lang="el-GR" b="1" dirty="0"/>
                  <a:t>γ</a:t>
                </a:r>
                <a:r>
                  <a:rPr lang="sl-SI" b="1" dirty="0"/>
                  <a:t>.</a:t>
                </a:r>
              </a:p>
              <a:p>
                <a:pPr marL="0" indent="0">
                  <a:buNone/>
                </a:pPr>
                <a:r>
                  <a:rPr lang="sl-SI" b="1" dirty="0"/>
                  <a:t>Če raste obremenitev, rasteta napetost in deformacija, dokler napetost ne doseže trdnosti gradiva in se konstrukcija ne poruši. Da preprečimo porušitev konstrukcije, morajo biti dejanske napetosti manjše od dopustnih, kar dosežemo z ustrezno izbiro gradiva, oblike in dimenzij konstrukcije.</a:t>
                </a:r>
              </a:p>
              <a:p>
                <a:pPr marL="0" indent="0">
                  <a:buNone/>
                </a:pPr>
                <a:r>
                  <a:rPr lang="sl-SI" b="1" dirty="0"/>
                  <a:t>V delu konstrukcije se pojavijo osnovne napetosti, če je ta obremenjen samo z vzdolžnimi silami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sl-SI" b="1" dirty="0"/>
                  <a:t> ali prečnimi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b="1" dirty="0"/>
                  <a:t> oz. z upogibnim momentom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sl-SI" b="1" dirty="0"/>
                  <a:t> povzročijo normalne napetosti </a:t>
                </a:r>
                <a:r>
                  <a:rPr lang="el-GR" b="1" dirty="0"/>
                  <a:t>σ</a:t>
                </a:r>
                <a:r>
                  <a:rPr lang="sl-SI" b="1" dirty="0"/>
                  <a:t>; to so natezna, tlačna, upogibna in uklonska napetost. Strižno tangencialno napetost povzročijo prečne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b="1" dirty="0"/>
                  <a:t>. Tangencialno torzijsko ali vzvojno napetost povzroči torzijski moment T.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213" y="1266940"/>
                <a:ext cx="10025351" cy="5221995"/>
              </a:xfrm>
              <a:blipFill rotWithShape="0">
                <a:blip r:embed="rId2"/>
                <a:stretch>
                  <a:fillRect l="-608" t="-1051" r="-1216" b="-4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8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Modul elastičnosti E za jeklo znaša: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𝐌𝐏𝐚</m:t>
                    </m:r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(Krautov strojniški priročnik, stran 122)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Tako je raztezek nosilca profila I: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𝟏𝟒𝟐𝟎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𝟐𝟓𝟖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č) Sili, ki obremenjujeta nosilca standardnih profilov I in U, sta enaki, prav tako gradivo nosilca, zato se potrebni prerez ne spremeni.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𝟏𝟐𝟓𝟎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d) Raztezek nosilca standardnega profila U se bo povečal, ker se poveča natezna napetost v nosilcu, zaradi manjšega prereza nosilca.</a:t>
                </a: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  <a:blipFill rotWithShape="0">
                <a:blip r:embed="rId2"/>
                <a:stretch>
                  <a:fillRect l="-665" t="-86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5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 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𝟏𝟑𝟓𝟎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𝟑𝟐𝟔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9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8" y="154236"/>
            <a:ext cx="10080434" cy="6521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Poleg osnovnih napetosti se v konstrukcijah pojavljajo sestavljene ali kombinirane napetosti, kadar na del konstrukcije sočasno delujejo različne obremenitve. Sestavljene napetosti so: nateg in upogib, tlak in upogib, upogib in torzija…, ki se pogosto pojavljajo v strojnih delih. 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8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0" y="264405"/>
            <a:ext cx="10796530" cy="583894"/>
          </a:xfrm>
        </p:spPr>
        <p:txBody>
          <a:bodyPr>
            <a:normAutofit/>
          </a:bodyPr>
          <a:lstStyle/>
          <a:p>
            <a:r>
              <a:rPr lang="sl-SI" sz="3600" dirty="0"/>
              <a:t>2.4.1 Nateg in tlak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93213" y="1035586"/>
                <a:ext cx="10025351" cy="55414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Sila F, ki deluje pravokotno na prerez dela konstrukcije A, v prerezu povzroči natezno oz. tlačno napetost </a:t>
                </a:r>
                <a:r>
                  <a:rPr lang="el-GR" b="1" dirty="0"/>
                  <a:t>σ</a:t>
                </a:r>
                <a:r>
                  <a:rPr lang="sl-SI" b="1" dirty="0"/>
                  <a:t>. Za dimenzioniranje uporabimo enačbo:</a:t>
                </a: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Potrebno ploščino prereza dela konstrukcije A izračunamo z enačbo:</a:t>
                </a: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Ustrezni prerez konstrukcije izberemo iz standardov.</a:t>
                </a:r>
              </a:p>
              <a:p>
                <a:pPr marL="0" indent="0">
                  <a:buNone/>
                </a:pPr>
                <a:r>
                  <a:rPr lang="sl-SI" b="1" dirty="0"/>
                  <a:t>Nastalo deformacijo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sl-SI" b="1" dirty="0"/>
                  <a:t>, raztezek oz. skrček, izračunamo:</a:t>
                </a: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213" y="1035586"/>
                <a:ext cx="10025351" cy="5541484"/>
              </a:xfrm>
              <a:blipFill rotWithShape="0">
                <a:blip r:embed="rId2"/>
                <a:stretch>
                  <a:fillRect l="-608" t="-9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2027106" y="1674442"/>
                <a:ext cx="1916934" cy="6665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𝝈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num>
                        <m:den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den>
                      </m:f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𝒅𝒐𝒑</m:t>
                          </m:r>
                        </m:sub>
                      </m:sSub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06" y="1674442"/>
                <a:ext cx="1916934" cy="666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2352104" y="2979827"/>
                <a:ext cx="1266937" cy="7581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f>
                        <m:f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𝒅𝒐𝒑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04" y="2979827"/>
                <a:ext cx="1266937" cy="7581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2027106" y="5005095"/>
                <a:ext cx="1916934" cy="6749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𝒍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0" lang="sl-SI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sl-SI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06" y="5005095"/>
                <a:ext cx="1916934" cy="674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91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78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6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Tlačna napetost se pojavi tudi pri segrevanju, v delih konstrukcije, ki so v vzdolžni smeri trdno vpeti. Imenujemo jo tudi </a:t>
                </a:r>
                <a:r>
                  <a:rPr lang="sl-SI" b="1" dirty="0">
                    <a:solidFill>
                      <a:schemeClr val="accent1"/>
                    </a:solidFill>
                  </a:rPr>
                  <a:t>temperaturna napetost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b="1" dirty="0"/>
                  <a:t> in jo izračunamo po enačbi:</a:t>
                </a:r>
              </a:p>
              <a:p>
                <a:pPr marL="0" indent="0">
                  <a:buNone/>
                </a:pPr>
                <a:r>
                  <a:rPr lang="sl-SI" b="1" dirty="0"/>
                  <a:t>Deformacijo, ki nastane zaradi temperaturne spremembe, izračunamo z enačbo: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Relativni raztezek zaradi temperaturne spremembe izračunamo: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 r="-96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4814374" y="763602"/>
                <a:ext cx="2622012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sub>
                      </m:sSub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𝑬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∙(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)∙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74" y="763602"/>
                <a:ext cx="26220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1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4494881" y="3319802"/>
                <a:ext cx="3779324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b>
                      </m:sSub>
                      <m:r>
                        <a:rPr kumimoji="0" lang="sl-SI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kumimoji="0" lang="sl-SI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𝟏𝟎𝟎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81" y="3319802"/>
                <a:ext cx="3779324" cy="400110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7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34176"/>
                <a:ext cx="9601200" cy="64231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NALOGI</a:t>
                </a:r>
              </a:p>
              <a:p>
                <a:pPr marL="342900" indent="-342900">
                  <a:buAutoNum type="arabicPeriod"/>
                </a:pPr>
                <a:r>
                  <a:rPr lang="sl-SI" sz="1800" dirty="0"/>
                  <a:t>Jeklena konstrukcija je spojena pri temperaturi 343 K z jeklenimi vijaki premera d = 42 mm in dolžine l = 600 mm. Določiti je treba skrček vijaka, če se le-ta ohladi na normalno temperaturo 293 K, natezno napetost in silo v vijaku.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𝟏𝟐𝟔</m:t>
                      </m:r>
                      <m:f>
                        <m:fPr>
                          <m:ctrlPr>
                            <a:rPr lang="sl-SI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sl-SI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𝒎𝒎</m:t>
                              </m:r>
                            </m:e>
                            <m:sup>
                              <m:r>
                                <a:rPr lang="sl-SI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𝟏𝟕𝟒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𝟓𝟔𝟔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sl-SI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sl-SI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sl-SI" sz="1800" dirty="0"/>
                  <a:t>2. Železniški tirnici zvarimo pri temperaturi 293 K. Kolikšna je napetost v tirnici pri temperaturi 313 K?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sl-SI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sl-SI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sz="1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sl-SI" sz="1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sl-SI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34176"/>
                <a:ext cx="9601200" cy="6423101"/>
              </a:xfrm>
              <a:blipFill>
                <a:blip r:embed="rId2"/>
                <a:stretch>
                  <a:fillRect l="-508" t="-66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82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960214" y="143085"/>
                <a:ext cx="10080434" cy="652198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l-SI" sz="1700" b="1" dirty="0"/>
                  <a:t>Oznake v enačbah: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1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sz="1700" b="1" dirty="0"/>
                  <a:t>- natezna napetost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>
                            <a:latin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sz="1700" b="1" dirty="0"/>
                  <a:t>- tlačna napetost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sl-SI" sz="1700" b="1" dirty="0"/>
                  <a:t>- natezna oz. tlačna sila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sz="1700" b="1" dirty="0"/>
                  <a:t>- ploščina prereza</a:t>
                </a:r>
                <a:endParaRPr lang="sl-SI" sz="17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𝒅𝒐𝒑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sz="1700" b="1" dirty="0"/>
                  <a:t>- dopustna natezna oz. tlačna napetost gradiva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700" b="1" dirty="0"/>
                  <a:t>- končna (deformirana) dolžina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700" b="1" dirty="0"/>
                  <a:t>- začetna dolžina (dolžina pred obremenitvijo)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17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700" b="1" dirty="0"/>
                  <a:t>- raztezek oz. skrček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sz="1700" b="1" dirty="0"/>
                  <a:t>- temperaturna napetost</a:t>
                </a:r>
              </a:p>
              <a:p>
                <a:pPr marL="0" indent="0">
                  <a:buNone/>
                </a:pPr>
                <a:r>
                  <a:rPr lang="sl-SI" sz="1700" b="1" dirty="0"/>
                  <a:t>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sz="1700" b="1" dirty="0"/>
                  <a:t>- modul elastičnosti gradiva</a:t>
                </a:r>
              </a:p>
              <a:p>
                <a:pPr marL="0" indent="0">
                  <a:buNone/>
                </a:pPr>
                <a:r>
                  <a:rPr lang="sl-SI" sz="1700" b="1" dirty="0"/>
                  <a:t>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sl-SI" sz="1700" b="1" dirty="0"/>
                  <a:t>- temperatura segrevanja oz. ohlajanja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sl-SI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sl-SI" sz="1700" b="1" dirty="0"/>
                  <a:t>- temperatura okolice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sz="17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sz="1700" b="1" dirty="0"/>
                  <a:t>- linearna temperaturna razteznost gradiva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sl-SI" sz="17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7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sl-SI" sz="1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sz="1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sz="1700" b="1" dirty="0"/>
                  <a:t>- relativni raztezek oz. skrček zaradi temperaturne spremembe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sz="17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700" b="1" i="1"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700" b="1" dirty="0"/>
                  <a:t>- raztezek oz. skrček zaradi temperaturne spremembe</a:t>
                </a:r>
              </a:p>
              <a:p>
                <a:pPr marL="0" indent="0">
                  <a:buNone/>
                </a:pPr>
                <a:endParaRPr lang="sl-SI" sz="17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214" y="143085"/>
                <a:ext cx="10080434" cy="6521986"/>
              </a:xfrm>
              <a:blipFill>
                <a:blip r:embed="rId2"/>
                <a:stretch>
                  <a:fillRect l="-363" t="-12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48299" y="286439"/>
                <a:ext cx="10091450" cy="6202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l-SI" sz="2400" b="1" dirty="0"/>
                  <a:t>PRIMERI ZA VAJE: NATEG IN TLAK</a:t>
                </a:r>
              </a:p>
              <a:p>
                <a:pPr marL="0" indent="0">
                  <a:buNone/>
                </a:pPr>
                <a:r>
                  <a:rPr lang="sl-SI" b="1" dirty="0"/>
                  <a:t>1.PRIMER (dimenzioniranje profila I na nateg)</a:t>
                </a:r>
              </a:p>
              <a:p>
                <a:pPr marL="0" indent="0">
                  <a:buNone/>
                </a:pPr>
                <a:r>
                  <a:rPr lang="sl-SI" b="1" dirty="0"/>
                  <a:t>Nosilec profila I (DIN 1025-1) iz vroče valjanega konstrukcijskega jekla S185 oz. 1.0035, dolžine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sl-SI" b="1" dirty="0"/>
                  <a:t>, je obremenjen z natezno silo F = 150 kN.</a:t>
                </a:r>
              </a:p>
              <a:p>
                <a:pPr marL="457200" indent="-457200">
                  <a:buAutoNum type="alphaLcParenR"/>
                </a:pPr>
                <a:r>
                  <a:rPr lang="sl-SI" b="1" dirty="0"/>
                  <a:t>Določi dopustno natezno napetost v nosilcu.</a:t>
                </a:r>
              </a:p>
              <a:p>
                <a:pPr marL="457200" indent="-457200">
                  <a:buAutoNum type="alphaLcParenR"/>
                </a:pPr>
                <a:r>
                  <a:rPr lang="sl-SI" b="1" dirty="0"/>
                  <a:t>Izračunaj in izberi standardni prerez profila I za nosilec.</a:t>
                </a:r>
              </a:p>
              <a:p>
                <a:pPr marL="457200" indent="-457200">
                  <a:buAutoNum type="alphaLcParenR"/>
                </a:pPr>
                <a:r>
                  <a:rPr lang="sl-SI" b="1" dirty="0"/>
                  <a:t>Za koliko se nosilec podaljša? Izračunaj raztezek nosilca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sl-SI" b="1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sl-SI" b="1" dirty="0"/>
                  <a:t>Če želimo profil I zamenjati s standardnim profilom U iz enakega gradiva, katerega bi izbrali?</a:t>
                </a:r>
              </a:p>
              <a:p>
                <a:pPr marL="457200" indent="-457200">
                  <a:buAutoNum type="alphaLcParenR"/>
                </a:pPr>
                <a:r>
                  <a:rPr lang="sl-SI" b="1" dirty="0"/>
                  <a:t>Kakšen je raztezek izbranega profila U? Kdaj se raztezek spremeni?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299" y="286439"/>
                <a:ext cx="10091450" cy="6202495"/>
              </a:xfrm>
              <a:blipFill>
                <a:blip r:embed="rId2"/>
                <a:stretch>
                  <a:fillRect l="-906" t="-1082" r="-6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8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Rešitev: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a) Dopustno natezno napetost za nosilec iz konstrukcijskega jekla 1.0035, obremenjen z glavno silo, odčitamo iz Krautovega strojniškega priročnika, stran 611, in znaša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𝒅𝒐𝒑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𝑴𝑷𝒂</m:t>
                    </m:r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b) Potrebno ploščino prereza izračunamo z enačbo: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𝒅𝒐𝒑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𝟏𝟐𝟓𝟎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S pomočjo Krautovega priročnika, stran 493, izberemo standardni profil I 120, ki ima prerez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𝟏𝟒𝟐𝟎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c) Raztezek nosilca izračunamo z enačbo: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Natezna napetost je: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308472"/>
                <a:ext cx="10080434" cy="6367750"/>
              </a:xfrm>
              <a:blipFill rotWithShape="0">
                <a:blip r:embed="rId2"/>
                <a:stretch>
                  <a:fillRect l="-665" t="-862" r="-3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534" y="1110297"/>
            <a:ext cx="2045465" cy="29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314</Words>
  <Application>Microsoft Office PowerPoint</Application>
  <PresentationFormat>Širokozaslonsko</PresentationFormat>
  <Paragraphs>106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2.4 OSNOVNE NAPETOSTI IN DIMENZIONIRANJE </vt:lpstr>
      <vt:lpstr>PowerPointova predstavitev</vt:lpstr>
      <vt:lpstr>2.4.1 Nateg in tlak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</dc:creator>
  <cp:lastModifiedBy>Tanja</cp:lastModifiedBy>
  <cp:revision>37</cp:revision>
  <dcterms:created xsi:type="dcterms:W3CDTF">2021-09-29T19:34:14Z</dcterms:created>
  <dcterms:modified xsi:type="dcterms:W3CDTF">2022-04-10T10:47:46Z</dcterms:modified>
</cp:coreProperties>
</file>