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5" r:id="rId2"/>
    <p:sldId id="270" r:id="rId3"/>
    <p:sldId id="268" r:id="rId4"/>
    <p:sldId id="274" r:id="rId5"/>
    <p:sldId id="277" r:id="rId6"/>
    <p:sldId id="291" r:id="rId7"/>
    <p:sldId id="280" r:id="rId8"/>
    <p:sldId id="283" r:id="rId9"/>
    <p:sldId id="278" r:id="rId10"/>
    <p:sldId id="279" r:id="rId11"/>
    <p:sldId id="281" r:id="rId12"/>
    <p:sldId id="290" r:id="rId13"/>
    <p:sldId id="275" r:id="rId14"/>
    <p:sldId id="282" r:id="rId15"/>
    <p:sldId id="292" r:id="rId16"/>
    <p:sldId id="261" r:id="rId17"/>
    <p:sldId id="266" r:id="rId18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B"/>
    <a:srgbClr val="BEEFFA"/>
    <a:srgbClr val="A9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9B4F-6F35-4FC9-B48C-A388BBC2A98B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A6609-88CE-445B-A3A3-F60476FE50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03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F3A0-B7F2-4305-B013-CAC6E8F1A8E3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312C-EECB-4E28-845F-9EBA11CC63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99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8312C-EECB-4E28-845F-9EBA11CC639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91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A606A2-C386-45FE-BD8D-2B80AF840255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C21540-B514-456E-A537-B7D03838184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ucbeniki.sio.si/nar7/2021/index3.html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i/url?sa=i&amp;rct=j&amp;q=o%C5%BEigalkarji&amp;source=images&amp;cd=&amp;cad=rja&amp;docid=ai6biKrLo8b5qM&amp;tbnid=5ktIRUZ29Igd8M:&amp;ved=0CAUQjRw&amp;url=http://pnwscuba.smugmug.com/REEF/REEF-Pacific-NW-Invertebrate/3215143_HB8xZN/177527901_JmC24s6&amp;ei=vYE_UbLvEInRtAaf8ICoCg&amp;bvm=bv.43287494,d.Yms&amp;psig=AFQjCNF-TnwFcPbg8ONDkWXhPcJ9F7KkqA&amp;ust=136320285264927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i/url?sa=i&amp;rct=j&amp;q=premikanje+meduze&amp;source=images&amp;cd=&amp;cad=rja&amp;docid=z4RWK5TXkNucoM&amp;tbnid=A8pv-HkSZglyKM:&amp;ved=0CAUQjRw&amp;url=http://www.rtvslo.si/zabava/zanimivosti/foto-zivali-ki-imajo-stekleno-kozo/219404&amp;ei=bos_UfWDJMTOtQaD5IGIBA&amp;bvm=bv.43287494,d.Yms&amp;psig=AFQjCNH-9KjXHdswefqv_PDS9B575LZrpQ&amp;ust=13632053546351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qdvEhI1RS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00B9F8C9-07E6-4B60-8E8B-0A37FD73966E}"/>
              </a:ext>
            </a:extLst>
          </p:cNvPr>
          <p:cNvSpPr/>
          <p:nvPr/>
        </p:nvSpPr>
        <p:spPr>
          <a:xfrm>
            <a:off x="467544" y="2780928"/>
            <a:ext cx="18722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82F53FF-2B9F-4306-918C-42673A3BEA2C}"/>
              </a:ext>
            </a:extLst>
          </p:cNvPr>
          <p:cNvSpPr txBox="1"/>
          <p:nvPr/>
        </p:nvSpPr>
        <p:spPr>
          <a:xfrm>
            <a:off x="3059832" y="50359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NEVRETENČARJI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BD0145A-673E-43A3-A046-B3391CA09D3C}"/>
              </a:ext>
            </a:extLst>
          </p:cNvPr>
          <p:cNvSpPr txBox="1"/>
          <p:nvPr/>
        </p:nvSpPr>
        <p:spPr>
          <a:xfrm>
            <a:off x="467544" y="1412776"/>
            <a:ext cx="4519186" cy="465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Nimajo vretenc, ki tvorijo hrbtenico.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Največja skupina živali.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ožigalkarji,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ploščati črvi,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valjasti črvi,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mehkužci,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kolobarniki,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členonožci,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iglokožci.</a:t>
            </a:r>
          </a:p>
        </p:txBody>
      </p:sp>
    </p:spTree>
    <p:extLst>
      <p:ext uri="{BB962C8B-B14F-4D97-AF65-F5344CB8AC3E}">
        <p14:creationId xmlns:p14="http://schemas.microsoft.com/office/powerpoint/2010/main" val="41416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Kako se prehranjujejo?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 s strupom iz ožigalk omrtviči žival, jo prime z lovkami in potisne skozi usta v telesno votlino. Prebavljive dele prebavi.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Neprebavljene dele izloči kar skozi usta, ki so edina telesna odprtina.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57200" y="3212976"/>
            <a:ext cx="8496944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dirty="0"/>
              <a:t>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kakšen način izločajo neprebavljene dele hrane?</a:t>
            </a:r>
          </a:p>
        </p:txBody>
      </p:sp>
    </p:spTree>
    <p:extLst>
      <p:ext uri="{BB962C8B-B14F-4D97-AF65-F5344CB8AC3E}">
        <p14:creationId xmlns:p14="http://schemas.microsoft.com/office/powerpoint/2010/main" val="356086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Kako dihajo?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Nimajo pravih dihal.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Skozi vso telesno površino sprejemajo kisik iz vode.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665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Razmnožujejo se z jajčeci. Iz jajčeca se razvije ličinka, ki nekaj časa prosto plava v vodi. Nato se pritrdi na morsko dno in se razvije v odraslo žival.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Razvojni krog je vezan na tri stadije: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*plavajočo ličinko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*sesilni polip 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sl-SI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*plavajočo, spolno zrelo meduzo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05702" y="4046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l-SI" dirty="0">
                <a:solidFill>
                  <a:srgbClr val="FF0000"/>
                </a:solidFill>
              </a:rPr>
              <a:t>.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se razmnožujejo?</a:t>
            </a:r>
          </a:p>
        </p:txBody>
      </p:sp>
    </p:spTree>
    <p:extLst>
      <p:ext uri="{BB962C8B-B14F-4D97-AF65-F5344CB8AC3E}">
        <p14:creationId xmlns:p14="http://schemas.microsoft.com/office/powerpoint/2010/main" val="25950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69096" y="5997446"/>
            <a:ext cx="7467600" cy="668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Razvojni krog uhatega klobučnjaka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(izmenjava spolnega in nespolnega razmnoževanja)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1591" r="37419" b="11234"/>
          <a:stretch/>
        </p:blipFill>
        <p:spPr bwMode="auto">
          <a:xfrm>
            <a:off x="431111" y="404664"/>
            <a:ext cx="81927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904" y="100691"/>
            <a:ext cx="2386608" cy="652934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Primeri</a:t>
            </a:r>
          </a:p>
        </p:txBody>
      </p:sp>
      <p:pic>
        <p:nvPicPr>
          <p:cNvPr id="9222" name="Picture 6" descr="http://www.svarog.si/biologija/econtent/images/48/7778/ozigalkarji_trdozivi__7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5" y="3536175"/>
            <a:ext cx="2114889" cy="31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987824" y="5157192"/>
            <a:ext cx="4824536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Zeleni trdoživi </a:t>
            </a:r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Hydra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viridis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pritjeni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na organski material na dnu ribnika, so veliki 1cm.</a:t>
            </a:r>
          </a:p>
        </p:txBody>
      </p:sp>
      <p:pic>
        <p:nvPicPr>
          <p:cNvPr id="9224" name="Picture 8" descr="http://projekti.gimvic.org/2003/2d/neclenarji/kamen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73" y="1723326"/>
            <a:ext cx="3184817" cy="29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548064" y="758290"/>
            <a:ext cx="299462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Najpomembnejša skupina koral so </a:t>
            </a:r>
            <a:r>
              <a:rPr lang="sl-SI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kameni koralnjaki.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83568" y="821196"/>
            <a:ext cx="2994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Morska meduza</a:t>
            </a:r>
          </a:p>
        </p:txBody>
      </p:sp>
      <p:pic>
        <p:nvPicPr>
          <p:cNvPr id="1026" name="Picture 2" descr="https://upload.wikimedia.org/wikipedia/commons/thumb/3/36/Sea_nettles.jpg/240px-Sea_nett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" y="1159750"/>
            <a:ext cx="2994620" cy="21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7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29564" r="19124" b="17424"/>
          <a:stretch/>
        </p:blipFill>
        <p:spPr bwMode="auto">
          <a:xfrm>
            <a:off x="179512" y="397829"/>
            <a:ext cx="8554111" cy="60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3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6A8D513-31A5-4F36-AC2E-C3A6CC3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33825"/>
            <a:ext cx="604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Plosko telo, pokrito s kožo.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Zajedalca (trakulja, metljaj)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Sprejemanje in iztrebljanje hrane poteka skozi usta.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latin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FCD94DE-2892-4E56-A129-79FD830E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169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VRTINČARJI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DFD1DDA-BD30-48A4-8F1E-86F9CE9C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843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</a:rPr>
              <a:t>METLJAJ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9C15E12-EF40-44FD-B830-E3C8D0A97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84313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TRAKULJA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31EC74B-9C68-4092-8D1B-B30A80F5DB71}"/>
              </a:ext>
            </a:extLst>
          </p:cNvPr>
          <p:cNvSpPr txBox="1"/>
          <p:nvPr/>
        </p:nvSpPr>
        <p:spPr>
          <a:xfrm>
            <a:off x="3492500" y="404813"/>
            <a:ext cx="2303636" cy="430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b="1" dirty="0"/>
              <a:t>PLOSKI ČRVI</a:t>
            </a:r>
          </a:p>
        </p:txBody>
      </p:sp>
      <p:pic>
        <p:nvPicPr>
          <p:cNvPr id="8" name="Picture 4" descr="trakulja">
            <a:extLst>
              <a:ext uri="{FF2B5EF4-FFF2-40B4-BE49-F238E27FC236}">
                <a16:creationId xmlns:a16="http://schemas.microsoft.com/office/drawing/2014/main" id="{7C4438DA-8DEE-4F86-A804-895B4DB2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03" y="1952562"/>
            <a:ext cx="1731208" cy="122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asciola hepatica.JPG">
            <a:extLst>
              <a:ext uri="{FF2B5EF4-FFF2-40B4-BE49-F238E27FC236}">
                <a16:creationId xmlns:a16="http://schemas.microsoft.com/office/drawing/2014/main" id="{15B8043E-087D-4712-A8B3-FEBB6E6C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r="1721" b="29440"/>
          <a:stretch>
            <a:fillRect/>
          </a:stretch>
        </p:blipFill>
        <p:spPr bwMode="auto">
          <a:xfrm>
            <a:off x="3334972" y="2060573"/>
            <a:ext cx="2618691" cy="10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urbellaria – Turbellarians">
            <a:extLst>
              <a:ext uri="{FF2B5EF4-FFF2-40B4-BE49-F238E27FC236}">
                <a16:creationId xmlns:a16="http://schemas.microsoft.com/office/drawing/2014/main" id="{2878C853-44D5-4A62-90B4-2CADF036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r="15668" b="37001"/>
          <a:stretch>
            <a:fillRect/>
          </a:stretch>
        </p:blipFill>
        <p:spPr bwMode="auto">
          <a:xfrm>
            <a:off x="611560" y="2205038"/>
            <a:ext cx="223849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Pravokotnik 1">
            <a:extLst>
              <a:ext uri="{FF2B5EF4-FFF2-40B4-BE49-F238E27FC236}">
                <a16:creationId xmlns:a16="http://schemas.microsoft.com/office/drawing/2014/main" id="{7E9BDEED-893E-4B2B-B9D4-F6864FF3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880100"/>
            <a:ext cx="550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  <a:hlinkClick r:id="rId5"/>
              </a:rPr>
              <a:t>http://eucbeniki.sio.si/nar7/2021/index3.html</a:t>
            </a:r>
            <a:endParaRPr lang="sl-SI" altLang="sl-SI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74A14B6-57D6-44AE-9A82-BFEDC9949368}"/>
              </a:ext>
            </a:extLst>
          </p:cNvPr>
          <p:cNvSpPr txBox="1"/>
          <p:nvPr/>
        </p:nvSpPr>
        <p:spPr>
          <a:xfrm>
            <a:off x="3419474" y="404813"/>
            <a:ext cx="2664693" cy="430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b="1" dirty="0"/>
              <a:t>VALJASTI ČRVI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E63746-5AF6-46B2-B252-4429CB0B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157288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</a:rPr>
              <a:t>GLISTA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740B0F-5F5F-4369-88CC-7C28EFD8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57338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KOTAČNIK</a:t>
            </a:r>
          </a:p>
        </p:txBody>
      </p:sp>
      <p:pic>
        <p:nvPicPr>
          <p:cNvPr id="22530" name="Picture 2" descr="http://mss.svarog.si/biologija/econtent/images/48/7794/valjasti_crvi_glista_acaris_7794.jpg">
            <a:extLst>
              <a:ext uri="{FF2B5EF4-FFF2-40B4-BE49-F238E27FC236}">
                <a16:creationId xmlns:a16="http://schemas.microsoft.com/office/drawing/2014/main" id="{03A0065D-7696-473F-A329-42BBCC53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43" y="1769091"/>
            <a:ext cx="1295995" cy="21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4" descr="http://egradiva.minet.si/file.php/10/moddata/scorm/572/Zajeta%20slika1.JPG">
            <a:extLst>
              <a:ext uri="{FF2B5EF4-FFF2-40B4-BE49-F238E27FC236}">
                <a16:creationId xmlns:a16="http://schemas.microsoft.com/office/drawing/2014/main" id="{609BA0B6-C7F8-486D-8945-E0A6B814D8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2534" name="Picture 6" descr="http://egradiva.minet.si/file.php/10/moddata/scorm/572/Zajeta%20slika1.JPG">
            <a:extLst>
              <a:ext uri="{FF2B5EF4-FFF2-40B4-BE49-F238E27FC236}">
                <a16:creationId xmlns:a16="http://schemas.microsoft.com/office/drawing/2014/main" id="{4B720D71-71AC-4E04-8D06-E796B430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6031"/>
            <a:ext cx="1961054" cy="12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0A981B4-8CFC-47C5-9DBF-809159FA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57991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Vodni ali kopenski organizmi  z valjastim telesom.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latin typeface="Arial" panose="020B0604020202020204" pitchFamily="34" charset="0"/>
              </a:rPr>
              <a:t>Gliste</a:t>
            </a:r>
            <a:r>
              <a:rPr lang="sl-SI" altLang="sl-SI" sz="2000">
                <a:latin typeface="Arial" panose="020B0604020202020204" pitchFamily="34" charset="0"/>
              </a:rPr>
              <a:t> so zajedalci.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</a:rPr>
              <a:t>Mikroskopski  </a:t>
            </a:r>
            <a:r>
              <a:rPr lang="sl-SI" altLang="sl-SI" sz="2000" b="1">
                <a:latin typeface="Arial" panose="020B0604020202020204" pitchFamily="34" charset="0"/>
              </a:rPr>
              <a:t>kotačniki</a:t>
            </a:r>
            <a:r>
              <a:rPr lang="sl-SI" altLang="sl-SI" sz="2000">
                <a:latin typeface="Arial" panose="020B0604020202020204" pitchFamily="34" charset="0"/>
              </a:rPr>
              <a:t> se premikajo z lovkami.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467600" cy="1143000"/>
          </a:xfrm>
        </p:spPr>
        <p:txBody>
          <a:bodyPr/>
          <a:lstStyle/>
          <a:p>
            <a:pPr algn="ctr"/>
            <a:r>
              <a:rPr lang="sl-SI" dirty="0"/>
              <a:t>SISTEM ŽIVALI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15674" r="28890" b="11742"/>
          <a:stretch/>
        </p:blipFill>
        <p:spPr bwMode="auto">
          <a:xfrm>
            <a:off x="30979" y="548680"/>
            <a:ext cx="861425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9512" y="2564904"/>
            <a:ext cx="2808312" cy="79208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3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OŽIGALKARJI</a:t>
            </a:r>
          </a:p>
        </p:txBody>
      </p:sp>
      <p:pic>
        <p:nvPicPr>
          <p:cNvPr id="1030" name="Picture 6" descr="http://pnwscuba.smugmug.com/REEF/REEF-Pacific-NW-Invertebrate/i-JmC24s6/1/L/271-5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39"/>
            <a:ext cx="5227121" cy="34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051720" y="5301208"/>
            <a:ext cx="631844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Ožigalkarji so preproste večcelične morske ali sladkovodne živali, ki nimajo členjenega telesa. </a:t>
            </a:r>
          </a:p>
        </p:txBody>
      </p:sp>
    </p:spTree>
    <p:extLst>
      <p:ext uri="{BB962C8B-B14F-4D97-AF65-F5344CB8AC3E}">
        <p14:creationId xmlns:p14="http://schemas.microsoft.com/office/powerpoint/2010/main" val="32540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Delitev: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86814" y="1484784"/>
            <a:ext cx="7745288" cy="23042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br>
              <a:rPr lang="sl-SI" dirty="0"/>
            </a:br>
            <a:r>
              <a:rPr lang="sl-SI" sz="3600" dirty="0"/>
              <a:t>- </a:t>
            </a: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trdoživnjaki (</a:t>
            </a: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portugalska ladjica</a:t>
            </a: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klobučnjaki</a:t>
            </a: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(uhati klobučnjak) </a:t>
            </a:r>
            <a:b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koralnjaki (</a:t>
            </a: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rdeča </a:t>
            </a:r>
            <a:r>
              <a:rPr lang="sl-SI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veternica</a:t>
            </a: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http://www2.pef.uni-lj.si/kemija/execrp/02_na_meji_med_morjem_in_kopnim/6fc5be6967616c6b61726a695f6d6f72736b615f766574726e6963615f726465c48d61.jpg">
            <a:extLst>
              <a:ext uri="{FF2B5EF4-FFF2-40B4-BE49-F238E27FC236}">
                <a16:creationId xmlns:a16="http://schemas.microsoft.com/office/drawing/2014/main" id="{720DE058-FBB9-45D0-A569-8F4A4539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7479"/>
            <a:ext cx="16303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esečinka">
            <a:extLst>
              <a:ext uri="{FF2B5EF4-FFF2-40B4-BE49-F238E27FC236}">
                <a16:creationId xmlns:a16="http://schemas.microsoft.com/office/drawing/2014/main" id="{6FC779F0-6851-41F9-B61A-0E1B207F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 bwMode="auto">
          <a:xfrm>
            <a:off x="3257636" y="4457479"/>
            <a:ext cx="1368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sloreef.com/AkvarijiMeseca/Oktober2008/slike/31-korala.JPG">
            <a:extLst>
              <a:ext uri="{FF2B5EF4-FFF2-40B4-BE49-F238E27FC236}">
                <a16:creationId xmlns:a16="http://schemas.microsoft.com/office/drawing/2014/main" id="{3EBDDBDC-1863-4017-9B50-A5D4D44B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31914"/>
            <a:ext cx="15843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Kaj je glavna značilnost vseh ožigalkarjev?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568952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so prosto plavajoče (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meduze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ali sesilne, pritrjene na tla (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polipi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Njihovo telo je zvezdasto somerno, opremljeno z usti, ki ga obdaja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 lovk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lovkah se nahajajo celice </a:t>
            </a:r>
            <a:r>
              <a:rPr lang="sl-SI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ožigalnice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vsebujejo žgoče strupe.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 so edina telesna odprtina in se nadaljujejo v večje črevo oz. želodec. Istočasno pa služijo kot zadnjična odprtina.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Ožigalkarji še nimajo kompleksnih organov.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Ožigalkarji so sposobni izjemne regeneracije in lahko nadomestijo celoten osebek.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68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Kaj je glavna značilnost vseh ožigalkarjev?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OŽIGALKE – </a:t>
            </a:r>
          </a:p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posebne celice, po katerih so ožigalkarji dobili ime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 njimi vbrizgajo strup v plen.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96088"/>
              </p:ext>
            </p:extLst>
          </p:nvPr>
        </p:nvGraphicFramePr>
        <p:xfrm>
          <a:off x="467544" y="2564904"/>
          <a:ext cx="8298007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na slika" r:id="rId3" imgW="4982270" imgH="2247619" progId="Paint.Picture">
                  <p:embed/>
                </p:oleObj>
              </mc:Choice>
              <mc:Fallback>
                <p:oleObj name="Bitna slika" r:id="rId3" imgW="4982270" imgH="2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564904"/>
                        <a:ext cx="8298007" cy="3744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18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3. </a:t>
            </a:r>
            <a:r>
              <a:rPr lang="sl-SI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Kakšno obliko imajo ožigalkarji na morskem dnu in kakšno tisti, ki prosto plavajo? </a:t>
            </a:r>
            <a:r>
              <a:rPr lang="sl-SI" sz="27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Nariši obe obliki!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1671624"/>
            <a:ext cx="7467600" cy="487375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 plavajoči ožigalkarji imajo obliko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meduze.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8" t="30953" r="12096" b="17461"/>
          <a:stretch/>
        </p:blipFill>
        <p:spPr bwMode="auto">
          <a:xfrm>
            <a:off x="1115438" y="2132856"/>
            <a:ext cx="7056784" cy="42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6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12050" y="992124"/>
            <a:ext cx="8333259" cy="487375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Ožigalkarji pritrjeni na podlago pa imajo obliko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polipa.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30556" r="17340" b="12897"/>
          <a:stretch/>
        </p:blipFill>
        <p:spPr bwMode="auto">
          <a:xfrm>
            <a:off x="323528" y="1628966"/>
            <a:ext cx="82882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79512" y="274638"/>
            <a:ext cx="8784976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sl-SI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2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KAKO SE PREMIKAJO?</a:t>
            </a:r>
            <a:b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08912" cy="487375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Meduza lebdi tik pod gladino morja, lahko pa tudi plava. Pri plavanju krči klobuk in pri tem iztiska vodo izpod njega, tako se poganja naprej.</a:t>
            </a:r>
          </a:p>
        </p:txBody>
      </p:sp>
      <p:pic>
        <p:nvPicPr>
          <p:cNvPr id="7170" name="Picture 2" descr="http://img.rtvslo.si/_up/upload/2009/12/17/64649153_meduza_sh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34" y="3119267"/>
            <a:ext cx="3838972" cy="28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580909" y="6210609"/>
            <a:ext cx="561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http://www.youtube.com/watch?v=GqdvEhI1RS0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468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711</TotalTime>
  <Words>524</Words>
  <Application>Microsoft Office PowerPoint</Application>
  <PresentationFormat>Diaprojekcija na zaslonu (4:3)</PresentationFormat>
  <Paragraphs>73</Paragraphs>
  <Slides>17</Slides>
  <Notes>1</Notes>
  <HiddenSlides>1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Wingdings</vt:lpstr>
      <vt:lpstr>Wingdings 2</vt:lpstr>
      <vt:lpstr>Altana</vt:lpstr>
      <vt:lpstr>Bitna slika</vt:lpstr>
      <vt:lpstr>PowerPointova predstavitev</vt:lpstr>
      <vt:lpstr>SISTEM ŽIVALI </vt:lpstr>
      <vt:lpstr>OŽIGALKARJI</vt:lpstr>
      <vt:lpstr>Delitev:</vt:lpstr>
      <vt:lpstr>1. Kaj je glavna značilnost vseh ožigalkarjev? </vt:lpstr>
      <vt:lpstr>2. Kaj je glavna značilnost vseh ožigalkarjev? </vt:lpstr>
      <vt:lpstr>3. Kakšno obliko imajo ožigalkarji na morskem dnu in kakšno tisti, ki prosto plavajo? Nariši obe obliki!</vt:lpstr>
      <vt:lpstr>PowerPointova predstavitev</vt:lpstr>
      <vt:lpstr>4. KAKO SE PREMIKAJO? </vt:lpstr>
      <vt:lpstr>5. Kako se prehranjujejo?</vt:lpstr>
      <vt:lpstr>7. Kako dihajo?</vt:lpstr>
      <vt:lpstr>PowerPointova predstavitev</vt:lpstr>
      <vt:lpstr>PowerPointova predstavitev</vt:lpstr>
      <vt:lpstr>9. Primeri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Hejdi</dc:creator>
  <cp:lastModifiedBy>Mojca Vrtič</cp:lastModifiedBy>
  <cp:revision>56</cp:revision>
  <cp:lastPrinted>2016-04-21T08:56:34Z</cp:lastPrinted>
  <dcterms:created xsi:type="dcterms:W3CDTF">2013-03-10T11:01:08Z</dcterms:created>
  <dcterms:modified xsi:type="dcterms:W3CDTF">2021-02-08T17:23:56Z</dcterms:modified>
</cp:coreProperties>
</file>