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9" r:id="rId19"/>
    <p:sldId id="275" r:id="rId20"/>
    <p:sldId id="297" r:id="rId21"/>
    <p:sldId id="281" r:id="rId22"/>
    <p:sldId id="287" r:id="rId2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473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752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04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12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44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396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781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631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569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648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149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44DED-F3C1-4890-B663-1BBF55E362C5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53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altLang="sl-SI" sz="3200" dirty="0">
                <a:latin typeface="Garamond" panose="02020404030301010803" pitchFamily="18" charset="0"/>
              </a:rPr>
              <a:t>Didaktika matematike 1 – </a:t>
            </a:r>
            <a:br>
              <a:rPr lang="sl-SI" altLang="sl-SI" sz="3200" dirty="0">
                <a:latin typeface="Garamond" panose="02020404030301010803" pitchFamily="18" charset="0"/>
              </a:rPr>
            </a:br>
            <a:r>
              <a:rPr lang="sl-SI" altLang="sl-SI" sz="3200" dirty="0">
                <a:latin typeface="Garamond" panose="02020404030301010803" pitchFamily="18" charset="0"/>
              </a:rPr>
              <a:t>2. strokovno-didaktična obravnava matematičnih pojmov po vsebinskih sklopih: </a:t>
            </a:r>
            <a:r>
              <a:rPr lang="sl-SI" altLang="sl-SI" sz="3200" b="1" dirty="0" smtClean="0">
                <a:latin typeface="Garamond" panose="02020404030301010803" pitchFamily="18" charset="0"/>
              </a:rPr>
              <a:t>razvoj pojmov v geometriji</a:t>
            </a:r>
            <a:r>
              <a:rPr lang="sl-SI" altLang="sl-SI" sz="3200" dirty="0" smtClean="0">
                <a:latin typeface="Garamond" panose="02020404030301010803" pitchFamily="18" charset="0"/>
              </a:rPr>
              <a:t> (izročki za predavanja pri predmetu didaktika matematike, 2. l., RP)</a:t>
            </a:r>
            <a:endParaRPr lang="en-GB" sz="3200" dirty="0">
              <a:latin typeface="Garamond" panose="02020404030301010803" pitchFamily="18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altLang="sl-SI" dirty="0" smtClean="0"/>
          </a:p>
          <a:p>
            <a:endParaRPr lang="sl-SI" altLang="sl-SI" dirty="0"/>
          </a:p>
          <a:p>
            <a:r>
              <a:rPr lang="sl-SI" altLang="sl-SI" dirty="0" smtClean="0"/>
              <a:t>Prof. dr. Tatjana Hodnik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632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800" dirty="0">
                <a:latin typeface="Garamond" panose="02020404030301010803" pitchFamily="18" charset="0"/>
              </a:rPr>
              <a:t>5. stopnja: strogo matematična stopnja</a:t>
            </a:r>
          </a:p>
        </p:txBody>
      </p:sp>
      <p:sp>
        <p:nvSpPr>
          <p:cNvPr id="3584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Predmet razmišljanja so aksiomski sistemi </a:t>
            </a:r>
            <a:r>
              <a:rPr lang="sl-SI" altLang="sl-SI" dirty="0">
                <a:latin typeface="Garamond" panose="02020404030301010803" pitchFamily="18" charset="0"/>
              </a:rPr>
              <a:t>v</a:t>
            </a:r>
            <a:r>
              <a:rPr lang="sl-SI" altLang="sl-SI" dirty="0" smtClean="0">
                <a:latin typeface="Garamond" panose="02020404030301010803" pitchFamily="18" charset="0"/>
              </a:rPr>
              <a:t> geometriji.</a:t>
            </a: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Značilna za visokošolski študij matematike. Razumejo tudi neevklidske sisteme. </a:t>
            </a: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Rezultat razmišljanja: primerjava med različnimi aksiomskimi sistemi geometrije</a:t>
            </a:r>
          </a:p>
        </p:txBody>
      </p:sp>
      <p:sp>
        <p:nvSpPr>
          <p:cNvPr id="35844" name="Ograda nog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5845" name="Ograda številke diapoz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D4A78615-8DC7-4327-AFD2-543E0154A181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10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62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b="1" u="sng" dirty="0" smtClean="0">
                <a:latin typeface="+mj-lt"/>
              </a:rPr>
              <a:t>Van </a:t>
            </a:r>
            <a:r>
              <a:rPr lang="sl-SI" b="1" u="sng" dirty="0" err="1" smtClean="0">
                <a:latin typeface="+mj-lt"/>
              </a:rPr>
              <a:t>Hielove</a:t>
            </a:r>
            <a:r>
              <a:rPr lang="sl-SI" b="1" u="sng" dirty="0" smtClean="0">
                <a:latin typeface="+mj-lt"/>
              </a:rPr>
              <a:t> stopnje imajo 5 značilnosti: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Konstantnost zaporedja stopenj</a:t>
            </a:r>
            <a:r>
              <a:rPr lang="sl-SI" dirty="0" smtClean="0">
                <a:latin typeface="+mj-lt"/>
              </a:rPr>
              <a:t>: stopnje so hierarhične. Učenci ne morejo "preskočiti" nobene stopnje.</a:t>
            </a:r>
          </a:p>
          <a:p>
            <a:pPr marL="0" indent="0">
              <a:buNone/>
            </a:pPr>
            <a:endParaRPr lang="sl-SI" dirty="0" smtClean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r>
              <a:rPr lang="sl-SI" dirty="0" err="1" smtClean="0">
                <a:solidFill>
                  <a:srgbClr val="FF0000"/>
                </a:solidFill>
                <a:latin typeface="+mj-lt"/>
              </a:rPr>
              <a:t>Soslednost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 lastnosti</a:t>
            </a:r>
            <a:r>
              <a:rPr lang="sl-SI" dirty="0" smtClean="0">
                <a:latin typeface="+mj-lt"/>
              </a:rPr>
              <a:t>: lastnosti, ki so sicer prisotne/obstajajo na eni stopnji, učencu postanejo dosegljive na naslednji. (Lastnosti likov so že prisotne na ravni vizualizacije, vendar jih učenec doseže/se z njimi lahko ukvarja na opisni stopnji. Odnosi med liki so sicer že prisotni/obstajajo na opisni stopnji, a jih učenec dojame na abstraktno-relacijski stopnji.)</a:t>
            </a:r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27959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Razlikovanje stopenj</a:t>
            </a:r>
            <a:r>
              <a:rPr lang="sl-SI" dirty="0" smtClean="0">
                <a:latin typeface="+mj-lt"/>
              </a:rPr>
              <a:t>: vsaka stopnja ima svojo terminologijo in mrežo odnosov. Terminologija je več kot eksplicitna opredelitev; vključuje izkušnje, ki jih govorec povezuje z danim terminom.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Kar je lahko "pravilno" na eni stopnji, ni nujno pravilno na drugi. Na stopnji 1 je kvadrat nekaj, kar je videti kot ‚škatla‘. Na stopnji 3 je kvadrat posebna oblika pravokotnika. Nobeden od teh opisov ni pravilen za opis pomena pojma "kvadrat" za nekoga, ki razmišlja na 2. stopnji.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Če učencu preprosto posredujemo definicijo pojma in z njo povezane lastnosti, ne da bi mu omogočili, da izhaja iz izkušenj s tem pojmom, bo to znanje znaj mehanično, brez pomena. (Primer: trikotnik ne obstaja, če je vsota dolžin dveh stranic krajša od dolžine tretje stranice. – Kakšno izkušnjo bi učencu lahko omogočili pri tem primeru, da bi razumel to lastnost?) </a:t>
            </a:r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9684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Ločevanje stopenj:</a:t>
            </a:r>
            <a:r>
              <a:rPr lang="sl-SI" dirty="0" smtClean="0">
                <a:latin typeface="+mj-lt"/>
              </a:rPr>
              <a:t> učitelj, ki razmišlja na lastni stopnji, lahko uporablja drugačen diskurz, kot ga je sposoben razumeti učenec na nižji stopnji geometrijskega mišljenje, kar preprečuje razumevanje. Npr. ko učitelj govori o "kvadratu", ima v mislih posebno vrsto pravokotnika (torej stopnja 3). Učenec na stopnji 1 ali 2 termina ‚kvadrat‘ ne bo razumel enako. Tako učenec ne razume učitelja, učitelj pa ne razume, kako učenec razmišlja, in pogosto sklepa, da so učenčevi odgovori preprosto "napačni". </a:t>
            </a:r>
          </a:p>
          <a:p>
            <a:pPr marL="0" indent="0">
              <a:buNone/>
            </a:pPr>
            <a:r>
              <a:rPr lang="sl-SI" sz="2600" dirty="0" smtClean="0">
                <a:latin typeface="+mj-lt"/>
              </a:rPr>
              <a:t>Van </a:t>
            </a:r>
            <a:r>
              <a:rPr lang="sl-SI" sz="2600" dirty="0" err="1" smtClean="0">
                <a:latin typeface="+mj-lt"/>
              </a:rPr>
              <a:t>Hiele</a:t>
            </a:r>
            <a:r>
              <a:rPr lang="sl-SI" sz="2600" dirty="0" smtClean="0">
                <a:latin typeface="+mj-lt"/>
              </a:rPr>
              <a:t> je menil, da je ta lastnost eden glavnih razlogov za neuspeh pri geometriji. Učitelji menijo, da se izražajo jasno in logično, vendar njihovo sklepanje na 3. ali 4. stopnji ni razumljivo učencem na nižjih stopnjah. V idealnem primeru učitelj in učenci uporabljajo na posamezni stopnji skupen diskurz. </a:t>
            </a:r>
            <a:endParaRPr lang="sl-SI" sz="2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44936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+mj-lt"/>
              </a:rPr>
              <a:t>Proces pridobivanja pojmov</a:t>
            </a:r>
            <a:r>
              <a:rPr lang="sl-SI" dirty="0" smtClean="0">
                <a:latin typeface="+mj-lt"/>
              </a:rPr>
              <a:t>: Van </a:t>
            </a:r>
            <a:r>
              <a:rPr lang="sl-SI" dirty="0" err="1" smtClean="0">
                <a:latin typeface="+mj-lt"/>
              </a:rPr>
              <a:t>Hiele</a:t>
            </a:r>
            <a:r>
              <a:rPr lang="sl-SI" dirty="0" smtClean="0">
                <a:latin typeface="+mj-lt"/>
              </a:rPr>
              <a:t> priporoča pet faz pri vodenju učencev od ene stopnje do druge pri obravnavi posamezne geometrijske vsebine. </a:t>
            </a:r>
          </a:p>
          <a:p>
            <a:pPr marL="0" indent="0">
              <a:buNone/>
            </a:pPr>
            <a:r>
              <a:rPr lang="sl-SI" u="sng" dirty="0" smtClean="0">
                <a:latin typeface="+mj-lt"/>
              </a:rPr>
              <a:t>1. Seznanjanje s pojmom</a:t>
            </a:r>
            <a:r>
              <a:rPr lang="sl-SI" dirty="0" smtClean="0">
                <a:latin typeface="+mj-lt"/>
              </a:rPr>
              <a:t>: učenci se seznanijo s pojmom oz. z njegovimi lastnostmi. Npr. učitelj učencem pokaže romb in ga poimenuje. Posreduje navodilo, da še samo oblikujejo nekaj rombov. (Če želijo oblikovati še nekaj rombom, morajo razmisliti o lastnostih, natančno opazovati lik, ga ločiti o že poznanih…)</a:t>
            </a:r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45052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u="sng" dirty="0">
                <a:latin typeface="+mj-lt"/>
              </a:rPr>
              <a:t>2</a:t>
            </a:r>
            <a:r>
              <a:rPr lang="sl-SI" u="sng" dirty="0" smtClean="0">
                <a:latin typeface="+mj-lt"/>
              </a:rPr>
              <a:t>. Vodene dejavnosti </a:t>
            </a:r>
            <a:r>
              <a:rPr lang="sl-SI" dirty="0" smtClean="0">
                <a:latin typeface="+mj-lt"/>
              </a:rPr>
              <a:t>(zagotavljanje vodenja učencev po </a:t>
            </a:r>
            <a:r>
              <a:rPr lang="sl-SI" dirty="0" err="1" smtClean="0">
                <a:latin typeface="+mj-lt"/>
              </a:rPr>
              <a:t>Gagneju</a:t>
            </a:r>
            <a:r>
              <a:rPr lang="sl-SI" dirty="0" smtClean="0">
                <a:latin typeface="+mj-lt"/>
              </a:rPr>
              <a:t>): Učitelji vodijo učence pri seznanjanju z lastnostmi novega pojma. Npr. učitelj lahko vpraša: "Kaj se zgodi, če izrežeš in prepogneš romb po diagonali?" ipd. </a:t>
            </a:r>
          </a:p>
          <a:p>
            <a:pPr marL="0" indent="0">
              <a:buNone/>
            </a:pPr>
            <a:r>
              <a:rPr lang="sl-SI" u="sng" dirty="0">
                <a:latin typeface="+mj-lt"/>
              </a:rPr>
              <a:t>3</a:t>
            </a:r>
            <a:r>
              <a:rPr lang="sl-SI" u="sng" dirty="0" smtClean="0">
                <a:latin typeface="+mj-lt"/>
              </a:rPr>
              <a:t>. Ubesedovanje pojmov</a:t>
            </a:r>
            <a:r>
              <a:rPr lang="sl-SI" dirty="0" smtClean="0">
                <a:latin typeface="+mj-lt"/>
              </a:rPr>
              <a:t>: učenci izrazijo, kaj so ugotovili, učitelj uvede besedišče, (matematični) diskurz. Npr. učitelj lahko reče: „Če romb prepognemo po diagonali, dobimo dva skladna trikotnika. Diagonala romba je tudi simetrala romba…“. Nato se z učenci pogovori o tem, kaj te lastnosti pomenijo. (tu gre tudi za priklic predznanja)</a:t>
            </a:r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25555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u="sng" dirty="0" smtClean="0">
                <a:latin typeface="+mj-lt"/>
              </a:rPr>
              <a:t>4. Reševanje problemov</a:t>
            </a:r>
            <a:r>
              <a:rPr lang="sl-SI" dirty="0" smtClean="0">
                <a:latin typeface="+mj-lt"/>
              </a:rPr>
              <a:t>: učenci poznajo lastnosti, vendar morajo razviti spretnosti povezovanja pojmov v različnih situacijah. Naloge so lahko bolj zapletene in zahtevajo oblikovanje strategij za iskanje rešitev. Npr. učitelj lahko vpraša: "Kako bi lahko sestavili romb, če bi imeli podan kot in eno stranico?" in druge probleme, za katere učenci še nimajo oblikovanih strategij za reševanje. </a:t>
            </a:r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88730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u="sng" dirty="0" smtClean="0">
                <a:latin typeface="+mj-lt"/>
              </a:rPr>
              <a:t>5. Povzetek spoznanj</a:t>
            </a:r>
            <a:r>
              <a:rPr lang="sl-SI" dirty="0" smtClean="0">
                <a:latin typeface="+mj-lt"/>
              </a:rPr>
              <a:t>: učenci povzamejo, kaj so se naučili, in si to zapomnijo. Učitelj lahko učencem poda pregled pojmov, ki so jih spoznali. Pomembno je, da učitelj v tej fazi ne predstavi nobenih novih pojmov, temveč le povzetek že naučenega.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Učitelj lahko posreduje nalogo, da si učenci besedišče zapomnijo in jim poda navodilo, da naredijo povzetek ter napotilo, da si nove pojme zapomnijo/se jih naučijo. (Pove tudi, kako se naj jih naučijo.) Poudari pomen ponavljanja in utrjevanja. </a:t>
            </a:r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671481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err="1"/>
              <a:t>Kritike</a:t>
            </a:r>
            <a:r>
              <a:rPr lang="en-GB" sz="3600" dirty="0"/>
              <a:t> </a:t>
            </a:r>
            <a:r>
              <a:rPr lang="en-GB" sz="3600" dirty="0" err="1" smtClean="0"/>
              <a:t>teo</a:t>
            </a:r>
            <a:r>
              <a:rPr lang="sl-SI" sz="3600" dirty="0" smtClean="0"/>
              <a:t>rije van </a:t>
            </a:r>
            <a:r>
              <a:rPr lang="sl-SI" sz="3600" dirty="0" err="1" smtClean="0"/>
              <a:t>Hiela</a:t>
            </a:r>
            <a:endParaRPr lang="en-GB" sz="36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Raziskovalci se ukvarjajo s tem,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kako diskretne so stopnje</a:t>
            </a:r>
            <a:r>
              <a:rPr lang="sl-SI" dirty="0" smtClean="0">
                <a:latin typeface="+mj-lt"/>
              </a:rPr>
              <a:t> v resnici. Raziskave so pokazale, da učenci lahko razmišljajo na več stopnjah hkrati (pri enem pojmu na eni, pri drugem na drugi) ter da so mogoče tudi vmesne stopnje.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Nekateri raziskovalci so ugotovili, da učenci na stopnji vizualizacije ne razmišljajo nujno povsem celostno, ampak se lahko osredotočijo na eno samo lastnost, na primer na enake stranice kvadrata. 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Predlagali so precej sprememb teorije, npr. opredelitev </a:t>
            </a:r>
            <a:r>
              <a:rPr lang="sl-SI" dirty="0" err="1" smtClean="0">
                <a:latin typeface="+mj-lt"/>
              </a:rPr>
              <a:t>podstopenj</a:t>
            </a:r>
            <a:r>
              <a:rPr lang="sl-SI" dirty="0" smtClean="0">
                <a:latin typeface="+mj-lt"/>
              </a:rPr>
              <a:t> med glavnimi stopnjami, a se nobena od teh sprememb (še) ni uveljavila.</a:t>
            </a:r>
            <a:endParaRPr lang="sl-SI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971624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Naslov 1"/>
          <p:cNvSpPr>
            <a:spLocks noGrp="1"/>
          </p:cNvSpPr>
          <p:nvPr>
            <p:ph type="title"/>
          </p:nvPr>
        </p:nvSpPr>
        <p:spPr>
          <a:xfrm>
            <a:off x="764309" y="789998"/>
            <a:ext cx="10515600" cy="1639166"/>
          </a:xfrm>
        </p:spPr>
        <p:txBody>
          <a:bodyPr>
            <a:noAutofit/>
          </a:bodyPr>
          <a:lstStyle/>
          <a:p>
            <a:r>
              <a:rPr lang="sl-SI" altLang="sl-SI" sz="3200" dirty="0" err="1" smtClean="0"/>
              <a:t>Tangram</a:t>
            </a:r>
            <a:r>
              <a:rPr lang="sl-SI" altLang="sl-SI" sz="3200" dirty="0" smtClean="0"/>
              <a:t> kot učno sredstvo pri poučevanju geometrije (Izdelajte </a:t>
            </a:r>
            <a:r>
              <a:rPr lang="sl-SI" altLang="sl-SI" sz="3200" dirty="0" err="1" smtClean="0"/>
              <a:t>tangram</a:t>
            </a:r>
            <a:r>
              <a:rPr lang="sl-SI" altLang="sl-SI" sz="3200" dirty="0"/>
              <a:t> </a:t>
            </a:r>
            <a:r>
              <a:rPr lang="sl-SI" altLang="sl-SI" sz="3200" dirty="0" smtClean="0"/>
              <a:t>-</a:t>
            </a:r>
            <a:r>
              <a:rPr lang="sl-SI" altLang="sl-SI" sz="3200" dirty="0" smtClean="0"/>
              <a:t> osnova je kvadrat, ki ga razdelite na 7 likov, kot kaže spodnja slika in za izbran pojem iz UN načrtujte dejavnosti po fazah van </a:t>
            </a:r>
            <a:r>
              <a:rPr lang="sl-SI" altLang="sl-SI" sz="3200" dirty="0" err="1" smtClean="0"/>
              <a:t>Hiela</a:t>
            </a:r>
            <a:r>
              <a:rPr lang="sl-SI" altLang="sl-SI" sz="3200" dirty="0" smtClean="0"/>
              <a:t>.) </a:t>
            </a:r>
            <a:endParaRPr lang="en-GB" altLang="sl-SI" sz="3200" dirty="0" smtClean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69C918-D206-465B-AF19-7E0888C86CAB}" type="slidenum">
              <a:rPr lang="hr-HR" altLang="sl-SI" smtClean="0"/>
              <a:pPr>
                <a:defRPr/>
              </a:pPr>
              <a:t>19</a:t>
            </a:fld>
            <a:endParaRPr lang="hr-HR" altLang="sl-SI"/>
          </a:p>
        </p:txBody>
      </p:sp>
      <p:pic>
        <p:nvPicPr>
          <p:cNvPr id="38917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68" t="34300" r="57082" b="38400"/>
          <a:stretch>
            <a:fillRect/>
          </a:stretch>
        </p:blipFill>
        <p:spPr bwMode="auto">
          <a:xfrm>
            <a:off x="2044557" y="2849130"/>
            <a:ext cx="2879725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515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slov 1"/>
          <p:cNvSpPr>
            <a:spLocks noGrp="1"/>
          </p:cNvSpPr>
          <p:nvPr>
            <p:ph type="title"/>
          </p:nvPr>
        </p:nvSpPr>
        <p:spPr>
          <a:xfrm>
            <a:off x="1239839" y="365126"/>
            <a:ext cx="8801099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sl-SI" altLang="sl-SI" sz="2800" dirty="0" smtClean="0"/>
              <a:t>Razvoj </a:t>
            </a:r>
            <a:r>
              <a:rPr lang="sl-SI" altLang="sl-SI" sz="2800" dirty="0"/>
              <a:t>geometrijskih pojmov</a:t>
            </a:r>
            <a:br>
              <a:rPr lang="sl-SI" altLang="sl-SI" sz="2800" dirty="0"/>
            </a:br>
            <a:r>
              <a:rPr lang="sl-SI" altLang="sl-SI" sz="2800" i="1" dirty="0" smtClean="0"/>
              <a:t>Primerjava </a:t>
            </a:r>
            <a:r>
              <a:rPr lang="sl-SI" altLang="sl-SI" sz="2800" i="1" dirty="0"/>
              <a:t>učenja in poučevanja aritmetike in geometrije</a:t>
            </a:r>
          </a:p>
        </p:txBody>
      </p:sp>
      <p:sp>
        <p:nvSpPr>
          <p:cNvPr id="21507" name="Ograda besedila 2"/>
          <p:cNvSpPr>
            <a:spLocks noGrp="1"/>
          </p:cNvSpPr>
          <p:nvPr>
            <p:ph type="body" idx="1"/>
          </p:nvPr>
        </p:nvSpPr>
        <p:spPr>
          <a:xfrm>
            <a:off x="2154239" y="1681163"/>
            <a:ext cx="3868737" cy="823912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dirty="0" smtClean="0">
                <a:latin typeface="Garamond" panose="02020404030301010803" pitchFamily="18" charset="0"/>
              </a:rPr>
              <a:t>aritmetika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half" idx="2"/>
          </p:nvPr>
        </p:nvSpPr>
        <p:spPr>
          <a:xfrm>
            <a:off x="1239839" y="2516332"/>
            <a:ext cx="3868737" cy="3684588"/>
          </a:xfrm>
        </p:spPr>
        <p:txBody>
          <a:bodyPr rtlCol="0">
            <a:normAutofit fontScale="92500" lnSpcReduction="10000"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>
                <a:solidFill>
                  <a:srgbClr val="FF0000"/>
                </a:solidFill>
                <a:latin typeface="+mj-lt"/>
              </a:rPr>
              <a:t>p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osredno</a:t>
            </a:r>
            <a:r>
              <a:rPr lang="sl-SI" dirty="0" smtClean="0">
                <a:latin typeface="+mj-lt"/>
              </a:rPr>
              <a:t> povezana s fizičnim svetom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>
                <a:latin typeface="+mj-lt"/>
              </a:rPr>
              <a:t>p</a:t>
            </a:r>
            <a:r>
              <a:rPr lang="sl-SI" dirty="0" smtClean="0">
                <a:latin typeface="+mj-lt"/>
              </a:rPr>
              <a:t>omembni so 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postopki z objekti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>
                <a:latin typeface="+mj-lt"/>
              </a:rPr>
              <a:t>o</a:t>
            </a:r>
            <a:r>
              <a:rPr lang="sl-SI" dirty="0" smtClean="0">
                <a:latin typeface="+mj-lt"/>
              </a:rPr>
              <a:t>blikovanje </a:t>
            </a:r>
            <a:r>
              <a:rPr lang="sl-SI" dirty="0" err="1" smtClean="0">
                <a:latin typeface="+mj-lt"/>
              </a:rPr>
              <a:t>aritmet</a:t>
            </a:r>
            <a:r>
              <a:rPr lang="sl-SI" dirty="0" smtClean="0">
                <a:latin typeface="+mj-lt"/>
              </a:rPr>
              <a:t>. pojma - abstrakcija, ki se nanaša na postopke z objekti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err="1" smtClean="0">
                <a:solidFill>
                  <a:srgbClr val="FF0000"/>
                </a:solidFill>
                <a:latin typeface="+mj-lt"/>
              </a:rPr>
              <a:t>psevdoempirično</a:t>
            </a:r>
            <a:r>
              <a:rPr lang="sl-SI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sl-SI" dirty="0" smtClean="0">
                <a:latin typeface="+mj-lt"/>
              </a:rPr>
              <a:t>abstrahiranje</a:t>
            </a:r>
            <a:endParaRPr lang="sl-SI" dirty="0">
              <a:latin typeface="+mj-lt"/>
            </a:endParaRPr>
          </a:p>
        </p:txBody>
      </p:sp>
      <p:sp>
        <p:nvSpPr>
          <p:cNvPr id="21509" name="Ograda besedila 3"/>
          <p:cNvSpPr>
            <a:spLocks noGrp="1"/>
          </p:cNvSpPr>
          <p:nvPr>
            <p:ph type="body" sz="quarter" idx="3"/>
          </p:nvPr>
        </p:nvSpPr>
        <p:spPr>
          <a:xfrm>
            <a:off x="6153150" y="1681163"/>
            <a:ext cx="3887788" cy="823912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dirty="0" smtClean="0">
                <a:latin typeface="Garamond" panose="02020404030301010803" pitchFamily="18" charset="0"/>
              </a:rPr>
              <a:t>geometrija</a:t>
            </a:r>
          </a:p>
        </p:txBody>
      </p:sp>
      <p:sp>
        <p:nvSpPr>
          <p:cNvPr id="21510" name="Ograda vsebine 5"/>
          <p:cNvSpPr>
            <a:spLocks noGrp="1"/>
          </p:cNvSpPr>
          <p:nvPr>
            <p:ph sz="quarter" idx="4"/>
          </p:nvPr>
        </p:nvSpPr>
        <p:spPr>
          <a:xfrm>
            <a:off x="5238750" y="2505075"/>
            <a:ext cx="3887788" cy="368458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sl-SI" altLang="sl-SI" dirty="0" smtClean="0">
                <a:solidFill>
                  <a:srgbClr val="FF0000"/>
                </a:solidFill>
                <a:latin typeface="+mj-lt"/>
              </a:rPr>
              <a:t>neposredno</a:t>
            </a:r>
            <a:r>
              <a:rPr lang="sl-SI" altLang="sl-SI" dirty="0" smtClean="0">
                <a:latin typeface="+mj-lt"/>
              </a:rPr>
              <a:t> povezana s fizičnim svetom</a:t>
            </a:r>
          </a:p>
          <a:p>
            <a:pPr eaLnBrk="1" hangingPunct="1"/>
            <a:r>
              <a:rPr lang="sl-SI" altLang="sl-SI" dirty="0" smtClean="0">
                <a:latin typeface="+mj-lt"/>
              </a:rPr>
              <a:t>pomembne so </a:t>
            </a:r>
            <a:r>
              <a:rPr lang="sl-SI" altLang="sl-SI" dirty="0" smtClean="0">
                <a:solidFill>
                  <a:srgbClr val="FF0000"/>
                </a:solidFill>
                <a:latin typeface="+mj-lt"/>
              </a:rPr>
              <a:t>lastnosti objektov</a:t>
            </a:r>
            <a:r>
              <a:rPr lang="sl-SI" altLang="sl-SI" dirty="0" smtClean="0">
                <a:latin typeface="+mj-lt"/>
              </a:rPr>
              <a:t> </a:t>
            </a:r>
          </a:p>
          <a:p>
            <a:pPr eaLnBrk="1" hangingPunct="1"/>
            <a:r>
              <a:rPr lang="sl-SI" altLang="sl-SI" dirty="0" smtClean="0">
                <a:latin typeface="+mj-lt"/>
              </a:rPr>
              <a:t>oblikovanje </a:t>
            </a:r>
            <a:r>
              <a:rPr lang="sl-SI" altLang="sl-SI" dirty="0" err="1" smtClean="0">
                <a:latin typeface="+mj-lt"/>
              </a:rPr>
              <a:t>geom.pojma</a:t>
            </a:r>
            <a:r>
              <a:rPr lang="sl-SI" altLang="sl-SI" dirty="0" smtClean="0">
                <a:latin typeface="+mj-lt"/>
              </a:rPr>
              <a:t> - abstrakcija, ki se nanaša na objekte</a:t>
            </a:r>
          </a:p>
          <a:p>
            <a:pPr eaLnBrk="1" hangingPunct="1"/>
            <a:r>
              <a:rPr lang="sl-SI" altLang="sl-SI" dirty="0" smtClean="0">
                <a:solidFill>
                  <a:srgbClr val="FF0000"/>
                </a:solidFill>
                <a:latin typeface="+mj-lt"/>
              </a:rPr>
              <a:t>empirično</a:t>
            </a:r>
            <a:r>
              <a:rPr lang="sl-SI" altLang="sl-SI" dirty="0" smtClean="0">
                <a:latin typeface="+mj-lt"/>
              </a:rPr>
              <a:t> abstrahiranje</a:t>
            </a:r>
          </a:p>
        </p:txBody>
      </p:sp>
      <p:sp>
        <p:nvSpPr>
          <p:cNvPr id="21511" name="Ograda noge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1512" name="Ograda številke diapozitiva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2D1B1A4A-3022-4431-ADC7-B34CC84B187F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99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slov 1"/>
          <p:cNvSpPr>
            <a:spLocks noGrp="1"/>
          </p:cNvSpPr>
          <p:nvPr>
            <p:ph type="title"/>
          </p:nvPr>
        </p:nvSpPr>
        <p:spPr>
          <a:xfrm>
            <a:off x="1064348" y="365126"/>
            <a:ext cx="8976590" cy="1325563"/>
          </a:xfrm>
        </p:spPr>
        <p:txBody>
          <a:bodyPr/>
          <a:lstStyle/>
          <a:p>
            <a:pPr eaLnBrk="1" hangingPunct="1"/>
            <a:r>
              <a:rPr lang="sl-SI" altLang="sl-SI" sz="2800" dirty="0" smtClean="0"/>
              <a:t>Poenostavljena </a:t>
            </a:r>
            <a:r>
              <a:rPr lang="sl-SI" altLang="sl-SI" sz="2800" dirty="0"/>
              <a:t>primerjava </a:t>
            </a:r>
            <a:r>
              <a:rPr lang="sl-SI" altLang="sl-SI" sz="2800" dirty="0" smtClean="0"/>
              <a:t>spoznave teorije Piageta in teorije van </a:t>
            </a:r>
            <a:r>
              <a:rPr lang="sl-SI" altLang="sl-SI" sz="2800" dirty="0" err="1" smtClean="0"/>
              <a:t>Hiela</a:t>
            </a:r>
            <a:endParaRPr lang="sl-SI" altLang="sl-SI" sz="2800" dirty="0"/>
          </a:p>
        </p:txBody>
      </p:sp>
      <p:sp>
        <p:nvSpPr>
          <p:cNvPr id="36867" name="Ograda besedila 2"/>
          <p:cNvSpPr>
            <a:spLocks noGrp="1"/>
          </p:cNvSpPr>
          <p:nvPr>
            <p:ph type="body" idx="1"/>
          </p:nvPr>
        </p:nvSpPr>
        <p:spPr>
          <a:xfrm>
            <a:off x="2089152" y="1273970"/>
            <a:ext cx="3868737" cy="823912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dirty="0" smtClean="0">
                <a:latin typeface="Garamond" panose="02020404030301010803" pitchFamily="18" charset="0"/>
              </a:rPr>
              <a:t>Piaget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1202893" y="2097882"/>
            <a:ext cx="3868737" cy="3684588"/>
          </a:xfrm>
        </p:spPr>
        <p:txBody>
          <a:bodyPr rtlCol="0">
            <a:noAutofit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sz="2400" dirty="0" smtClean="0">
                <a:latin typeface="+mj-lt"/>
              </a:rPr>
              <a:t>Stopnje so </a:t>
            </a:r>
            <a:r>
              <a:rPr lang="sl-SI" sz="2400" dirty="0" smtClean="0">
                <a:solidFill>
                  <a:srgbClr val="FF0000"/>
                </a:solidFill>
                <a:latin typeface="+mj-lt"/>
              </a:rPr>
              <a:t>časovno opredeljene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sz="2400" dirty="0" smtClean="0">
                <a:latin typeface="+mj-lt"/>
              </a:rPr>
              <a:t>Prehod med stopnjami je </a:t>
            </a:r>
            <a:r>
              <a:rPr lang="sl-SI" sz="2400" dirty="0" smtClean="0">
                <a:solidFill>
                  <a:srgbClr val="FF0000"/>
                </a:solidFill>
                <a:latin typeface="+mj-lt"/>
              </a:rPr>
              <a:t>naraven</a:t>
            </a:r>
            <a:r>
              <a:rPr lang="sl-SI" sz="2400" dirty="0" smtClean="0">
                <a:latin typeface="+mj-lt"/>
              </a:rPr>
              <a:t> proces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sz="2400" dirty="0" smtClean="0">
                <a:latin typeface="+mj-lt"/>
              </a:rPr>
              <a:t>Prehod med stopnjami je posledica </a:t>
            </a:r>
            <a:r>
              <a:rPr lang="sl-SI" sz="2400" dirty="0" smtClean="0">
                <a:solidFill>
                  <a:srgbClr val="FF0000"/>
                </a:solidFill>
                <a:latin typeface="+mj-lt"/>
              </a:rPr>
              <a:t>otrokove aktivnosti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sz="2400" dirty="0" smtClean="0">
                <a:latin typeface="+mj-lt"/>
              </a:rPr>
              <a:t>Namen teorije: </a:t>
            </a:r>
            <a:r>
              <a:rPr lang="sl-SI" sz="2400" dirty="0" smtClean="0">
                <a:solidFill>
                  <a:srgbClr val="FF0000"/>
                </a:solidFill>
                <a:latin typeface="+mj-lt"/>
              </a:rPr>
              <a:t>opisovanje</a:t>
            </a:r>
            <a:r>
              <a:rPr lang="sl-SI" sz="2400" dirty="0" smtClean="0">
                <a:latin typeface="+mj-lt"/>
              </a:rPr>
              <a:t> napredka otrokovega razmišljanja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sz="2400" dirty="0" smtClean="0">
                <a:latin typeface="+mj-lt"/>
              </a:rPr>
              <a:t>Teorija </a:t>
            </a:r>
            <a:r>
              <a:rPr lang="sl-SI" sz="2400" dirty="0" smtClean="0">
                <a:solidFill>
                  <a:srgbClr val="FF0000"/>
                </a:solidFill>
                <a:latin typeface="+mj-lt"/>
              </a:rPr>
              <a:t>razvoja</a:t>
            </a:r>
            <a:endParaRPr lang="sl-SI" sz="2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6869" name="Ograda besedila 4"/>
          <p:cNvSpPr>
            <a:spLocks noGrp="1"/>
          </p:cNvSpPr>
          <p:nvPr>
            <p:ph type="body" sz="quarter" idx="3"/>
          </p:nvPr>
        </p:nvSpPr>
        <p:spPr>
          <a:xfrm>
            <a:off x="7243041" y="690564"/>
            <a:ext cx="3887788" cy="823912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dirty="0" smtClean="0">
                <a:latin typeface="Garamond" panose="02020404030301010803" pitchFamily="18" charset="0"/>
              </a:rPr>
              <a:t>Van </a:t>
            </a:r>
            <a:r>
              <a:rPr lang="sl-SI" altLang="sl-SI" dirty="0" err="1" smtClean="0">
                <a:latin typeface="Garamond" panose="02020404030301010803" pitchFamily="18" charset="0"/>
              </a:rPr>
              <a:t>Hiele</a:t>
            </a:r>
            <a:endParaRPr lang="sl-SI" altLang="sl-SI" dirty="0" smtClean="0">
              <a:latin typeface="Garamond" panose="02020404030301010803" pitchFamily="18" charset="0"/>
            </a:endParaRP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7112867" y="1441018"/>
            <a:ext cx="3887788" cy="3684588"/>
          </a:xfrm>
        </p:spPr>
        <p:txBody>
          <a:bodyPr rtlCol="0">
            <a:noAutofit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sz="2400" dirty="0" smtClean="0">
                <a:latin typeface="+mj-lt"/>
              </a:rPr>
              <a:t>Posamezna stopnja opredeljena z načinom razmišljanja in </a:t>
            </a:r>
            <a:r>
              <a:rPr lang="sl-SI" sz="2400" dirty="0" smtClean="0">
                <a:solidFill>
                  <a:srgbClr val="FF0000"/>
                </a:solidFill>
                <a:latin typeface="+mj-lt"/>
              </a:rPr>
              <a:t>ni vezana na starost</a:t>
            </a:r>
            <a:r>
              <a:rPr lang="sl-SI" sz="2400" dirty="0" smtClean="0">
                <a:latin typeface="+mj-lt"/>
              </a:rPr>
              <a:t> otrok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sz="2400" dirty="0" smtClean="0">
                <a:latin typeface="+mj-lt"/>
              </a:rPr>
              <a:t>Prehod med stopnjami pod </a:t>
            </a:r>
            <a:r>
              <a:rPr lang="sl-SI" sz="2400" dirty="0" smtClean="0">
                <a:solidFill>
                  <a:srgbClr val="FF0000"/>
                </a:solidFill>
                <a:latin typeface="+mj-lt"/>
              </a:rPr>
              <a:t>vplivom učenja in poučevanja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sz="2400" dirty="0" smtClean="0">
                <a:latin typeface="+mj-lt"/>
              </a:rPr>
              <a:t>Na prehod med stopnjami </a:t>
            </a:r>
            <a:r>
              <a:rPr lang="sl-SI" sz="2400" dirty="0" smtClean="0">
                <a:solidFill>
                  <a:srgbClr val="FF0000"/>
                </a:solidFill>
                <a:latin typeface="+mj-lt"/>
              </a:rPr>
              <a:t>vpliva jezik </a:t>
            </a:r>
            <a:r>
              <a:rPr lang="sl-SI" sz="2400" dirty="0" smtClean="0">
                <a:latin typeface="+mj-lt"/>
              </a:rPr>
              <a:t>sporazumevanja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sz="2400" dirty="0" smtClean="0">
                <a:latin typeface="+mj-lt"/>
              </a:rPr>
              <a:t>Namen teorije: </a:t>
            </a:r>
            <a:r>
              <a:rPr lang="sl-SI" sz="2400" dirty="0" smtClean="0">
                <a:solidFill>
                  <a:srgbClr val="FF0000"/>
                </a:solidFill>
                <a:latin typeface="+mj-lt"/>
              </a:rPr>
              <a:t>pomoč učiteljem</a:t>
            </a:r>
            <a:r>
              <a:rPr lang="sl-SI" sz="2400" dirty="0" smtClean="0">
                <a:latin typeface="+mj-lt"/>
              </a:rPr>
              <a:t> pri izboljšanju kvalitete poučevanja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sz="2400" dirty="0" smtClean="0">
                <a:latin typeface="+mj-lt"/>
              </a:rPr>
              <a:t>Teorija z implikacijami na </a:t>
            </a:r>
            <a:r>
              <a:rPr lang="sl-SI" sz="2400" dirty="0" smtClean="0">
                <a:solidFill>
                  <a:srgbClr val="FF0000"/>
                </a:solidFill>
                <a:latin typeface="+mj-lt"/>
              </a:rPr>
              <a:t>poučevanje</a:t>
            </a:r>
            <a:endParaRPr lang="sl-SI" sz="2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6871" name="Ograda noge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6872" name="Ograda številke diapozitiva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CA58159E-EAFB-47D0-BC1E-E0B89491CAE0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20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58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800" dirty="0" smtClean="0"/>
              <a:t>Učenje geometrije pri nas</a:t>
            </a:r>
            <a:endParaRPr lang="sl-SI" altLang="sl-SI" sz="2800" dirty="0"/>
          </a:p>
        </p:txBody>
      </p:sp>
      <p:sp>
        <p:nvSpPr>
          <p:cNvPr id="4505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l-SI" dirty="0" smtClean="0">
                <a:latin typeface="+mj-lt"/>
              </a:rPr>
              <a:t>Sledimo Van </a:t>
            </a:r>
            <a:r>
              <a:rPr lang="sl-SI" altLang="sl-SI" dirty="0" err="1" smtClean="0">
                <a:latin typeface="+mj-lt"/>
              </a:rPr>
              <a:t>Hielovim</a:t>
            </a:r>
            <a:r>
              <a:rPr lang="sl-SI" altLang="sl-SI" dirty="0" smtClean="0">
                <a:latin typeface="+mj-lt"/>
              </a:rPr>
              <a:t> stopnjam pri obravnavi izbranega geometrijskega </a:t>
            </a:r>
            <a:r>
              <a:rPr lang="sl-SI" altLang="sl-SI" dirty="0" smtClean="0">
                <a:latin typeface="+mj-lt"/>
              </a:rPr>
              <a:t>pojma (primer obravnave likov po razredih)</a:t>
            </a:r>
            <a:endParaRPr lang="sl-SI" altLang="sl-SI" dirty="0" smtClean="0">
              <a:latin typeface="+mj-lt"/>
            </a:endParaRPr>
          </a:p>
          <a:p>
            <a:pPr eaLnBrk="1" hangingPunct="1"/>
            <a:r>
              <a:rPr lang="sl-SI" altLang="sl-SI" dirty="0" smtClean="0">
                <a:latin typeface="+mj-lt"/>
              </a:rPr>
              <a:t>Vrstni red obravnave  geometrijskih </a:t>
            </a:r>
            <a:r>
              <a:rPr lang="sl-SI" altLang="sl-SI" dirty="0" smtClean="0">
                <a:latin typeface="+mj-lt"/>
              </a:rPr>
              <a:t>pojmov na začetku šolanja: </a:t>
            </a:r>
            <a:r>
              <a:rPr lang="sl-SI" altLang="sl-SI" dirty="0" smtClean="0">
                <a:latin typeface="+mj-lt"/>
              </a:rPr>
              <a:t>od telesa k točki </a:t>
            </a:r>
          </a:p>
        </p:txBody>
      </p:sp>
      <p:sp>
        <p:nvSpPr>
          <p:cNvPr id="45060" name="Ograda nog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5061" name="Ograda številke diapoz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2DBB9C1B-3595-4DDE-9260-3647A1BB30F2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21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64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mtClean="0"/>
              <a:t>Literatura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smtClean="0">
                <a:latin typeface="Garamond" panose="02020404030301010803" pitchFamily="18" charset="0"/>
              </a:rPr>
              <a:t>Cotič, M., Hodnik Čadež, T. (2002) </a:t>
            </a:r>
            <a:r>
              <a:rPr lang="sl-SI" i="1" dirty="0" smtClean="0">
                <a:latin typeface="Garamond" panose="02020404030301010803" pitchFamily="18" charset="0"/>
              </a:rPr>
              <a:t>Teoretična zasnova modela sprememb začetnega pouka matematike v devetletni osnovni šoli.</a:t>
            </a:r>
            <a:r>
              <a:rPr lang="sl-SI" dirty="0" smtClean="0">
                <a:latin typeface="Garamond" panose="02020404030301010803" pitchFamily="18" charset="0"/>
              </a:rPr>
              <a:t> Sodobna pedagogika, 53 (2), str. 8 – 24.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err="1" smtClean="0">
                <a:latin typeface="Garamond" panose="02020404030301010803" pitchFamily="18" charset="0"/>
              </a:rPr>
              <a:t>Dickson</a:t>
            </a:r>
            <a:r>
              <a:rPr lang="sl-SI" dirty="0" smtClean="0">
                <a:latin typeface="Garamond" panose="02020404030301010803" pitchFamily="18" charset="0"/>
              </a:rPr>
              <a:t>, L., Brown, M. in Gibson, O. (1984). </a:t>
            </a:r>
            <a:r>
              <a:rPr lang="sl-SI" i="1" dirty="0" err="1" smtClean="0">
                <a:latin typeface="Garamond" panose="02020404030301010803" pitchFamily="18" charset="0"/>
              </a:rPr>
              <a:t>Children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learning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mathematics</a:t>
            </a:r>
            <a:r>
              <a:rPr lang="sl-SI" dirty="0" smtClean="0">
                <a:latin typeface="Garamond" panose="02020404030301010803" pitchFamily="18" charset="0"/>
              </a:rPr>
              <a:t>. </a:t>
            </a:r>
            <a:r>
              <a:rPr lang="sl-SI" dirty="0" err="1" smtClean="0">
                <a:latin typeface="Garamond" panose="02020404030301010803" pitchFamily="18" charset="0"/>
              </a:rPr>
              <a:t>Cassell</a:t>
            </a:r>
            <a:r>
              <a:rPr lang="sl-SI" dirty="0" smtClean="0">
                <a:latin typeface="Garamond" panose="02020404030301010803" pitchFamily="18" charset="0"/>
              </a:rPr>
              <a:t>: London. Str. 12 – 51.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err="1" smtClean="0">
                <a:latin typeface="Garamond" panose="02020404030301010803" pitchFamily="18" charset="0"/>
              </a:rPr>
              <a:t>Tsamir</a:t>
            </a:r>
            <a:r>
              <a:rPr lang="sl-SI" dirty="0" smtClean="0">
                <a:latin typeface="Garamond" panose="02020404030301010803" pitchFamily="18" charset="0"/>
              </a:rPr>
              <a:t>, P. in </a:t>
            </a:r>
            <a:r>
              <a:rPr lang="sl-SI" dirty="0" err="1" smtClean="0">
                <a:latin typeface="Garamond" panose="02020404030301010803" pitchFamily="18" charset="0"/>
              </a:rPr>
              <a:t>Tirosh</a:t>
            </a:r>
            <a:r>
              <a:rPr lang="sl-SI" dirty="0" smtClean="0">
                <a:latin typeface="Garamond" panose="02020404030301010803" pitchFamily="18" charset="0"/>
              </a:rPr>
              <a:t>, D. (2010). </a:t>
            </a:r>
            <a:r>
              <a:rPr lang="sl-SI" dirty="0" err="1" smtClean="0">
                <a:latin typeface="Garamond" panose="02020404030301010803" pitchFamily="18" charset="0"/>
              </a:rPr>
              <a:t>Defining</a:t>
            </a:r>
            <a:r>
              <a:rPr lang="sl-SI" dirty="0" smtClean="0">
                <a:latin typeface="Garamond" panose="02020404030301010803" pitchFamily="18" charset="0"/>
              </a:rPr>
              <a:t> </a:t>
            </a:r>
            <a:r>
              <a:rPr lang="sl-SI" dirty="0" err="1" smtClean="0">
                <a:latin typeface="Garamond" panose="02020404030301010803" pitchFamily="18" charset="0"/>
              </a:rPr>
              <a:t>and</a:t>
            </a:r>
            <a:r>
              <a:rPr lang="sl-SI" dirty="0" smtClean="0">
                <a:latin typeface="Garamond" panose="02020404030301010803" pitchFamily="18" charset="0"/>
              </a:rPr>
              <a:t> </a:t>
            </a:r>
            <a:r>
              <a:rPr lang="sl-SI" dirty="0" err="1" smtClean="0">
                <a:latin typeface="Garamond" panose="02020404030301010803" pitchFamily="18" charset="0"/>
              </a:rPr>
              <a:t>proving</a:t>
            </a:r>
            <a:r>
              <a:rPr lang="sl-SI" dirty="0" smtClean="0">
                <a:latin typeface="Garamond" panose="02020404030301010803" pitchFamily="18" charset="0"/>
              </a:rPr>
              <a:t> </a:t>
            </a:r>
            <a:r>
              <a:rPr lang="sl-SI" dirty="0" err="1" smtClean="0">
                <a:latin typeface="Garamond" panose="02020404030301010803" pitchFamily="18" charset="0"/>
              </a:rPr>
              <a:t>with</a:t>
            </a:r>
            <a:r>
              <a:rPr lang="sl-SI" dirty="0" smtClean="0">
                <a:latin typeface="Garamond" panose="02020404030301010803" pitchFamily="18" charset="0"/>
              </a:rPr>
              <a:t> </a:t>
            </a:r>
            <a:r>
              <a:rPr lang="sl-SI" dirty="0" err="1" smtClean="0">
                <a:latin typeface="Garamond" panose="02020404030301010803" pitchFamily="18" charset="0"/>
              </a:rPr>
              <a:t>teachers</a:t>
            </a:r>
            <a:r>
              <a:rPr lang="sl-SI" dirty="0" smtClean="0">
                <a:latin typeface="Garamond" panose="02020404030301010803" pitchFamily="18" charset="0"/>
              </a:rPr>
              <a:t>: </a:t>
            </a:r>
            <a:r>
              <a:rPr lang="sl-SI" dirty="0" err="1" smtClean="0">
                <a:latin typeface="Garamond" panose="02020404030301010803" pitchFamily="18" charset="0"/>
              </a:rPr>
              <a:t>from</a:t>
            </a:r>
            <a:r>
              <a:rPr lang="sl-SI" dirty="0" smtClean="0">
                <a:latin typeface="Garamond" panose="02020404030301010803" pitchFamily="18" charset="0"/>
              </a:rPr>
              <a:t> </a:t>
            </a:r>
            <a:r>
              <a:rPr lang="sl-SI" dirty="0" err="1" smtClean="0">
                <a:latin typeface="Garamond" panose="02020404030301010803" pitchFamily="18" charset="0"/>
              </a:rPr>
              <a:t>preschool</a:t>
            </a:r>
            <a:r>
              <a:rPr lang="sl-SI" dirty="0" smtClean="0">
                <a:latin typeface="Garamond" panose="02020404030301010803" pitchFamily="18" charset="0"/>
              </a:rPr>
              <a:t> to </a:t>
            </a:r>
            <a:r>
              <a:rPr lang="sl-SI" dirty="0" err="1" smtClean="0">
                <a:latin typeface="Garamond" panose="02020404030301010803" pitchFamily="18" charset="0"/>
              </a:rPr>
              <a:t>secondary</a:t>
            </a:r>
            <a:r>
              <a:rPr lang="sl-SI" dirty="0" smtClean="0">
                <a:latin typeface="Garamond" panose="02020404030301010803" pitchFamily="18" charset="0"/>
              </a:rPr>
              <a:t> </a:t>
            </a:r>
            <a:r>
              <a:rPr lang="sl-SI" dirty="0" err="1" smtClean="0">
                <a:latin typeface="Garamond" panose="02020404030301010803" pitchFamily="18" charset="0"/>
              </a:rPr>
              <a:t>school</a:t>
            </a:r>
            <a:r>
              <a:rPr lang="sl-SI" dirty="0" smtClean="0">
                <a:latin typeface="Garamond" panose="02020404030301010803" pitchFamily="18" charset="0"/>
              </a:rPr>
              <a:t>. V: Maj, B. </a:t>
            </a:r>
            <a:r>
              <a:rPr lang="sl-SI" dirty="0" err="1" smtClean="0">
                <a:latin typeface="Garamond" panose="02020404030301010803" pitchFamily="18" charset="0"/>
              </a:rPr>
              <a:t>Swoboda</a:t>
            </a:r>
            <a:r>
              <a:rPr lang="sl-SI" dirty="0" smtClean="0">
                <a:latin typeface="Garamond" panose="02020404030301010803" pitchFamily="18" charset="0"/>
              </a:rPr>
              <a:t>, E. in </a:t>
            </a:r>
            <a:r>
              <a:rPr lang="sl-SI" dirty="0" err="1" smtClean="0">
                <a:latin typeface="Garamond" panose="02020404030301010803" pitchFamily="18" charset="0"/>
              </a:rPr>
              <a:t>Tatsis</a:t>
            </a:r>
            <a:r>
              <a:rPr lang="sl-SI" dirty="0" smtClean="0">
                <a:latin typeface="Garamond" panose="02020404030301010803" pitchFamily="18" charset="0"/>
              </a:rPr>
              <a:t>, K. (ur.). </a:t>
            </a:r>
            <a:r>
              <a:rPr lang="sl-SI" i="1" dirty="0" err="1" smtClean="0">
                <a:latin typeface="Garamond" panose="02020404030301010803" pitchFamily="18" charset="0"/>
              </a:rPr>
              <a:t>Motivation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via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natural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differentiation</a:t>
            </a:r>
            <a:r>
              <a:rPr lang="sl-SI" i="1" dirty="0" smtClean="0">
                <a:latin typeface="Garamond" panose="02020404030301010803" pitchFamily="18" charset="0"/>
              </a:rPr>
              <a:t> in </a:t>
            </a:r>
            <a:r>
              <a:rPr lang="sl-SI" i="1" dirty="0" err="1" smtClean="0">
                <a:latin typeface="Garamond" panose="02020404030301010803" pitchFamily="18" charset="0"/>
              </a:rPr>
              <a:t>mathematics</a:t>
            </a:r>
            <a:r>
              <a:rPr lang="sl-SI" dirty="0" smtClean="0">
                <a:latin typeface="Garamond" panose="02020404030301010803" pitchFamily="18" charset="0"/>
              </a:rPr>
              <a:t>. </a:t>
            </a:r>
            <a:r>
              <a:rPr lang="sl-SI" dirty="0" err="1" smtClean="0">
                <a:latin typeface="Garamond" panose="02020404030301010803" pitchFamily="18" charset="0"/>
              </a:rPr>
              <a:t>University</a:t>
            </a:r>
            <a:r>
              <a:rPr lang="sl-SI" dirty="0" smtClean="0">
                <a:latin typeface="Garamond" panose="02020404030301010803" pitchFamily="18" charset="0"/>
              </a:rPr>
              <a:t> </a:t>
            </a:r>
            <a:r>
              <a:rPr lang="sl-SI" dirty="0" err="1" smtClean="0">
                <a:latin typeface="Garamond" panose="02020404030301010803" pitchFamily="18" charset="0"/>
              </a:rPr>
              <a:t>of</a:t>
            </a:r>
            <a:r>
              <a:rPr lang="sl-SI" dirty="0" smtClean="0">
                <a:latin typeface="Garamond" panose="02020404030301010803" pitchFamily="18" charset="0"/>
              </a:rPr>
              <a:t> Rzeszow: </a:t>
            </a:r>
            <a:r>
              <a:rPr lang="sl-SI" dirty="0" err="1" smtClean="0">
                <a:latin typeface="Garamond" panose="02020404030301010803" pitchFamily="18" charset="0"/>
              </a:rPr>
              <a:t>Rzeszow</a:t>
            </a:r>
            <a:r>
              <a:rPr lang="sl-SI" dirty="0" smtClean="0">
                <a:latin typeface="Garamond" panose="02020404030301010803" pitchFamily="18" charset="0"/>
              </a:rPr>
              <a:t>. Str. 207 – 227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err="1" smtClean="0">
                <a:latin typeface="Garamond" panose="02020404030301010803" pitchFamily="18" charset="0"/>
              </a:rPr>
              <a:t>Knight</a:t>
            </a:r>
            <a:r>
              <a:rPr lang="sl-SI" dirty="0" smtClean="0">
                <a:latin typeface="Garamond" panose="02020404030301010803" pitchFamily="18" charset="0"/>
              </a:rPr>
              <a:t>, K.CC. (1981). </a:t>
            </a:r>
            <a:r>
              <a:rPr lang="sl-SI" i="1" dirty="0" smtClean="0">
                <a:latin typeface="Garamond" panose="02020404030301010803" pitchFamily="18" charset="0"/>
              </a:rPr>
              <a:t>An </a:t>
            </a:r>
            <a:r>
              <a:rPr lang="sl-SI" i="1" dirty="0" err="1" smtClean="0">
                <a:latin typeface="Garamond" panose="02020404030301010803" pitchFamily="18" charset="0"/>
              </a:rPr>
              <a:t>investigation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into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the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change</a:t>
            </a:r>
            <a:r>
              <a:rPr lang="sl-SI" i="1" dirty="0" smtClean="0">
                <a:latin typeface="Garamond" panose="02020404030301010803" pitchFamily="18" charset="0"/>
              </a:rPr>
              <a:t> in </a:t>
            </a:r>
            <a:r>
              <a:rPr lang="sl-SI" i="1" dirty="0" err="1" smtClean="0">
                <a:latin typeface="Garamond" panose="02020404030301010803" pitchFamily="18" charset="0"/>
              </a:rPr>
              <a:t>the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van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Hiele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levels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of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understanding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geometry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of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pre</a:t>
            </a:r>
            <a:r>
              <a:rPr lang="sl-SI" i="1" dirty="0" smtClean="0">
                <a:latin typeface="Garamond" panose="02020404030301010803" pitchFamily="18" charset="0"/>
              </a:rPr>
              <a:t>-</a:t>
            </a:r>
            <a:r>
              <a:rPr lang="sl-SI" i="1" dirty="0" err="1" smtClean="0">
                <a:latin typeface="Garamond" panose="02020404030301010803" pitchFamily="18" charset="0"/>
              </a:rPr>
              <a:t>service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elementary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and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secondary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mathematics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teachers</a:t>
            </a:r>
            <a:r>
              <a:rPr lang="sl-SI" i="1" dirty="0" smtClean="0">
                <a:latin typeface="Garamond" panose="02020404030301010803" pitchFamily="18" charset="0"/>
              </a:rPr>
              <a:t>. </a:t>
            </a:r>
            <a:r>
              <a:rPr lang="sl-SI" dirty="0" smtClean="0">
                <a:latin typeface="Garamond" panose="02020404030301010803" pitchFamily="18" charset="0"/>
              </a:rPr>
              <a:t>B. S. Maine </a:t>
            </a:r>
            <a:r>
              <a:rPr lang="sl-SI" dirty="0" err="1" smtClean="0">
                <a:latin typeface="Garamond" panose="02020404030301010803" pitchFamily="18" charset="0"/>
              </a:rPr>
              <a:t>Maritime</a:t>
            </a:r>
            <a:r>
              <a:rPr lang="sl-SI" dirty="0" smtClean="0">
                <a:latin typeface="Garamond" panose="02020404030301010803" pitchFamily="18" charset="0"/>
              </a:rPr>
              <a:t> </a:t>
            </a:r>
            <a:r>
              <a:rPr lang="sl-SI" dirty="0" err="1" smtClean="0">
                <a:latin typeface="Garamond" panose="02020404030301010803" pitchFamily="18" charset="0"/>
              </a:rPr>
              <a:t>Academy</a:t>
            </a:r>
            <a:r>
              <a:rPr lang="sl-SI" dirty="0" smtClean="0">
                <a:latin typeface="Garamond" panose="02020404030301010803" pitchFamily="18" charset="0"/>
              </a:rPr>
              <a:t>. </a:t>
            </a:r>
            <a:endParaRPr lang="sl-SI" dirty="0">
              <a:latin typeface="Garamond" panose="02020404030301010803" pitchFamily="18" charset="0"/>
            </a:endParaRPr>
          </a:p>
        </p:txBody>
      </p:sp>
      <p:sp>
        <p:nvSpPr>
          <p:cNvPr id="51204" name="Ograda nog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1205" name="Ograda številke diapoz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11176811-5F42-49F0-BDAF-C119835F9F73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22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62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93348"/>
          </a:xfrm>
        </p:spPr>
        <p:txBody>
          <a:bodyPr>
            <a:normAutofit/>
          </a:bodyPr>
          <a:lstStyle/>
          <a:p>
            <a:pPr eaLnBrk="1" hangingPunct="1"/>
            <a:r>
              <a:rPr lang="sl-SI" altLang="sl-SI" sz="2800" dirty="0" smtClean="0">
                <a:solidFill>
                  <a:srgbClr val="FF0000"/>
                </a:solidFill>
              </a:rPr>
              <a:t>Van </a:t>
            </a:r>
            <a:r>
              <a:rPr lang="sl-SI" altLang="sl-SI" sz="2800" dirty="0" err="1" smtClean="0">
                <a:solidFill>
                  <a:srgbClr val="FF0000"/>
                </a:solidFill>
              </a:rPr>
              <a:t>Hiele</a:t>
            </a:r>
            <a:r>
              <a:rPr lang="sl-SI" altLang="sl-SI" sz="2800" dirty="0" smtClean="0">
                <a:solidFill>
                  <a:srgbClr val="FF0000"/>
                </a:solidFill>
              </a:rPr>
              <a:t> </a:t>
            </a:r>
            <a:r>
              <a:rPr lang="sl-SI" altLang="sl-SI" sz="2800" dirty="0" smtClean="0"/>
              <a:t>(nizozemski didaktik matematike, skupaj z ženo Dino sta razvila koncep</a:t>
            </a:r>
            <a:r>
              <a:rPr lang="sl-SI" altLang="sl-SI" sz="2800" dirty="0" smtClean="0"/>
              <a:t>t učenja in poučevanja geometrije, teorija je bila oblikovana 1957, razširila se je po vsem svetu; pomembna predvsem zato, ker daje </a:t>
            </a:r>
            <a:r>
              <a:rPr lang="sl-SI" altLang="sl-SI" sz="2800" dirty="0" smtClean="0">
                <a:solidFill>
                  <a:srgbClr val="FF0000"/>
                </a:solidFill>
              </a:rPr>
              <a:t>poudarke na seznanjanje s pojmi</a:t>
            </a:r>
            <a:r>
              <a:rPr lang="sl-SI" altLang="sl-SI" sz="2800" dirty="0" smtClean="0"/>
              <a:t> (opazovanje, razvrščanje, opisovanje… geometrijskih objektov </a:t>
            </a:r>
            <a:r>
              <a:rPr lang="sl-SI" altLang="sl-SI" sz="2800" dirty="0" smtClean="0">
                <a:solidFill>
                  <a:srgbClr val="FF0000"/>
                </a:solidFill>
              </a:rPr>
              <a:t>pri zgodnjem učenju geometrije</a:t>
            </a:r>
            <a:r>
              <a:rPr lang="sl-SI" altLang="sl-SI" sz="2800" dirty="0" smtClean="0"/>
              <a:t>.</a:t>
            </a:r>
            <a:endParaRPr lang="sl-SI" altLang="sl-SI" sz="2800" dirty="0"/>
          </a:p>
        </p:txBody>
      </p:sp>
      <p:sp>
        <p:nvSpPr>
          <p:cNvPr id="16387" name="Ograda vsebine 2"/>
          <p:cNvSpPr>
            <a:spLocks noGrp="1"/>
          </p:cNvSpPr>
          <p:nvPr>
            <p:ph idx="1"/>
          </p:nvPr>
        </p:nvSpPr>
        <p:spPr>
          <a:xfrm>
            <a:off x="838200" y="2786207"/>
            <a:ext cx="10515600" cy="4351338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sl-SI" altLang="sl-SI" dirty="0" smtClean="0">
                <a:latin typeface="+mj-lt"/>
              </a:rPr>
              <a:t>Stopnje razvoja geometrijskega znanja:</a:t>
            </a:r>
          </a:p>
          <a:p>
            <a:pPr marL="514350" indent="-514350">
              <a:buFont typeface="Franklin Gothic Book" panose="020B0503020102020204" pitchFamily="34" charset="0"/>
              <a:buAutoNum type="arabicPeriod"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+mj-lt"/>
              </a:rPr>
              <a:t>vizualna</a:t>
            </a:r>
            <a:r>
              <a:rPr lang="sl-SI" altLang="sl-SI" dirty="0" smtClean="0">
                <a:latin typeface="+mj-lt"/>
              </a:rPr>
              <a:t>  stopnja</a:t>
            </a:r>
          </a:p>
          <a:p>
            <a:pPr marL="514350" indent="-514350">
              <a:buFont typeface="Franklin Gothic Book" panose="020B0503020102020204" pitchFamily="34" charset="0"/>
              <a:buAutoNum type="arabicPeriod"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+mj-lt"/>
              </a:rPr>
              <a:t>opisna</a:t>
            </a:r>
            <a:r>
              <a:rPr lang="sl-SI" altLang="sl-SI" dirty="0" smtClean="0">
                <a:latin typeface="+mj-lt"/>
              </a:rPr>
              <a:t> – deskriptivno analitična stopnja</a:t>
            </a:r>
          </a:p>
          <a:p>
            <a:pPr marL="514350" indent="-514350">
              <a:buFont typeface="Franklin Gothic Book" panose="020B0503020102020204" pitchFamily="34" charset="0"/>
              <a:buAutoNum type="arabicPeriod"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+mj-lt"/>
              </a:rPr>
              <a:t>abstraktno relacijska stopnja </a:t>
            </a:r>
            <a:r>
              <a:rPr lang="sl-SI" altLang="sl-SI" dirty="0" smtClean="0">
                <a:latin typeface="+mj-lt"/>
              </a:rPr>
              <a:t>– neformalna dedukcija</a:t>
            </a:r>
          </a:p>
          <a:p>
            <a:pPr marL="514350" indent="-514350">
              <a:buFont typeface="Franklin Gothic Book" panose="020B0503020102020204" pitchFamily="34" charset="0"/>
              <a:buAutoNum type="arabicPeriod"/>
              <a:defRPr/>
            </a:pPr>
            <a:r>
              <a:rPr lang="sl-SI" altLang="sl-SI" dirty="0" smtClean="0">
                <a:latin typeface="+mj-lt"/>
              </a:rPr>
              <a:t>formalno deduktivna stopnja</a:t>
            </a:r>
          </a:p>
          <a:p>
            <a:pPr marL="514350" indent="-514350">
              <a:buFont typeface="Franklin Gothic Book" panose="020B0503020102020204" pitchFamily="34" charset="0"/>
              <a:buAutoNum type="arabicPeriod"/>
              <a:defRPr/>
            </a:pPr>
            <a:r>
              <a:rPr lang="sl-SI" altLang="sl-SI" dirty="0" smtClean="0">
                <a:latin typeface="+mj-lt"/>
              </a:rPr>
              <a:t>strogo matematična stopnja</a:t>
            </a:r>
          </a:p>
          <a:p>
            <a:pPr marL="514350" indent="-514350">
              <a:buFont typeface="Franklin Gothic Book" panose="020B0503020102020204" pitchFamily="34" charset="0"/>
              <a:buAutoNum type="arabicPeriod"/>
              <a:defRPr/>
            </a:pPr>
            <a:endParaRPr lang="sl-SI" altLang="sl-SI" dirty="0" smtClean="0"/>
          </a:p>
        </p:txBody>
      </p:sp>
      <p:sp>
        <p:nvSpPr>
          <p:cNvPr id="28676" name="Ograda nog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8677" name="Ograda številke diapoz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FC1B7D5C-03ED-4F52-820D-305D5CC90B05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0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3600" dirty="0">
                <a:latin typeface="Garamond" panose="02020404030301010803" pitchFamily="18" charset="0"/>
              </a:rPr>
              <a:t>1. stopnja: vizualna stopnja</a:t>
            </a:r>
          </a:p>
        </p:txBody>
      </p:sp>
      <p:sp>
        <p:nvSpPr>
          <p:cNvPr id="2253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buNone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Predmet razmišljanja so oblike.</a:t>
            </a: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Oblikovanje skupin na podlagi videza (“ te sem dala skupaj, ker so si podobni.”)</a:t>
            </a: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Rezultat razmišljanja: skupine oblik, ki so si podobne.</a:t>
            </a: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Način pridobivanja spoznanj: rokovanje z različnimi modeli </a:t>
            </a:r>
            <a:r>
              <a:rPr lang="sl-SI" altLang="sl-SI" dirty="0" err="1" smtClean="0">
                <a:latin typeface="Garamond" panose="02020404030301010803" pitchFamily="18" charset="0"/>
              </a:rPr>
              <a:t>geo</a:t>
            </a:r>
            <a:r>
              <a:rPr lang="sl-SI" altLang="sl-SI" dirty="0" smtClean="0">
                <a:latin typeface="Garamond" panose="02020404030301010803" pitchFamily="18" charset="0"/>
              </a:rPr>
              <a:t>. </a:t>
            </a:r>
            <a:r>
              <a:rPr lang="sl-SI" altLang="sl-SI" dirty="0">
                <a:latin typeface="Garamond" panose="02020404030301010803" pitchFamily="18" charset="0"/>
              </a:rPr>
              <a:t>l</a:t>
            </a:r>
            <a:r>
              <a:rPr lang="sl-SI" altLang="sl-SI" dirty="0" smtClean="0">
                <a:latin typeface="Garamond" panose="02020404030301010803" pitchFamily="18" charset="0"/>
              </a:rPr>
              <a:t>ikov in teles, razvrščanje, oblikovanje različnih figur iz geom. likov in teles, opisovanje, ki ne vključuje še matematične terminologije…</a:t>
            </a:r>
          </a:p>
        </p:txBody>
      </p:sp>
      <p:sp>
        <p:nvSpPr>
          <p:cNvPr id="29700" name="Ograda noge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9701" name="Ograda številke diapozitiva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4326D74F-939A-4F3D-AA56-052EB962C35C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4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06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3600" dirty="0">
                <a:latin typeface="Garamond" panose="02020404030301010803" pitchFamily="18" charset="0"/>
              </a:rPr>
              <a:t>2. stopnja: opisna stopnja</a:t>
            </a:r>
          </a:p>
        </p:txBody>
      </p:sp>
      <p:sp>
        <p:nvSpPr>
          <p:cNvPr id="26629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Predmet razmišljanja so skupine oblik.</a:t>
            </a: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Otrok/učenec prepozna in zna določiti oblike glede na njihove lastnosti (“Kvadrat je lik s 4 enako dolgimi stranicami”).</a:t>
            </a: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Rezultat razmišljanja:  lastnosti oblik.</a:t>
            </a: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Način pridobivanja spoznanj: enako kot pri 1. stopnji, le da je na tej stopnji pomembno vključiti matematični jezik, opise geometrijskih objektov…</a:t>
            </a:r>
          </a:p>
        </p:txBody>
      </p:sp>
      <p:sp>
        <p:nvSpPr>
          <p:cNvPr id="30724" name="Ograda noge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0725" name="Ograda številke diapozitiva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64CDAEF9-431C-4BF3-A79D-E36A0BB57FC1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5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39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slov 3"/>
          <p:cNvSpPr>
            <a:spLocks noGrp="1"/>
          </p:cNvSpPr>
          <p:nvPr>
            <p:ph type="title"/>
          </p:nvPr>
        </p:nvSpPr>
        <p:spPr>
          <a:xfrm>
            <a:off x="2154238" y="365126"/>
            <a:ext cx="7886700" cy="1325563"/>
          </a:xfrm>
        </p:spPr>
        <p:txBody>
          <a:bodyPr/>
          <a:lstStyle/>
          <a:p>
            <a:pPr eaLnBrk="1" hangingPunct="1"/>
            <a:r>
              <a:rPr lang="sl-SI" altLang="sl-SI" sz="3600" dirty="0">
                <a:latin typeface="Garamond" panose="02020404030301010803" pitchFamily="18" charset="0"/>
              </a:rPr>
              <a:t>Primerjava</a:t>
            </a:r>
          </a:p>
        </p:txBody>
      </p:sp>
      <p:sp>
        <p:nvSpPr>
          <p:cNvPr id="31747" name="Ograda besedila 4"/>
          <p:cNvSpPr>
            <a:spLocks noGrp="1"/>
          </p:cNvSpPr>
          <p:nvPr>
            <p:ph type="body" idx="1"/>
          </p:nvPr>
        </p:nvSpPr>
        <p:spPr>
          <a:xfrm>
            <a:off x="2154239" y="1681163"/>
            <a:ext cx="3868737" cy="823912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dirty="0" smtClean="0">
                <a:latin typeface="Garamond" panose="02020404030301010803" pitchFamily="18" charset="0"/>
              </a:rPr>
              <a:t>Vizualna stopnja</a:t>
            </a:r>
          </a:p>
        </p:txBody>
      </p:sp>
      <p:sp>
        <p:nvSpPr>
          <p:cNvPr id="31748" name="Ograda vsebine 5"/>
          <p:cNvSpPr>
            <a:spLocks noGrp="1"/>
          </p:cNvSpPr>
          <p:nvPr>
            <p:ph sz="half" idx="2"/>
          </p:nvPr>
        </p:nvSpPr>
        <p:spPr>
          <a:xfrm>
            <a:off x="1897063" y="2505076"/>
            <a:ext cx="4114800" cy="2549525"/>
          </a:xfrm>
        </p:spPr>
        <p:txBody>
          <a:bodyPr/>
          <a:lstStyle/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Lega in velikost sta pomembni </a:t>
            </a:r>
          </a:p>
        </p:txBody>
      </p:sp>
      <p:sp>
        <p:nvSpPr>
          <p:cNvPr id="31749" name="Ograda besedila 6"/>
          <p:cNvSpPr>
            <a:spLocks noGrp="1"/>
          </p:cNvSpPr>
          <p:nvPr>
            <p:ph type="body" sz="quarter" idx="3"/>
          </p:nvPr>
        </p:nvSpPr>
        <p:spPr>
          <a:xfrm>
            <a:off x="6153150" y="1681163"/>
            <a:ext cx="3887788" cy="823912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dirty="0" smtClean="0">
                <a:latin typeface="Garamond" panose="02020404030301010803" pitchFamily="18" charset="0"/>
              </a:rPr>
              <a:t>Opisna stopnja</a:t>
            </a:r>
          </a:p>
        </p:txBody>
      </p:sp>
      <p:sp>
        <p:nvSpPr>
          <p:cNvPr id="31750" name="Ograda vsebine 7"/>
          <p:cNvSpPr>
            <a:spLocks noGrp="1"/>
          </p:cNvSpPr>
          <p:nvPr>
            <p:ph sz="quarter" idx="4"/>
          </p:nvPr>
        </p:nvSpPr>
        <p:spPr>
          <a:xfrm>
            <a:off x="6145213" y="2473325"/>
            <a:ext cx="4043362" cy="2693988"/>
          </a:xfrm>
        </p:spPr>
        <p:txBody>
          <a:bodyPr/>
          <a:lstStyle/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Lega in velikost nista pomembni.</a:t>
            </a: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Zmožnost posplošitve na vse oblike z določeno skupno lastnostjo. </a:t>
            </a:r>
          </a:p>
        </p:txBody>
      </p:sp>
      <p:sp>
        <p:nvSpPr>
          <p:cNvPr id="31751" name="Ograda noge 9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1752" name="Ograda številke diapozitiva 1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43AADAA0-AB47-4037-97B2-E709075938F5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6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9" name="Pravokotnik 8"/>
          <p:cNvSpPr/>
          <p:nvPr/>
        </p:nvSpPr>
        <p:spPr>
          <a:xfrm>
            <a:off x="2376489" y="3551239"/>
            <a:ext cx="649287" cy="649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1" name="Pravokotnik 10"/>
          <p:cNvSpPr/>
          <p:nvPr/>
        </p:nvSpPr>
        <p:spPr>
          <a:xfrm rot="8204128">
            <a:off x="3825875" y="3522664"/>
            <a:ext cx="649288" cy="649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31755" name="Ograda vsebine 5"/>
          <p:cNvSpPr txBox="1">
            <a:spLocks/>
          </p:cNvSpPr>
          <p:nvPr/>
        </p:nvSpPr>
        <p:spPr bwMode="auto">
          <a:xfrm>
            <a:off x="1992314" y="4292600"/>
            <a:ext cx="7343775" cy="175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endParaRPr lang="sl-SI" altLang="sl-SI" sz="2400" dirty="0">
              <a:latin typeface="Perpetua" panose="02020502060401020303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sl-SI" altLang="sl-SI" sz="2400" dirty="0"/>
              <a:t>Ugotovitev: lastnosti, ki so bile na prejšnji stopnji bistvene, na naslednji niso več.</a:t>
            </a:r>
          </a:p>
        </p:txBody>
      </p:sp>
    </p:spTree>
    <p:extLst>
      <p:ext uri="{BB962C8B-B14F-4D97-AF65-F5344CB8AC3E}">
        <p14:creationId xmlns:p14="http://schemas.microsoft.com/office/powerpoint/2010/main" val="16968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sl-SI" dirty="0" smtClean="0"/>
              <a:t/>
            </a:r>
            <a:br>
              <a:rPr lang="sl-SI" dirty="0" smtClean="0"/>
            </a:br>
            <a:r>
              <a:rPr lang="sl-SI" dirty="0">
                <a:latin typeface="Garamond" panose="02020404030301010803" pitchFamily="18" charset="0"/>
              </a:rPr>
              <a:t>3. stopnja: abstraktno relacijska stopnja</a:t>
            </a:r>
            <a:r>
              <a:rPr lang="sl-SI" dirty="0" smtClean="0">
                <a:latin typeface="Garamond" panose="02020404030301010803" pitchFamily="18" charset="0"/>
              </a:rPr>
              <a:t/>
            </a:r>
            <a:br>
              <a:rPr lang="sl-SI" dirty="0" smtClean="0">
                <a:latin typeface="Garamond" panose="02020404030301010803" pitchFamily="18" charset="0"/>
              </a:rPr>
            </a:br>
            <a:r>
              <a:rPr lang="sl-SI" dirty="0" smtClean="0">
                <a:latin typeface="Garamond" panose="02020404030301010803" pitchFamily="18" charset="0"/>
              </a:rPr>
              <a:t/>
            </a:r>
            <a:br>
              <a:rPr lang="sl-SI" dirty="0" smtClean="0">
                <a:latin typeface="Garamond" panose="02020404030301010803" pitchFamily="18" charset="0"/>
              </a:rPr>
            </a:br>
            <a:endParaRPr lang="sl-SI" dirty="0">
              <a:latin typeface="Garamond" panose="02020404030301010803" pitchFamily="18" charset="0"/>
            </a:endParaRPr>
          </a:p>
        </p:txBody>
      </p:sp>
      <p:sp>
        <p:nvSpPr>
          <p:cNvPr id="29701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Predmet razmišljanja so lastnosti oblik</a:t>
            </a: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Učenec je zmožen razmišljati o lastnostih oblik tudi v odsotnosti le-te. Zaznajo odnose med različnimi oblikami.</a:t>
            </a: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Rezultat razmišljanja: odnosi med lastnostmi oblik.</a:t>
            </a: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Način  pridobivanja spoznanj: logično sklepanje na osnovi opisov oz. na osnovi opisov vpeljevanje hierarhije med pojmi.</a:t>
            </a:r>
          </a:p>
        </p:txBody>
      </p:sp>
      <p:sp>
        <p:nvSpPr>
          <p:cNvPr id="32772" name="Ograda noge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2773" name="Ograda številke diapozitiva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F08E4639-3B47-4E64-8A0F-8BEC85D3CE1A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7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46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slov 3"/>
          <p:cNvSpPr>
            <a:spLocks noGrp="1"/>
          </p:cNvSpPr>
          <p:nvPr>
            <p:ph type="title"/>
          </p:nvPr>
        </p:nvSpPr>
        <p:spPr>
          <a:xfrm>
            <a:off x="2154238" y="365126"/>
            <a:ext cx="7886700" cy="1325563"/>
          </a:xfrm>
        </p:spPr>
        <p:txBody>
          <a:bodyPr/>
          <a:lstStyle/>
          <a:p>
            <a:pPr eaLnBrk="1" hangingPunct="1"/>
            <a:r>
              <a:rPr lang="sl-SI" altLang="sl-SI" sz="2800" dirty="0">
                <a:latin typeface="Garamond" panose="02020404030301010803" pitchFamily="18" charset="0"/>
              </a:rPr>
              <a:t>Primerjava</a:t>
            </a:r>
          </a:p>
        </p:txBody>
      </p:sp>
      <p:sp>
        <p:nvSpPr>
          <p:cNvPr id="33795" name="Ograda besedila 4"/>
          <p:cNvSpPr>
            <a:spLocks noGrp="1"/>
          </p:cNvSpPr>
          <p:nvPr>
            <p:ph type="body" idx="1"/>
          </p:nvPr>
        </p:nvSpPr>
        <p:spPr>
          <a:xfrm>
            <a:off x="2154239" y="1681163"/>
            <a:ext cx="3868737" cy="823912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dirty="0" smtClean="0">
                <a:latin typeface="Garamond" panose="02020404030301010803" pitchFamily="18" charset="0"/>
              </a:rPr>
              <a:t>Opisna  stopnja</a:t>
            </a:r>
          </a:p>
        </p:txBody>
      </p:sp>
      <p:sp>
        <p:nvSpPr>
          <p:cNvPr id="33796" name="Ograda vsebine 5"/>
          <p:cNvSpPr>
            <a:spLocks noGrp="1"/>
          </p:cNvSpPr>
          <p:nvPr>
            <p:ph sz="half" idx="2"/>
          </p:nvPr>
        </p:nvSpPr>
        <p:spPr>
          <a:xfrm>
            <a:off x="2154239" y="2505075"/>
            <a:ext cx="3868737" cy="3684588"/>
          </a:xfrm>
        </p:spPr>
        <p:txBody>
          <a:bodyPr/>
          <a:lstStyle/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Otrok/učenec zna našteti vse lastnosti kvadrata in pravokotnika, vendar ne zazna odnosa med tema dvema skupinama likov</a:t>
            </a:r>
          </a:p>
        </p:txBody>
      </p:sp>
      <p:sp>
        <p:nvSpPr>
          <p:cNvPr id="33797" name="Ograda besedila 6"/>
          <p:cNvSpPr>
            <a:spLocks noGrp="1"/>
          </p:cNvSpPr>
          <p:nvPr>
            <p:ph type="body" sz="quarter" idx="3"/>
          </p:nvPr>
        </p:nvSpPr>
        <p:spPr>
          <a:xfrm>
            <a:off x="6096000" y="401638"/>
            <a:ext cx="3887788" cy="823912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dirty="0" smtClean="0">
                <a:latin typeface="Garamond" panose="02020404030301010803" pitchFamily="18" charset="0"/>
              </a:rPr>
              <a:t>Abstraktno relacijska stopnja</a:t>
            </a:r>
          </a:p>
        </p:txBody>
      </p:sp>
      <p:sp>
        <p:nvSpPr>
          <p:cNvPr id="8" name="Ograda vsebine 7"/>
          <p:cNvSpPr>
            <a:spLocks noGrp="1"/>
          </p:cNvSpPr>
          <p:nvPr>
            <p:ph sz="quarter" idx="4"/>
          </p:nvPr>
        </p:nvSpPr>
        <p:spPr>
          <a:xfrm>
            <a:off x="6153150" y="2505075"/>
            <a:ext cx="3887788" cy="3684588"/>
          </a:xfrm>
        </p:spPr>
        <p:txBody>
          <a:bodyPr rtlCol="0">
            <a:normAutofit fontScale="77500" lnSpcReduction="20000"/>
          </a:bodyPr>
          <a:lstStyle/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r>
              <a:rPr lang="sl-SI" sz="2400" dirty="0">
                <a:latin typeface="Garamond" panose="02020404030301010803" pitchFamily="18" charset="0"/>
              </a:rPr>
              <a:t>Če ‚postavimo‘ kvadrat k opisu pravokotnika, je mogoče ugotoviti, da izpolnjuje vse pogoje, obratno pa ne drži. Zato rečemo, da kvadrat  spada med pravokotnike.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/>
          </a:p>
        </p:txBody>
      </p:sp>
      <p:sp>
        <p:nvSpPr>
          <p:cNvPr id="33799" name="Ograda noge 8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3800" name="Ograda številke diapozitiva 10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A85A141E-611D-4B8F-A2A7-1A3943FDE24C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8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066503"/>
              </p:ext>
            </p:extLst>
          </p:nvPr>
        </p:nvGraphicFramePr>
        <p:xfrm>
          <a:off x="6096000" y="1392238"/>
          <a:ext cx="4032250" cy="3486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8730">
                <a:tc>
                  <a:txBody>
                    <a:bodyPr/>
                    <a:lstStyle/>
                    <a:p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pravokotnik</a:t>
                      </a:r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tc>
                  <a:txBody>
                    <a:bodyPr/>
                    <a:lstStyle/>
                    <a:p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kvadrat</a:t>
                      </a:r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730">
                <a:tc>
                  <a:txBody>
                    <a:bodyPr/>
                    <a:lstStyle/>
                    <a:p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Ima 4 stranice</a:t>
                      </a:r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tc>
                  <a:txBody>
                    <a:bodyPr/>
                    <a:lstStyle/>
                    <a:p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Ima 4 stranice</a:t>
                      </a:r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333">
                <a:tc>
                  <a:txBody>
                    <a:bodyPr/>
                    <a:lstStyle/>
                    <a:p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Paroma vzporedne</a:t>
                      </a:r>
                      <a:r>
                        <a:rPr lang="sl-SI" sz="1800" baseline="0" dirty="0" smtClean="0">
                          <a:latin typeface="Garamond" panose="02020404030301010803" pitchFamily="18" charset="0"/>
                        </a:rPr>
                        <a:t> stranice in enako dolge</a:t>
                      </a:r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tc>
                  <a:txBody>
                    <a:bodyPr/>
                    <a:lstStyle/>
                    <a:p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Paroma vzporedne</a:t>
                      </a:r>
                      <a:r>
                        <a:rPr lang="sl-SI" sz="1800" baseline="0" dirty="0" smtClean="0">
                          <a:latin typeface="Garamond" panose="02020404030301010803" pitchFamily="18" charset="0"/>
                        </a:rPr>
                        <a:t> stranice in enako dolge</a:t>
                      </a:r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333">
                <a:tc>
                  <a:txBody>
                    <a:bodyPr/>
                    <a:lstStyle/>
                    <a:p>
                      <a:r>
                        <a:rPr lang="sl-SI" sz="1800" dirty="0" err="1" smtClean="0">
                          <a:latin typeface="Garamond" panose="02020404030301010803" pitchFamily="18" charset="0"/>
                        </a:rPr>
                        <a:t>Sos</a:t>
                      </a:r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. stranici sta pravokotni</a:t>
                      </a:r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dirty="0" err="1" smtClean="0">
                          <a:latin typeface="Garamond" panose="02020404030301010803" pitchFamily="18" charset="0"/>
                        </a:rPr>
                        <a:t>Sos</a:t>
                      </a:r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. stranici sta pravokotni</a:t>
                      </a:r>
                    </a:p>
                    <a:p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extLst>
                  <a:ext uri="{0D108BD9-81ED-4DB2-BD59-A6C34878D82A}">
                    <a16:rowId xmlns:a16="http://schemas.microsoft.com/office/drawing/2014/main" val="763629824"/>
                  </a:ext>
                </a:extLst>
              </a:tr>
              <a:tr h="640024">
                <a:tc>
                  <a:txBody>
                    <a:bodyPr/>
                    <a:lstStyle/>
                    <a:p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tc>
                  <a:txBody>
                    <a:bodyPr/>
                    <a:lstStyle/>
                    <a:p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Vse stranice so enako dolge</a:t>
                      </a:r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extLst>
                  <a:ext uri="{0D108BD9-81ED-4DB2-BD59-A6C34878D82A}">
                    <a16:rowId xmlns:a16="http://schemas.microsoft.com/office/drawing/2014/main" val="1438725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833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800" dirty="0">
                <a:latin typeface="Garamond" panose="02020404030301010803" pitchFamily="18" charset="0"/>
              </a:rPr>
              <a:t>4. stopnja: formalno deduktivna stopnja </a:t>
            </a:r>
          </a:p>
        </p:txBody>
      </p:sp>
      <p:sp>
        <p:nvSpPr>
          <p:cNvPr id="3481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Predmet razmišljanja: odnosi med lastnostmi oblik</a:t>
            </a: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Znajo razviti dokaz na osnovi aksiomov in definicij. Znajo dokazati, da opisa: “Štirikotniki, pri katerih so vse stranice enako dolge in koti enako veliki,” ter “Štirikotniki, pri katerih so koti pravokotni in sosednji stranici enako dolgi,” definirata isti lik: kvadrat.</a:t>
            </a:r>
          </a:p>
          <a:p>
            <a:pPr eaLnBrk="1" hangingPunct="1"/>
            <a:endParaRPr lang="sl-SI" altLang="sl-SI" dirty="0" smtClean="0"/>
          </a:p>
        </p:txBody>
      </p:sp>
      <p:sp>
        <p:nvSpPr>
          <p:cNvPr id="34820" name="Ograda nog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4821" name="Ograda številke diapoz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C03E85FC-EA80-49B9-800E-3C25FC52FDFF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9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2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1753</Words>
  <Application>Microsoft Office PowerPoint</Application>
  <PresentationFormat>Širokozaslonsko</PresentationFormat>
  <Paragraphs>138</Paragraphs>
  <Slides>22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Franklin Gothic Book</vt:lpstr>
      <vt:lpstr>Garamond</vt:lpstr>
      <vt:lpstr>Perpetua</vt:lpstr>
      <vt:lpstr>Wingdings 2</vt:lpstr>
      <vt:lpstr>Officeova tema</vt:lpstr>
      <vt:lpstr>Didaktika matematike 1 –  2. strokovno-didaktična obravnava matematičnih pojmov po vsebinskih sklopih: razvoj pojmov v geometriji (izročki za predavanja pri predmetu didaktika matematike, 2. l., RP)</vt:lpstr>
      <vt:lpstr>Razvoj geometrijskih pojmov Primerjava učenja in poučevanja aritmetike in geometrije</vt:lpstr>
      <vt:lpstr>Van Hiele (nizozemski didaktik matematike, skupaj z ženo Dino sta razvila koncept učenja in poučevanja geometrije, teorija je bila oblikovana 1957, razširila se je po vsem svetu; pomembna predvsem zato, ker daje poudarke na seznanjanje s pojmi (opazovanje, razvrščanje, opisovanje… geometrijskih objektov pri zgodnjem učenju geometrije.</vt:lpstr>
      <vt:lpstr>1. stopnja: vizualna stopnja</vt:lpstr>
      <vt:lpstr>2. stopnja: opisna stopnja</vt:lpstr>
      <vt:lpstr>Primerjava</vt:lpstr>
      <vt:lpstr> 3. stopnja: abstraktno relacijska stopnja  </vt:lpstr>
      <vt:lpstr>Primerjava</vt:lpstr>
      <vt:lpstr>4. stopnja: formalno deduktivna stopnja </vt:lpstr>
      <vt:lpstr>5. stopnja: strogo matematična stopnja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Kritike teorije van Hiela</vt:lpstr>
      <vt:lpstr>Tangram kot učno sredstvo pri poučevanju geometrije (Izdelajte tangram - osnova je kvadrat, ki ga razdelite na 7 likov, kot kaže spodnja slika in za izbran pojem iz UN načrtujte dejavnosti po fazah van Hiela.) </vt:lpstr>
      <vt:lpstr>Poenostavljena primerjava spoznave teorije Piageta in teorije van Hiela</vt:lpstr>
      <vt:lpstr>Učenje geometrije pri nas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Didaktika matematike 1 –  2. strokovno-didaktična obravnava matematičnih pojmov po vsebinskih sklopih: razvoj pojmov v geometriji (izročki za predavanja pri predmetu didaktika matematike, 2. l., RP)</dc:title>
  <dc:creator>Rewiever</dc:creator>
  <cp:lastModifiedBy>Tatjana</cp:lastModifiedBy>
  <cp:revision>24</cp:revision>
  <dcterms:created xsi:type="dcterms:W3CDTF">2022-03-28T17:49:20Z</dcterms:created>
  <dcterms:modified xsi:type="dcterms:W3CDTF">2023-04-23T17:25:10Z</dcterms:modified>
</cp:coreProperties>
</file>