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0" r:id="rId4"/>
    <p:sldId id="281" r:id="rId5"/>
    <p:sldId id="267" r:id="rId6"/>
    <p:sldId id="257" r:id="rId7"/>
    <p:sldId id="282" r:id="rId8"/>
    <p:sldId id="283" r:id="rId9"/>
    <p:sldId id="273" r:id="rId10"/>
    <p:sldId id="265" r:id="rId11"/>
    <p:sldId id="260" r:id="rId12"/>
    <p:sldId id="284"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orabnik" initials="U" lastIdx="1" clrIdx="0">
    <p:extLst>
      <p:ext uri="{19B8F6BF-5375-455C-9EA6-DF929625EA0E}">
        <p15:presenceInfo xmlns:p15="http://schemas.microsoft.com/office/powerpoint/2012/main" userId="Uporab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2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30T20:47:54.037" idx="1">
    <p:pos x="7401" y="1205"/>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D94CC6-1375-4BBB-AAA1-EC7F854AE8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5741935-6586-456F-B85F-66D07AF01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7C8BB3E-C362-4E2D-8653-5D991518F0C6}"/>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0AA3BB49-64EB-4615-BFE6-30385A5A557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F7950E1-EAAD-4C18-85D9-43B5CCD5664F}"/>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957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C67E9-6F9A-48C9-BE9B-E2A46B0F89C9}"/>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AE0DA1F-CB7B-49E6-9DC6-8F8CFE28DB2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1227502-D328-4988-9728-F05B770F1CFF}"/>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B9DF905D-F6C4-45ED-AC07-D34A6F9EA9D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52C6158-5DC7-4156-B097-8F04337BCA5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2540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2DFF45A-9D2D-4C93-9BF5-B28CB6BDD5B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C8FBCE2-41BF-4975-87A9-CD31D09C7DF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AC3AF0-AE34-42C8-80D6-B8A81CDF64DD}"/>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0A6AE5B1-6017-46D0-AFBD-B6D80E03602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0CCCA86-9DF0-4BF9-8DFA-E74FD97D3576}"/>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129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28B5FD-4056-46D5-863D-660FA6C8CD1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AA6B809-B3A1-4CDA-8B93-08844F93B1A0}"/>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F79C351-0681-4FF6-A890-90C843403417}"/>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66E1C9D3-E0F2-467E-B321-09CB5022399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E45704-86BC-4BBA-8E8D-BFDCD797F06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807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B40796-7765-440E-9F8D-534B7C112DD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3979E6C-7905-4383-BECE-BF030D13F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162AD6-64F8-45B8-8734-13DFCC5DAF3C}"/>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1CA0DD83-3548-4A5C-9E2C-B93D9C50AB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584014-349E-49BD-A239-F72944301E6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77944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644B1-1875-4B9E-A625-2D778BAC6C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5E2B50B-B446-42D3-906B-8DB7363EC43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431D62E-0785-47FA-9FF8-893772CC9A5C}"/>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65E89A2-7AFC-46E2-A839-163C12235BB4}"/>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6" name="Označba mesta noge 5">
            <a:extLst>
              <a:ext uri="{FF2B5EF4-FFF2-40B4-BE49-F238E27FC236}">
                <a16:creationId xmlns:a16="http://schemas.microsoft.com/office/drawing/2014/main" id="{0A4AD2DE-9D5B-42FD-A6DB-2D90890E662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61F3495-8CEA-4B2A-9BDB-2623BCF7F3CE}"/>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425472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1AB7BE-68ED-4D50-81A3-A625B622219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9CAD586-0377-4147-BA92-C9A1928AD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46897B6-2687-41F5-A2F7-A47794F6D79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336FACA-5837-4704-B846-D438569CD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69BF227-ECBA-47C3-9D82-187A1031A6F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19938C-9533-40C0-8848-D9B09CAA7D5A}"/>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8" name="Označba mesta noge 7">
            <a:extLst>
              <a:ext uri="{FF2B5EF4-FFF2-40B4-BE49-F238E27FC236}">
                <a16:creationId xmlns:a16="http://schemas.microsoft.com/office/drawing/2014/main" id="{DEB08CA6-4C27-4330-85C7-9B0DDED48044}"/>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391384C-49BC-46FC-B4BC-E558F19E52D2}"/>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588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6C9AEC-EF4D-4C6C-AEA4-CEAB5D4F75A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73A656DF-6515-44CE-A0C8-36F85416FA59}"/>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4" name="Označba mesta noge 3">
            <a:extLst>
              <a:ext uri="{FF2B5EF4-FFF2-40B4-BE49-F238E27FC236}">
                <a16:creationId xmlns:a16="http://schemas.microsoft.com/office/drawing/2014/main" id="{76E0CEC7-F925-46D8-8308-C666FEC4C57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4FD8D25-C9A3-45B9-BB37-DFA884A8F01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621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435196F-645E-4E39-8BBC-6D9EACDF63FD}"/>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3" name="Označba mesta noge 2">
            <a:extLst>
              <a:ext uri="{FF2B5EF4-FFF2-40B4-BE49-F238E27FC236}">
                <a16:creationId xmlns:a16="http://schemas.microsoft.com/office/drawing/2014/main" id="{ABCC617F-B0C0-4244-A845-F021433F9D7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1DBDA55-1400-48F8-80A8-C98E2A363CE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009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7AEF8-86DF-41E1-8608-D5E67A7722E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8F1BA1D-DCDD-47CE-BCCD-6A3F1799E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4813026-F15A-4E3A-A4DB-235C26C66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03FCBBB-FF64-4588-B107-E00E8DE9C284}"/>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6" name="Označba mesta noge 5">
            <a:extLst>
              <a:ext uri="{FF2B5EF4-FFF2-40B4-BE49-F238E27FC236}">
                <a16:creationId xmlns:a16="http://schemas.microsoft.com/office/drawing/2014/main" id="{A09259E9-FB17-44FB-B4AB-8CECEBBAF12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BD3FF1-FC22-4B9D-A6F2-356CA2636769}"/>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226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AA3BF-A006-4201-B685-F29F7FF6E99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1EDE479-6916-46FA-99B6-7C07D87D4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B4A98D-28E3-43EA-8D6E-9DF74982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21D288-F4AE-4771-88EE-F4F76B65793C}"/>
              </a:ext>
            </a:extLst>
          </p:cNvPr>
          <p:cNvSpPr>
            <a:spLocks noGrp="1"/>
          </p:cNvSpPr>
          <p:nvPr>
            <p:ph type="dt" sz="half" idx="10"/>
          </p:nvPr>
        </p:nvSpPr>
        <p:spPr/>
        <p:txBody>
          <a:bodyPr/>
          <a:lstStyle/>
          <a:p>
            <a:fld id="{036E6A2B-9E7F-4090-B729-9F78892C5013}" type="datetimeFigureOut">
              <a:rPr lang="sl-SI" smtClean="0"/>
              <a:t>8. 02. 2021</a:t>
            </a:fld>
            <a:endParaRPr lang="sl-SI"/>
          </a:p>
        </p:txBody>
      </p:sp>
      <p:sp>
        <p:nvSpPr>
          <p:cNvPr id="6" name="Označba mesta noge 5">
            <a:extLst>
              <a:ext uri="{FF2B5EF4-FFF2-40B4-BE49-F238E27FC236}">
                <a16:creationId xmlns:a16="http://schemas.microsoft.com/office/drawing/2014/main" id="{FCAF9A6F-36E3-4F3D-91D2-DD3E5E2003A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1E6180-9D7F-4CC0-B2A0-C7CBC9EEF38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98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E8B5209-2FA5-45E8-9F43-C1613C32F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95190C6-71E7-44DC-8398-8ACF15E13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98777A-F9BF-4753-A5AF-B4B6F2FB1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E6A2B-9E7F-4090-B729-9F78892C5013}" type="datetimeFigureOut">
              <a:rPr lang="sl-SI" smtClean="0"/>
              <a:t>8. 02. 2021</a:t>
            </a:fld>
            <a:endParaRPr lang="sl-SI"/>
          </a:p>
        </p:txBody>
      </p:sp>
      <p:sp>
        <p:nvSpPr>
          <p:cNvPr id="5" name="Označba mesta noge 4">
            <a:extLst>
              <a:ext uri="{FF2B5EF4-FFF2-40B4-BE49-F238E27FC236}">
                <a16:creationId xmlns:a16="http://schemas.microsoft.com/office/drawing/2014/main" id="{73DA667F-3F55-4387-B09F-9014C6FE1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17D67FF-8664-4DB9-B8ED-6D0C85A4E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65F62-45EA-44EB-9238-548F9E26EC3A}" type="slidenum">
              <a:rPr lang="sl-SI" smtClean="0"/>
              <a:t>‹#›</a:t>
            </a:fld>
            <a:endParaRPr lang="sl-SI"/>
          </a:p>
        </p:txBody>
      </p:sp>
    </p:spTree>
    <p:extLst>
      <p:ext uri="{BB962C8B-B14F-4D97-AF65-F5344CB8AC3E}">
        <p14:creationId xmlns:p14="http://schemas.microsoft.com/office/powerpoint/2010/main" val="104892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youtube.com/watch?v=Zc7aLyhZ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ordwall.net/play/10082/248/13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7.jfif"/><Relationship Id="rId7" Type="http://schemas.openxmlformats.org/officeDocument/2006/relationships/image" Target="../media/image11.jfif"/><Relationship Id="rId2" Type="http://schemas.openxmlformats.org/officeDocument/2006/relationships/image" Target="../media/image6.jfif"/><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jfif"/><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01F64C2-C48D-4546-A248-CDC8AEE68EF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97" r="1962"/>
          <a:stretch/>
        </p:blipFill>
        <p:spPr bwMode="auto">
          <a:xfrm>
            <a:off x="0" y="0"/>
            <a:ext cx="12192000" cy="6977097"/>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C21B4492-721E-432F-A2F1-56256846DD39}"/>
              </a:ext>
            </a:extLst>
          </p:cNvPr>
          <p:cNvSpPr>
            <a:spLocks noGrp="1"/>
          </p:cNvSpPr>
          <p:nvPr>
            <p:ph type="ctrTitle"/>
          </p:nvPr>
        </p:nvSpPr>
        <p:spPr>
          <a:xfrm>
            <a:off x="1524000" y="1816425"/>
            <a:ext cx="9144000" cy="2387600"/>
          </a:xfrm>
        </p:spPr>
        <p:txBody>
          <a:bodyPr>
            <a:normAutofit/>
          </a:bodyPr>
          <a:lstStyle/>
          <a:p>
            <a:r>
              <a:rPr lang="sl-SI" sz="5400" b="1" dirty="0">
                <a:solidFill>
                  <a:srgbClr val="C00000"/>
                </a:solidFill>
                <a:latin typeface="Berlin Sans FB" panose="020E0602020502020306" pitchFamily="34" charset="0"/>
              </a:rPr>
              <a:t>PREŠERNOV DAN</a:t>
            </a:r>
            <a:br>
              <a:rPr lang="sl-SI" b="1" dirty="0">
                <a:solidFill>
                  <a:srgbClr val="C00000"/>
                </a:solidFill>
                <a:latin typeface="Berlin Sans FB" panose="020E0602020502020306" pitchFamily="34" charset="0"/>
              </a:rPr>
            </a:br>
            <a:r>
              <a:rPr lang="sl-SI" sz="4000" b="1" dirty="0">
                <a:solidFill>
                  <a:srgbClr val="C00000"/>
                </a:solidFill>
                <a:latin typeface="Berlin Sans FB" panose="020E0602020502020306" pitchFamily="34" charset="0"/>
              </a:rPr>
              <a:t>Slovenski kulturni praznik</a:t>
            </a:r>
          </a:p>
        </p:txBody>
      </p:sp>
      <p:sp>
        <p:nvSpPr>
          <p:cNvPr id="3" name="Podnaslov 2">
            <a:extLst>
              <a:ext uri="{FF2B5EF4-FFF2-40B4-BE49-F238E27FC236}">
                <a16:creationId xmlns:a16="http://schemas.microsoft.com/office/drawing/2014/main" id="{D60C78C6-59C6-4747-9070-6C93FA90AD7E}"/>
              </a:ext>
            </a:extLst>
          </p:cNvPr>
          <p:cNvSpPr>
            <a:spLocks noGrp="1"/>
          </p:cNvSpPr>
          <p:nvPr>
            <p:ph type="subTitle" idx="1"/>
          </p:nvPr>
        </p:nvSpPr>
        <p:spPr>
          <a:xfrm>
            <a:off x="1601118" y="5171706"/>
            <a:ext cx="9144000" cy="1655762"/>
          </a:xfrm>
        </p:spPr>
        <p:txBody>
          <a:bodyPr/>
          <a:lstStyle/>
          <a:p>
            <a:endParaRPr lang="sl-SI" dirty="0"/>
          </a:p>
        </p:txBody>
      </p:sp>
      <p:pic>
        <p:nvPicPr>
          <p:cNvPr id="7174" name="Picture 6">
            <a:extLst>
              <a:ext uri="{FF2B5EF4-FFF2-40B4-BE49-F238E27FC236}">
                <a16:creationId xmlns:a16="http://schemas.microsoft.com/office/drawing/2014/main" id="{1532B99F-B2C7-4F6B-97D1-38F0EA6F7B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3232" y="4204025"/>
            <a:ext cx="3045833" cy="250976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2300916" y="13432825"/>
            <a:ext cx="1166978" cy="1477328"/>
          </a:xfrm>
          <a:prstGeom prst="rect">
            <a:avLst/>
          </a:prstGeom>
        </p:spPr>
        <p:txBody>
          <a:bodyPr wrap="square">
            <a:spAutoFit/>
          </a:bodyPr>
          <a:lstStyle/>
          <a:p>
            <a:r>
              <a:rPr lang="sl-SI" dirty="0"/>
              <a:t>https://www.youtube.com/watch?v=Zc7aLyhZ94c</a:t>
            </a:r>
          </a:p>
        </p:txBody>
      </p:sp>
      <p:pic>
        <p:nvPicPr>
          <p:cNvPr id="2050" name="Picture 2" descr="Slovenska himna praznuje 25 let - Svet24.s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59" y="4655127"/>
            <a:ext cx="2473867" cy="1795549"/>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2214895" y="6410075"/>
            <a:ext cx="2706240" cy="230832"/>
          </a:xfrm>
          <a:prstGeom prst="rect">
            <a:avLst/>
          </a:prstGeom>
          <a:noFill/>
        </p:spPr>
        <p:txBody>
          <a:bodyPr wrap="square" rtlCol="0">
            <a:spAutoFit/>
          </a:bodyPr>
          <a:lstStyle/>
          <a:p>
            <a:r>
              <a:rPr lang="sl-SI" sz="900" dirty="0"/>
              <a:t>Klikni na himno in poslušaj!</a:t>
            </a:r>
          </a:p>
        </p:txBody>
      </p:sp>
    </p:spTree>
    <p:extLst>
      <p:ext uri="{BB962C8B-B14F-4D97-AF65-F5344CB8AC3E}">
        <p14:creationId xmlns:p14="http://schemas.microsoft.com/office/powerpoint/2010/main" val="144977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rešernov gaj | KRAJI - Slovenija">
            <a:extLst>
              <a:ext uri="{FF2B5EF4-FFF2-40B4-BE49-F238E27FC236}">
                <a16:creationId xmlns:a16="http://schemas.microsoft.com/office/drawing/2014/main" id="{F2AEC351-BFDC-4DEA-98DE-0A1E4D96A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18" y="4028511"/>
            <a:ext cx="3231617" cy="2423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ance Prešeren | Slovenski grobovi">
            <a:extLst>
              <a:ext uri="{FF2B5EF4-FFF2-40B4-BE49-F238E27FC236}">
                <a16:creationId xmlns:a16="http://schemas.microsoft.com/office/drawing/2014/main" id="{476D1A4B-4037-4C8D-A240-6EC13E81EB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26"/>
          <a:stretch/>
        </p:blipFill>
        <p:spPr bwMode="auto">
          <a:xfrm>
            <a:off x="8079971" y="3149289"/>
            <a:ext cx="3907009" cy="342024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704835" y="5345084"/>
            <a:ext cx="3375136" cy="646331"/>
          </a:xfrm>
          <a:prstGeom prst="rect">
            <a:avLst/>
          </a:prstGeom>
          <a:noFill/>
        </p:spPr>
        <p:txBody>
          <a:bodyPr wrap="square" rtlCol="0">
            <a:spAutoFit/>
          </a:bodyPr>
          <a:lstStyle/>
          <a:p>
            <a:pPr algn="ctr"/>
            <a:r>
              <a:rPr lang="sl-SI" dirty="0">
                <a:latin typeface="Century Gothic" panose="020B0502020202020204" pitchFamily="34" charset="0"/>
              </a:rPr>
              <a:t>Grob Franceta Prešerna v Prešernovem gaju v Kranju.</a:t>
            </a:r>
          </a:p>
        </p:txBody>
      </p:sp>
      <p:sp>
        <p:nvSpPr>
          <p:cNvPr id="5" name="PoljeZBesedilom 4"/>
          <p:cNvSpPr txBox="1"/>
          <p:nvPr/>
        </p:nvSpPr>
        <p:spPr>
          <a:xfrm>
            <a:off x="466725" y="419100"/>
            <a:ext cx="11277600" cy="646331"/>
          </a:xfrm>
          <a:prstGeom prst="rect">
            <a:avLst/>
          </a:prstGeom>
          <a:noFill/>
        </p:spPr>
        <p:txBody>
          <a:bodyPr wrap="square" rtlCol="0">
            <a:spAutoFit/>
          </a:bodyPr>
          <a:lstStyle/>
          <a:p>
            <a:r>
              <a:rPr lang="sl-SI" sz="3200" dirty="0">
                <a:latin typeface="Century Gothic" panose="020B0502020202020204" pitchFamily="34" charset="0"/>
              </a:rPr>
              <a:t>Umrl je 8. februarja 1849 v Kranju, kjer je pokopan</a:t>
            </a:r>
            <a:r>
              <a:rPr lang="sl-SI" sz="3600" dirty="0">
                <a:latin typeface="Century Gothic" panose="020B0502020202020204" pitchFamily="34" charset="0"/>
              </a:rPr>
              <a:t>.</a:t>
            </a:r>
          </a:p>
        </p:txBody>
      </p:sp>
      <p:sp>
        <p:nvSpPr>
          <p:cNvPr id="6" name="PoljeZBesedilom 5"/>
          <p:cNvSpPr txBox="1"/>
          <p:nvPr/>
        </p:nvSpPr>
        <p:spPr>
          <a:xfrm>
            <a:off x="466725" y="1304786"/>
            <a:ext cx="10848975" cy="1077218"/>
          </a:xfrm>
          <a:prstGeom prst="rect">
            <a:avLst/>
          </a:prstGeom>
          <a:noFill/>
        </p:spPr>
        <p:txBody>
          <a:bodyPr wrap="square" rtlCol="0">
            <a:spAutoFit/>
          </a:bodyPr>
          <a:lstStyle/>
          <a:p>
            <a:r>
              <a:rPr lang="sl-SI" sz="3200" dirty="0">
                <a:latin typeface="Century Gothic" panose="020B0502020202020204" pitchFamily="34" charset="0"/>
              </a:rPr>
              <a:t>Vsako leto 8. feb. praznujemo SLOVENSKI KULTURNI PRAZNIK</a:t>
            </a:r>
            <a:r>
              <a:rPr lang="sl-SI" sz="3200" dirty="0"/>
              <a:t>.</a:t>
            </a:r>
          </a:p>
        </p:txBody>
      </p:sp>
      <p:sp>
        <p:nvSpPr>
          <p:cNvPr id="7" name="PoljeZBesedilom 6"/>
          <p:cNvSpPr txBox="1"/>
          <p:nvPr/>
        </p:nvSpPr>
        <p:spPr>
          <a:xfrm>
            <a:off x="466725" y="2666648"/>
            <a:ext cx="7105650" cy="1077218"/>
          </a:xfrm>
          <a:prstGeom prst="rect">
            <a:avLst/>
          </a:prstGeom>
          <a:noFill/>
        </p:spPr>
        <p:txBody>
          <a:bodyPr wrap="square" rtlCol="0">
            <a:spAutoFit/>
          </a:bodyPr>
          <a:lstStyle/>
          <a:p>
            <a:r>
              <a:rPr lang="sl-SI" sz="3200" dirty="0">
                <a:latin typeface="Century Gothic" panose="020B0502020202020204" pitchFamily="34" charset="0"/>
              </a:rPr>
              <a:t>To je državni praznik. Izobesimo zastave.</a:t>
            </a:r>
          </a:p>
        </p:txBody>
      </p:sp>
    </p:spTree>
    <p:extLst>
      <p:ext uri="{BB962C8B-B14F-4D97-AF65-F5344CB8AC3E}">
        <p14:creationId xmlns:p14="http://schemas.microsoft.com/office/powerpoint/2010/main" val="195914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5DFF7E-0E56-407C-ACE2-2E7EE481E7C8}"/>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KVIZ O FRANCETU PREŠERNU</a:t>
            </a:r>
          </a:p>
        </p:txBody>
      </p:sp>
      <p:sp>
        <p:nvSpPr>
          <p:cNvPr id="3" name="Označba mesta vsebine 2">
            <a:extLst>
              <a:ext uri="{FF2B5EF4-FFF2-40B4-BE49-F238E27FC236}">
                <a16:creationId xmlns:a16="http://schemas.microsoft.com/office/drawing/2014/main" id="{D8BE0A5A-4B08-4D85-AE42-9CAB120DF948}"/>
              </a:ext>
            </a:extLst>
          </p:cNvPr>
          <p:cNvSpPr>
            <a:spLocks noGrp="1"/>
          </p:cNvSpPr>
          <p:nvPr>
            <p:ph idx="1"/>
          </p:nvPr>
        </p:nvSpPr>
        <p:spPr/>
        <p:txBody>
          <a:bodyPr>
            <a:normAutofit fontScale="62500" lnSpcReduction="20000"/>
          </a:bodyPr>
          <a:lstStyle/>
          <a:p>
            <a:pPr marL="0" indent="0">
              <a:buNone/>
            </a:pPr>
            <a:r>
              <a:rPr lang="sl-SI" sz="5100" b="0" i="0" cap="all" dirty="0">
                <a:solidFill>
                  <a:srgbClr val="4F4F51"/>
                </a:solidFill>
                <a:effectLst/>
                <a:latin typeface="londrina solid"/>
              </a:rPr>
              <a:t>VPRAŠANJA IN PRAVILNI ODGOVORI</a:t>
            </a:r>
            <a:r>
              <a:rPr lang="sl-SI" sz="5100" cap="all" dirty="0">
                <a:solidFill>
                  <a:srgbClr val="4F4F51"/>
                </a:solidFill>
                <a:latin typeface="londrina solid"/>
              </a:rPr>
              <a:t>:</a:t>
            </a:r>
          </a:p>
          <a:p>
            <a:pPr marL="514350" indent="-514350">
              <a:buAutoNum type="arabicPeriod"/>
            </a:pPr>
            <a:r>
              <a:rPr lang="sl-SI" b="1" i="0" dirty="0">
                <a:solidFill>
                  <a:srgbClr val="4F4F51"/>
                </a:solidFill>
                <a:effectLst/>
                <a:latin typeface="poppins"/>
              </a:rPr>
              <a:t>Kako je bilo ime Prešernu?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 Kako so ga klicali?</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Za koliko eurov je kovanec, na katerem je upodobljen Prešeren?</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Kje se je rodil?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Koliko časa je živel?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Kaj je bil po poklicu?</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 Kdo je bil njegov najboljši prijatelj?</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Kdo je ugrabil Urško? </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Povej slovensko himno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Kdaj se je Prešeren rodil?</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Katero dekle je imel Prešeren rad?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Kako se imenuje slovenska himna? </a:t>
            </a:r>
            <a:endParaRPr lang="sl-SI" b="0" i="0" dirty="0">
              <a:solidFill>
                <a:srgbClr val="4F4F51"/>
              </a:solidFill>
              <a:effectLst/>
              <a:latin typeface="poppins"/>
            </a:endParaRPr>
          </a:p>
          <a:p>
            <a:endParaRPr lang="sl-SI" dirty="0"/>
          </a:p>
        </p:txBody>
      </p:sp>
      <p:pic>
        <p:nvPicPr>
          <p:cNvPr id="5124" name="Picture 4">
            <a:hlinkClick r:id="rId2"/>
            <a:extLst>
              <a:ext uri="{FF2B5EF4-FFF2-40B4-BE49-F238E27FC236}">
                <a16:creationId xmlns:a16="http://schemas.microsoft.com/office/drawing/2014/main" id="{E87476B4-404A-4469-B949-37D312DDD6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7698" y="2617883"/>
            <a:ext cx="2877566" cy="4125817"/>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E55B599F-2F3D-4BD9-B2C8-87D5FE3B9A49}"/>
              </a:ext>
            </a:extLst>
          </p:cNvPr>
          <p:cNvSpPr txBox="1"/>
          <p:nvPr/>
        </p:nvSpPr>
        <p:spPr>
          <a:xfrm>
            <a:off x="9267350" y="3796917"/>
            <a:ext cx="2318263" cy="1138773"/>
          </a:xfrm>
          <a:prstGeom prst="rect">
            <a:avLst/>
          </a:prstGeom>
          <a:noFill/>
        </p:spPr>
        <p:txBody>
          <a:bodyPr wrap="none" rtlCol="0">
            <a:spAutoFit/>
          </a:bodyPr>
          <a:lstStyle/>
          <a:p>
            <a:r>
              <a:rPr lang="sl-SI" sz="2800" dirty="0"/>
              <a:t>INTERAKTIVNI </a:t>
            </a:r>
          </a:p>
          <a:p>
            <a:pPr algn="ctr"/>
            <a:r>
              <a:rPr lang="sl-SI" sz="2800" dirty="0"/>
              <a:t>KVIZ </a:t>
            </a:r>
          </a:p>
          <a:p>
            <a:pPr algn="ctr"/>
            <a:r>
              <a:rPr lang="sl-SI" sz="1200" dirty="0"/>
              <a:t>klikni slikico</a:t>
            </a:r>
          </a:p>
        </p:txBody>
      </p:sp>
    </p:spTree>
    <p:extLst>
      <p:ext uri="{BB962C8B-B14F-4D97-AF65-F5344CB8AC3E}">
        <p14:creationId xmlns:p14="http://schemas.microsoft.com/office/powerpoint/2010/main" val="216150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89868AD-D3C1-4A99-8BD7-05D11FF9FA27}"/>
              </a:ext>
            </a:extLst>
          </p:cNvPr>
          <p:cNvSpPr>
            <a:spLocks noGrp="1"/>
          </p:cNvSpPr>
          <p:nvPr>
            <p:ph idx="1"/>
          </p:nvPr>
        </p:nvSpPr>
        <p:spPr>
          <a:xfrm>
            <a:off x="838200" y="636814"/>
            <a:ext cx="3962400" cy="5540149"/>
          </a:xfrm>
        </p:spPr>
        <p:txBody>
          <a:bodyPr/>
          <a:lstStyle/>
          <a:p>
            <a:pPr marL="0" indent="0">
              <a:buNone/>
            </a:pPr>
            <a:r>
              <a:rPr lang="sl-SI" dirty="0"/>
              <a:t>Zdaj pa si odpri še DZ za okolje na strani 55. Preberi besedilo in reši naloge.</a:t>
            </a:r>
          </a:p>
        </p:txBody>
      </p:sp>
      <p:pic>
        <p:nvPicPr>
          <p:cNvPr id="5" name="Slika 4">
            <a:extLst>
              <a:ext uri="{FF2B5EF4-FFF2-40B4-BE49-F238E27FC236}">
                <a16:creationId xmlns:a16="http://schemas.microsoft.com/office/drawing/2014/main" id="{1056C325-2025-4EBD-95FF-309DCE9BFD53}"/>
              </a:ext>
            </a:extLst>
          </p:cNvPr>
          <p:cNvPicPr>
            <a:picLocks noChangeAspect="1"/>
          </p:cNvPicPr>
          <p:nvPr/>
        </p:nvPicPr>
        <p:blipFill>
          <a:blip r:embed="rId2"/>
          <a:stretch>
            <a:fillRect/>
          </a:stretch>
        </p:blipFill>
        <p:spPr>
          <a:xfrm>
            <a:off x="5540147" y="442759"/>
            <a:ext cx="4093709" cy="6170401"/>
          </a:xfrm>
          <a:prstGeom prst="rect">
            <a:avLst/>
          </a:prstGeom>
        </p:spPr>
      </p:pic>
    </p:spTree>
    <p:extLst>
      <p:ext uri="{BB962C8B-B14F-4D97-AF65-F5344CB8AC3E}">
        <p14:creationId xmlns:p14="http://schemas.microsoft.com/office/powerpoint/2010/main" val="219888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951" y="1912892"/>
            <a:ext cx="5715000" cy="4286250"/>
          </a:xfrm>
          <a:prstGeom prst="rect">
            <a:avLst/>
          </a:prstGeom>
        </p:spPr>
      </p:pic>
      <p:sp>
        <p:nvSpPr>
          <p:cNvPr id="11" name="PoljeZBesedilom 10"/>
          <p:cNvSpPr txBox="1"/>
          <p:nvPr/>
        </p:nvSpPr>
        <p:spPr>
          <a:xfrm>
            <a:off x="1123950" y="581025"/>
            <a:ext cx="5200650" cy="707886"/>
          </a:xfrm>
          <a:prstGeom prst="rect">
            <a:avLst/>
          </a:prstGeom>
          <a:noFill/>
        </p:spPr>
        <p:txBody>
          <a:bodyPr wrap="square" rtlCol="0">
            <a:spAutoFit/>
          </a:bodyPr>
          <a:lstStyle/>
          <a:p>
            <a:r>
              <a:rPr lang="sl-SI" sz="4000" dirty="0">
                <a:solidFill>
                  <a:srgbClr val="C00000"/>
                </a:solidFill>
                <a:latin typeface="Century Gothic" panose="020B0502020202020204" pitchFamily="34" charset="0"/>
              </a:rPr>
              <a:t>FRANCE PREŠEREN</a:t>
            </a:r>
          </a:p>
        </p:txBody>
      </p:sp>
      <p:sp>
        <p:nvSpPr>
          <p:cNvPr id="12" name="PoljeZBesedilom 11"/>
          <p:cNvSpPr txBox="1"/>
          <p:nvPr/>
        </p:nvSpPr>
        <p:spPr>
          <a:xfrm>
            <a:off x="457200" y="1676818"/>
            <a:ext cx="5362575" cy="707886"/>
          </a:xfrm>
          <a:prstGeom prst="rect">
            <a:avLst/>
          </a:prstGeom>
          <a:noFill/>
        </p:spPr>
        <p:txBody>
          <a:bodyPr wrap="square" rtlCol="0">
            <a:spAutoFit/>
          </a:bodyPr>
          <a:lstStyle/>
          <a:p>
            <a:r>
              <a:rPr lang="sl-SI" sz="2000" dirty="0">
                <a:latin typeface="Century Gothic" panose="020B0502020202020204" pitchFamily="34" charset="0"/>
              </a:rPr>
              <a:t>Rodil se je 3. decembra 1800 v Vrbi na Gorenjskem.</a:t>
            </a:r>
          </a:p>
        </p:txBody>
      </p:sp>
      <p:pic>
        <p:nvPicPr>
          <p:cNvPr id="13" name="Slika 12"/>
          <p:cNvPicPr>
            <a:picLocks noChangeAspect="1"/>
          </p:cNvPicPr>
          <p:nvPr/>
        </p:nvPicPr>
        <p:blipFill>
          <a:blip r:embed="rId3"/>
          <a:stretch>
            <a:fillRect/>
          </a:stretch>
        </p:blipFill>
        <p:spPr>
          <a:xfrm>
            <a:off x="695325" y="2515437"/>
            <a:ext cx="4505325" cy="3979254"/>
          </a:xfrm>
          <a:prstGeom prst="rect">
            <a:avLst/>
          </a:prstGeom>
        </p:spPr>
      </p:pic>
    </p:spTree>
    <p:extLst>
      <p:ext uri="{BB962C8B-B14F-4D97-AF65-F5344CB8AC3E}">
        <p14:creationId xmlns:p14="http://schemas.microsoft.com/office/powerpoint/2010/main" val="15049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4037"/>
            <a:ext cx="2686050" cy="1704975"/>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33" y="4569047"/>
            <a:ext cx="2800350" cy="2097559"/>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524" y="4818756"/>
            <a:ext cx="2762250" cy="1657350"/>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40" y="4171054"/>
            <a:ext cx="2880838" cy="2039245"/>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3141" y="1785937"/>
            <a:ext cx="2628900" cy="1743075"/>
          </a:xfrm>
          <a:prstGeom prst="rect">
            <a:avLst/>
          </a:prstGeom>
        </p:spPr>
      </p:pic>
      <p:pic>
        <p:nvPicPr>
          <p:cNvPr id="10" name="Slika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308" y="2214560"/>
            <a:ext cx="2619375" cy="1743075"/>
          </a:xfrm>
          <a:prstGeom prst="rect">
            <a:avLst/>
          </a:prstGeom>
        </p:spPr>
      </p:pic>
      <p:pic>
        <p:nvPicPr>
          <p:cNvPr id="11" name="Slika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6874" y="2198339"/>
            <a:ext cx="2628900" cy="1743075"/>
          </a:xfrm>
          <a:prstGeom prst="rect">
            <a:avLst/>
          </a:prstGeom>
        </p:spPr>
      </p:pic>
      <p:sp>
        <p:nvSpPr>
          <p:cNvPr id="12" name="PoljeZBesedilom 11"/>
          <p:cNvSpPr txBox="1"/>
          <p:nvPr/>
        </p:nvSpPr>
        <p:spPr>
          <a:xfrm>
            <a:off x="1066801" y="447675"/>
            <a:ext cx="9982200" cy="1077218"/>
          </a:xfrm>
          <a:prstGeom prst="rect">
            <a:avLst/>
          </a:prstGeom>
          <a:noFill/>
        </p:spPr>
        <p:txBody>
          <a:bodyPr wrap="square" rtlCol="0">
            <a:spAutoFit/>
          </a:bodyPr>
          <a:lstStyle/>
          <a:p>
            <a:r>
              <a:rPr lang="sl-SI" sz="3200" dirty="0">
                <a:latin typeface="Century Gothic" panose="020B0502020202020204" pitchFamily="34" charset="0"/>
              </a:rPr>
              <a:t>DANES JE V HIŠI MUZEJ. VSAKO LETO HIŠO           OBIŠČE VELIKO LJUDI.</a:t>
            </a:r>
          </a:p>
        </p:txBody>
      </p:sp>
      <p:pic>
        <p:nvPicPr>
          <p:cNvPr id="13" name="Slika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3655" y="3790056"/>
            <a:ext cx="2128845" cy="2838460"/>
          </a:xfrm>
          <a:prstGeom prst="rect">
            <a:avLst/>
          </a:prstGeom>
        </p:spPr>
      </p:pic>
    </p:spTree>
    <p:extLst>
      <p:ext uri="{BB962C8B-B14F-4D97-AF65-F5344CB8AC3E}">
        <p14:creationId xmlns:p14="http://schemas.microsoft.com/office/powerpoint/2010/main" val="57496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7486092" y="1657350"/>
            <a:ext cx="4376509" cy="3219860"/>
          </a:xfrm>
          <a:prstGeom prst="rect">
            <a:avLst/>
          </a:prstGeom>
        </p:spPr>
      </p:pic>
      <p:sp>
        <p:nvSpPr>
          <p:cNvPr id="5" name="PoljeZBesedilom 4"/>
          <p:cNvSpPr txBox="1"/>
          <p:nvPr/>
        </p:nvSpPr>
        <p:spPr>
          <a:xfrm>
            <a:off x="476250" y="1466850"/>
            <a:ext cx="6800850" cy="4524315"/>
          </a:xfrm>
          <a:prstGeom prst="rect">
            <a:avLst/>
          </a:prstGeom>
          <a:noFill/>
        </p:spPr>
        <p:txBody>
          <a:bodyPr wrap="square" rtlCol="0">
            <a:spAutoFit/>
          </a:bodyPr>
          <a:lstStyle/>
          <a:p>
            <a:r>
              <a:rPr lang="sl-SI" sz="2400" dirty="0">
                <a:latin typeface="Century Gothic" panose="020B0502020202020204" pitchFamily="34" charset="0"/>
              </a:rPr>
              <a:t>Bil je ODLIČEN učenec. V RIBNICI hranijo ZLATO KNJIGO, kjer je bil zapisan med odličnimi učenci. Tudi ljubljansko gimnazijo je končal z ODLIČNIM uspehom.</a:t>
            </a:r>
          </a:p>
          <a:p>
            <a:endParaRPr lang="sl-SI" sz="2400" dirty="0">
              <a:latin typeface="Century Gothic" panose="020B0502020202020204" pitchFamily="34" charset="0"/>
            </a:endParaRPr>
          </a:p>
          <a:p>
            <a:endParaRPr lang="sl-SI" sz="2400" dirty="0">
              <a:latin typeface="Century Gothic" panose="020B0502020202020204" pitchFamily="34" charset="0"/>
            </a:endParaRPr>
          </a:p>
          <a:p>
            <a:endParaRPr lang="sl-SI" sz="2400" dirty="0">
              <a:latin typeface="Century Gothic" panose="020B0502020202020204" pitchFamily="34" charset="0"/>
            </a:endParaRPr>
          </a:p>
          <a:p>
            <a:r>
              <a:rPr lang="sl-SI" sz="2400" dirty="0">
                <a:latin typeface="Century Gothic" panose="020B0502020202020204" pitchFamily="34" charset="0"/>
              </a:rPr>
              <a:t>Živel je pri stricu duhovniku. Stric in starši so želeli, da bi postal DUHOVNIK. Vendar on tega ni želel. Po končani gimnaziji je odšel na DUNAJ, kjer je postal doktor PRAVA -pravnik. </a:t>
            </a:r>
          </a:p>
        </p:txBody>
      </p:sp>
      <p:sp>
        <p:nvSpPr>
          <p:cNvPr id="6" name="PoljeZBesedilom 5"/>
          <p:cNvSpPr txBox="1"/>
          <p:nvPr/>
        </p:nvSpPr>
        <p:spPr>
          <a:xfrm>
            <a:off x="2009775" y="590550"/>
            <a:ext cx="4857750" cy="707886"/>
          </a:xfrm>
          <a:prstGeom prst="rect">
            <a:avLst/>
          </a:prstGeom>
          <a:noFill/>
        </p:spPr>
        <p:txBody>
          <a:bodyPr wrap="square" rtlCol="0">
            <a:spAutoFit/>
          </a:bodyPr>
          <a:lstStyle/>
          <a:p>
            <a:r>
              <a:rPr lang="sl-SI" sz="4000" dirty="0">
                <a:solidFill>
                  <a:srgbClr val="C00000"/>
                </a:solidFill>
                <a:latin typeface="Century Gothic" panose="020B0502020202020204" pitchFamily="34" charset="0"/>
              </a:rPr>
              <a:t>ŠOLANJE</a:t>
            </a:r>
          </a:p>
        </p:txBody>
      </p:sp>
    </p:spTree>
    <p:extLst>
      <p:ext uri="{BB962C8B-B14F-4D97-AF65-F5344CB8AC3E}">
        <p14:creationId xmlns:p14="http://schemas.microsoft.com/office/powerpoint/2010/main" val="426834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a:extLst>
              <a:ext uri="{FF2B5EF4-FFF2-40B4-BE49-F238E27FC236}">
                <a16:creationId xmlns:a16="http://schemas.microsoft.com/office/drawing/2014/main" id="{6418D23C-E5AC-4F69-A384-C59D6A3BAA75}"/>
              </a:ext>
            </a:extLst>
          </p:cNvPr>
          <p:cNvPicPr>
            <a:picLocks noChangeAspect="1" noChangeArrowheads="1"/>
          </p:cNvPicPr>
          <p:nvPr/>
        </p:nvPicPr>
        <p:blipFill>
          <a:blip r:embed="rId2">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rot="5400000">
            <a:off x="1244839" y="-524102"/>
            <a:ext cx="3320572" cy="4699454"/>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a:extLst>
              <a:ext uri="{FF2B5EF4-FFF2-40B4-BE49-F238E27FC236}">
                <a16:creationId xmlns:a16="http://schemas.microsoft.com/office/drawing/2014/main" id="{586512F8-29AF-4CAC-A423-1AB440C6DBF6}"/>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86149" y="-482758"/>
            <a:ext cx="3550453" cy="7197539"/>
          </a:xfrm>
          <a:prstGeom prst="rect">
            <a:avLst/>
          </a:prstGeom>
          <a:noFill/>
          <a:extLst>
            <a:ext uri="{909E8E84-426E-40DD-AFC4-6F175D3DCCD1}">
              <a14:hiddenFill xmlns:a14="http://schemas.microsoft.com/office/drawing/2010/main">
                <a:solidFill>
                  <a:srgbClr val="FFFFFF"/>
                </a:solidFill>
              </a14:hiddenFill>
            </a:ext>
          </a:extLst>
        </p:spPr>
      </p:pic>
      <p:sp>
        <p:nvSpPr>
          <p:cNvPr id="14" name="Označba mesta vsebine 13">
            <a:extLst>
              <a:ext uri="{FF2B5EF4-FFF2-40B4-BE49-F238E27FC236}">
                <a16:creationId xmlns:a16="http://schemas.microsoft.com/office/drawing/2014/main" id="{E19436B1-E52A-4ADC-A25E-4FD1D76313B4}"/>
              </a:ext>
            </a:extLst>
          </p:cNvPr>
          <p:cNvSpPr>
            <a:spLocks noGrp="1"/>
          </p:cNvSpPr>
          <p:nvPr>
            <p:ph idx="1"/>
          </p:nvPr>
        </p:nvSpPr>
        <p:spPr/>
        <p:txBody>
          <a:bodyPr/>
          <a:lstStyle/>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p:txBody>
      </p:sp>
      <p:pic>
        <p:nvPicPr>
          <p:cNvPr id="23" name="Slika 22">
            <a:extLst>
              <a:ext uri="{FF2B5EF4-FFF2-40B4-BE49-F238E27FC236}">
                <a16:creationId xmlns:a16="http://schemas.microsoft.com/office/drawing/2014/main" id="{0C2F5DDF-62AD-4E1E-84E3-7A85C52AFD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89917" y="2842351"/>
            <a:ext cx="1342915" cy="1604745"/>
          </a:xfrm>
          <a:prstGeom prst="rect">
            <a:avLst/>
          </a:prstGeom>
          <a:noFill/>
        </p:spPr>
      </p:pic>
      <p:sp>
        <p:nvSpPr>
          <p:cNvPr id="25" name="Polje z besedilom 12">
            <a:extLst>
              <a:ext uri="{FF2B5EF4-FFF2-40B4-BE49-F238E27FC236}">
                <a16:creationId xmlns:a16="http://schemas.microsoft.com/office/drawing/2014/main" id="{D061E39D-8A34-45C4-93F0-E57C949057DB}"/>
              </a:ext>
            </a:extLst>
          </p:cNvPr>
          <p:cNvSpPr txBox="1">
            <a:spLocks noChangeArrowheads="1"/>
          </p:cNvSpPr>
          <p:nvPr/>
        </p:nvSpPr>
        <p:spPr bwMode="auto">
          <a:xfrm>
            <a:off x="1597447" y="1024570"/>
            <a:ext cx="2710148" cy="1717330"/>
          </a:xfrm>
          <a:prstGeom prst="rect">
            <a:avLst/>
          </a:prstGeom>
          <a:noFill/>
          <a:ln w="9525">
            <a:noFill/>
            <a:miter lim="800000"/>
            <a:headEnd/>
            <a:tailEnd/>
          </a:ln>
        </p:spPr>
        <p:txBody>
          <a:bodyPr rot="0" vert="horz" wrap="square" lIns="91440" tIns="45720" rIns="91440" bIns="45720" anchor="t" anchorCtr="0">
            <a:spAutoFit/>
          </a:bodyPr>
          <a:lstStyle/>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EN PESNIK JE ŽIVEL,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IZ VRBE JE BIL,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JE PESMICE PISAL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IN FIGE DELIL.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sl-SI" sz="1100" dirty="0">
                <a:effectLst/>
                <a:latin typeface="Arial" panose="020B0604020202020204" pitchFamily="34" charset="0"/>
                <a:ea typeface="Calibri" panose="020F0502020204030204" pitchFamily="34" charset="0"/>
                <a:cs typeface="Times New Roman" panose="02020603050405020304" pitchFamily="18" charset="0"/>
              </a:rPr>
              <a:t>MIROSLAV SLANA - MIROS</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oljeZBesedilom 1"/>
          <p:cNvSpPr txBox="1"/>
          <p:nvPr/>
        </p:nvSpPr>
        <p:spPr>
          <a:xfrm>
            <a:off x="685800" y="3810000"/>
            <a:ext cx="7886700" cy="1938992"/>
          </a:xfrm>
          <a:prstGeom prst="rect">
            <a:avLst/>
          </a:prstGeom>
          <a:noFill/>
        </p:spPr>
        <p:txBody>
          <a:bodyPr wrap="square" rtlCol="0">
            <a:spAutoFit/>
          </a:bodyPr>
          <a:lstStyle/>
          <a:p>
            <a:r>
              <a:rPr lang="sl-SI" sz="4000" dirty="0">
                <a:latin typeface="Century Gothic" panose="020B0502020202020204" pitchFamily="34" charset="0"/>
              </a:rPr>
              <a:t>Zelo radi so ga imeli otroci. Tekali so za njim in ga prosili: </a:t>
            </a:r>
            <a:r>
              <a:rPr lang="sl-SI" sz="4000" dirty="0">
                <a:solidFill>
                  <a:srgbClr val="C00000"/>
                </a:solidFill>
                <a:latin typeface="Century Gothic" panose="020B0502020202020204" pitchFamily="34" charset="0"/>
              </a:rPr>
              <a:t>DOKTOR, Fig, Fig</a:t>
            </a:r>
            <a:r>
              <a:rPr lang="sl-SI" sz="4000" dirty="0">
                <a:solidFill>
                  <a:srgbClr val="C00000"/>
                </a:solidFill>
              </a:rPr>
              <a:t>!</a:t>
            </a:r>
          </a:p>
        </p:txBody>
      </p:sp>
    </p:spTree>
    <p:extLst>
      <p:ext uri="{BB962C8B-B14F-4D97-AF65-F5344CB8AC3E}">
        <p14:creationId xmlns:p14="http://schemas.microsoft.com/office/powerpoint/2010/main" val="347945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E6DC90-D371-4565-9743-188585DE0EE2}"/>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ŽIVLJENJE FRANCETA PREŠERNA</a:t>
            </a:r>
          </a:p>
        </p:txBody>
      </p:sp>
      <p:pic>
        <p:nvPicPr>
          <p:cNvPr id="1026" name="Picture 2">
            <a:extLst>
              <a:ext uri="{FF2B5EF4-FFF2-40B4-BE49-F238E27FC236}">
                <a16:creationId xmlns:a16="http://schemas.microsoft.com/office/drawing/2014/main" id="{06B86D85-AE76-4E27-90BF-1DBF26F182B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4748" y="1239399"/>
            <a:ext cx="2678992" cy="5425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ss clip art | Bunga cat air, Gambar, Bunga">
            <a:extLst>
              <a:ext uri="{FF2B5EF4-FFF2-40B4-BE49-F238E27FC236}">
                <a16:creationId xmlns:a16="http://schemas.microsoft.com/office/drawing/2014/main" id="{1806CFB9-A659-4491-A533-B8456DD5E22C}"/>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6045" y="5542030"/>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ass clip art | Bunga cat air, Gambar, Bunga">
            <a:extLst>
              <a:ext uri="{FF2B5EF4-FFF2-40B4-BE49-F238E27FC236}">
                <a16:creationId xmlns:a16="http://schemas.microsoft.com/office/drawing/2014/main" id="{DEE34F42-E09B-4196-A4CB-1E8A682210A2}"/>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0079"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ass clip art | Bunga cat air, Gambar, Bunga">
            <a:extLst>
              <a:ext uri="{FF2B5EF4-FFF2-40B4-BE49-F238E27FC236}">
                <a16:creationId xmlns:a16="http://schemas.microsoft.com/office/drawing/2014/main" id="{11E72DC3-A3C7-4ED8-A545-D34F6B416EA2}"/>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6078"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4"/>
          <a:stretch>
            <a:fillRect/>
          </a:stretch>
        </p:blipFill>
        <p:spPr>
          <a:xfrm>
            <a:off x="294688" y="1966436"/>
            <a:ext cx="4134697" cy="3043714"/>
          </a:xfrm>
          <a:prstGeom prst="rect">
            <a:avLst/>
          </a:prstGeom>
        </p:spPr>
      </p:pic>
      <p:pic>
        <p:nvPicPr>
          <p:cNvPr id="5" name="Slika 4"/>
          <p:cNvPicPr>
            <a:picLocks noChangeAspect="1"/>
          </p:cNvPicPr>
          <p:nvPr/>
        </p:nvPicPr>
        <p:blipFill>
          <a:blip r:embed="rId5"/>
          <a:stretch>
            <a:fillRect/>
          </a:stretch>
        </p:blipFill>
        <p:spPr>
          <a:xfrm>
            <a:off x="7897427" y="1425863"/>
            <a:ext cx="3136333" cy="2327798"/>
          </a:xfrm>
          <a:prstGeom prst="rect">
            <a:avLst/>
          </a:prstGeom>
        </p:spPr>
      </p:pic>
      <p:pic>
        <p:nvPicPr>
          <p:cNvPr id="6" name="Slika 5"/>
          <p:cNvPicPr>
            <a:picLocks noChangeAspect="1"/>
          </p:cNvPicPr>
          <p:nvPr/>
        </p:nvPicPr>
        <p:blipFill>
          <a:blip r:embed="rId6"/>
          <a:stretch>
            <a:fillRect/>
          </a:stretch>
        </p:blipFill>
        <p:spPr>
          <a:xfrm>
            <a:off x="6605503" y="3952302"/>
            <a:ext cx="2605783" cy="1959215"/>
          </a:xfrm>
          <a:prstGeom prst="rect">
            <a:avLst/>
          </a:prstGeom>
        </p:spPr>
      </p:pic>
    </p:spTree>
    <p:extLst>
      <p:ext uri="{BB962C8B-B14F-4D97-AF65-F5344CB8AC3E}">
        <p14:creationId xmlns:p14="http://schemas.microsoft.com/office/powerpoint/2010/main" val="384506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1304925" y="438150"/>
            <a:ext cx="9610725" cy="646331"/>
          </a:xfrm>
          <a:prstGeom prst="rect">
            <a:avLst/>
          </a:prstGeom>
          <a:noFill/>
        </p:spPr>
        <p:txBody>
          <a:bodyPr wrap="square" rtlCol="0">
            <a:spAutoFit/>
          </a:bodyPr>
          <a:lstStyle/>
          <a:p>
            <a:r>
              <a:rPr lang="sl-SI" sz="3600" dirty="0">
                <a:solidFill>
                  <a:srgbClr val="C00000"/>
                </a:solidFill>
                <a:latin typeface="Century Gothic" panose="020B0502020202020204" pitchFamily="34" charset="0"/>
              </a:rPr>
              <a:t>FRANCE PREŠEREN  </a:t>
            </a:r>
            <a:r>
              <a:rPr lang="sl-SI" sz="2800" dirty="0">
                <a:solidFill>
                  <a:srgbClr val="C00000"/>
                </a:solidFill>
                <a:latin typeface="Century Gothic" panose="020B0502020202020204" pitchFamily="34" charset="0"/>
              </a:rPr>
              <a:t>je bil največji slovenski PESNIK.</a:t>
            </a:r>
          </a:p>
        </p:txBody>
      </p:sp>
      <p:pic>
        <p:nvPicPr>
          <p:cNvPr id="6" name="Slika 5"/>
          <p:cNvPicPr>
            <a:picLocks noChangeAspect="1"/>
          </p:cNvPicPr>
          <p:nvPr/>
        </p:nvPicPr>
        <p:blipFill>
          <a:blip r:embed="rId2"/>
          <a:stretch>
            <a:fillRect/>
          </a:stretch>
        </p:blipFill>
        <p:spPr>
          <a:xfrm>
            <a:off x="3895437" y="1255954"/>
            <a:ext cx="6334700" cy="5359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PoljeZBesedilom 7"/>
          <p:cNvSpPr txBox="1"/>
          <p:nvPr/>
        </p:nvSpPr>
        <p:spPr>
          <a:xfrm>
            <a:off x="800100" y="4314825"/>
            <a:ext cx="2857500" cy="1077218"/>
          </a:xfrm>
          <a:prstGeom prst="rect">
            <a:avLst/>
          </a:prstGeom>
          <a:noFill/>
        </p:spPr>
        <p:txBody>
          <a:bodyPr wrap="square" rtlCol="0">
            <a:spAutoFit/>
          </a:bodyPr>
          <a:lstStyle/>
          <a:p>
            <a:r>
              <a:rPr lang="sl-SI" sz="3200" dirty="0">
                <a:latin typeface="Century Gothic" panose="020B0502020202020204" pitchFamily="34" charset="0"/>
              </a:rPr>
              <a:t>KITICE V OBLIKI ČAŠE</a:t>
            </a:r>
            <a:r>
              <a:rPr lang="sl-SI" dirty="0"/>
              <a:t>.</a:t>
            </a:r>
          </a:p>
        </p:txBody>
      </p:sp>
      <p:pic>
        <p:nvPicPr>
          <p:cNvPr id="9" name="Slika 8"/>
          <p:cNvPicPr>
            <a:picLocks noChangeAspect="1"/>
          </p:cNvPicPr>
          <p:nvPr/>
        </p:nvPicPr>
        <p:blipFill>
          <a:blip r:embed="rId3"/>
          <a:stretch>
            <a:fillRect/>
          </a:stretch>
        </p:blipFill>
        <p:spPr>
          <a:xfrm>
            <a:off x="1133118" y="1483898"/>
            <a:ext cx="1747128" cy="2402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3518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341303" y="180629"/>
            <a:ext cx="2751678" cy="2305280"/>
          </a:xfrm>
          <a:prstGeom prst="rect">
            <a:avLst/>
          </a:prstGeom>
          <a:ln>
            <a:noFill/>
          </a:ln>
          <a:effectLst>
            <a:outerShdw blurRad="190500" algn="tl" rotWithShape="0">
              <a:srgbClr val="000000">
                <a:alpha val="70000"/>
              </a:srgbClr>
            </a:outerShdw>
          </a:effectLst>
        </p:spPr>
      </p:pic>
      <p:pic>
        <p:nvPicPr>
          <p:cNvPr id="5" name="Slika 4"/>
          <p:cNvPicPr>
            <a:picLocks noChangeAspect="1"/>
          </p:cNvPicPr>
          <p:nvPr/>
        </p:nvPicPr>
        <p:blipFill>
          <a:blip r:embed="rId3"/>
          <a:stretch>
            <a:fillRect/>
          </a:stretch>
        </p:blipFill>
        <p:spPr>
          <a:xfrm>
            <a:off x="740414" y="1403222"/>
            <a:ext cx="2993386" cy="4268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Slika 5"/>
          <p:cNvPicPr>
            <a:picLocks noChangeAspect="1"/>
          </p:cNvPicPr>
          <p:nvPr/>
        </p:nvPicPr>
        <p:blipFill>
          <a:blip r:embed="rId4"/>
          <a:stretch>
            <a:fillRect/>
          </a:stretch>
        </p:blipFill>
        <p:spPr>
          <a:xfrm rot="378722">
            <a:off x="5213499" y="3088862"/>
            <a:ext cx="2370375" cy="3295532"/>
          </a:xfrm>
          <a:prstGeom prst="rect">
            <a:avLst/>
          </a:prstGeom>
          <a:ln w="88900" cap="sq" cmpd="thickThin">
            <a:solidFill>
              <a:srgbClr val="000000"/>
            </a:solidFill>
            <a:prstDash val="solid"/>
            <a:miter lim="800000"/>
          </a:ln>
          <a:effectLst>
            <a:innerShdw blurRad="76200">
              <a:srgbClr val="000000"/>
            </a:innerShdw>
          </a:effectLst>
        </p:spPr>
      </p:pic>
      <p:pic>
        <p:nvPicPr>
          <p:cNvPr id="7" name="Slika 6"/>
          <p:cNvPicPr>
            <a:picLocks noChangeAspect="1"/>
          </p:cNvPicPr>
          <p:nvPr/>
        </p:nvPicPr>
        <p:blipFill>
          <a:blip r:embed="rId5"/>
          <a:stretch>
            <a:fillRect/>
          </a:stretch>
        </p:blipFill>
        <p:spPr>
          <a:xfrm>
            <a:off x="8320625" y="1123719"/>
            <a:ext cx="3214150" cy="43889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4026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95759"/>
            <a:ext cx="4263744" cy="2843884"/>
          </a:xfrm>
          <a:prstGeom prst="rect">
            <a:avLst/>
          </a:prstGeom>
          <a:noFill/>
        </p:spPr>
      </p:pic>
      <p:pic>
        <p:nvPicPr>
          <p:cNvPr id="3" name="Picture 2" descr="http://jodlajodla.si/blog/wp-content/uploads/HLIC/e1ccb3665784433ca941d70bef12a1bf.jpg">
            <a:extLst>
              <a:ext uri="{FF2B5EF4-FFF2-40B4-BE49-F238E27FC236}">
                <a16:creationId xmlns:a16="http://schemas.microsoft.com/office/drawing/2014/main" id="{909FCD30-863F-4E24-9D1D-2B2B61F2EC3E}"/>
              </a:ext>
            </a:extLst>
          </p:cNvPr>
          <p:cNvPicPr>
            <a:picLocks noChangeAspect="1" noChangeArrowheads="1"/>
          </p:cNvPicPr>
          <p:nvPr/>
        </p:nvPicPr>
        <p:blipFill>
          <a:blip r:embed="rId3" cstate="print"/>
          <a:srcRect/>
          <a:stretch>
            <a:fillRect/>
          </a:stretch>
        </p:blipFill>
        <p:spPr bwMode="auto">
          <a:xfrm>
            <a:off x="9827628" y="336636"/>
            <a:ext cx="2026521" cy="2702028"/>
          </a:xfrm>
          <a:prstGeom prst="rect">
            <a:avLst/>
          </a:prstGeom>
          <a:noFill/>
        </p:spPr>
      </p:pic>
      <p:pic>
        <p:nvPicPr>
          <p:cNvPr id="4" name="Picture 4" descr="http://www.priloga.si/wp-content/uploads/2012/02/preseren.jpg">
            <a:extLst>
              <a:ext uri="{FF2B5EF4-FFF2-40B4-BE49-F238E27FC236}">
                <a16:creationId xmlns:a16="http://schemas.microsoft.com/office/drawing/2014/main" id="{4F275C78-058B-47A4-99E7-AA40A146D301}"/>
              </a:ext>
            </a:extLst>
          </p:cNvPr>
          <p:cNvPicPr>
            <a:picLocks noChangeAspect="1" noChangeArrowheads="1"/>
          </p:cNvPicPr>
          <p:nvPr/>
        </p:nvPicPr>
        <p:blipFill>
          <a:blip r:embed="rId4" cstate="print"/>
          <a:srcRect/>
          <a:stretch>
            <a:fillRect/>
          </a:stretch>
        </p:blipFill>
        <p:spPr bwMode="auto">
          <a:xfrm>
            <a:off x="5303505" y="351527"/>
            <a:ext cx="4176464" cy="3132348"/>
          </a:xfrm>
          <a:prstGeom prst="rect">
            <a:avLst/>
          </a:prstGeom>
          <a:noFill/>
        </p:spPr>
      </p:pic>
      <p:pic>
        <p:nvPicPr>
          <p:cNvPr id="5" name="Picture 2" descr="http://users.volja.net/boruth/preseren.jpg">
            <a:extLst>
              <a:ext uri="{FF2B5EF4-FFF2-40B4-BE49-F238E27FC236}">
                <a16:creationId xmlns:a16="http://schemas.microsoft.com/office/drawing/2014/main" id="{5280DEA7-951F-46E7-B561-5C56361AB517}"/>
              </a:ext>
            </a:extLst>
          </p:cNvPr>
          <p:cNvPicPr>
            <a:picLocks noChangeAspect="1" noChangeArrowheads="1"/>
          </p:cNvPicPr>
          <p:nvPr/>
        </p:nvPicPr>
        <p:blipFill>
          <a:blip r:embed="rId5" cstate="print"/>
          <a:srcRect/>
          <a:stretch>
            <a:fillRect/>
          </a:stretch>
        </p:blipFill>
        <p:spPr bwMode="auto">
          <a:xfrm>
            <a:off x="1074074" y="4242590"/>
            <a:ext cx="4653395" cy="2220939"/>
          </a:xfrm>
          <a:prstGeom prst="rect">
            <a:avLst/>
          </a:prstGeom>
          <a:noFill/>
        </p:spPr>
      </p:pic>
      <p:sp>
        <p:nvSpPr>
          <p:cNvPr id="6" name="PoljeZBesedilom 5"/>
          <p:cNvSpPr txBox="1"/>
          <p:nvPr/>
        </p:nvSpPr>
        <p:spPr>
          <a:xfrm>
            <a:off x="438321" y="3294978"/>
            <a:ext cx="4613564" cy="369332"/>
          </a:xfrm>
          <a:prstGeom prst="rect">
            <a:avLst/>
          </a:prstGeom>
          <a:noFill/>
        </p:spPr>
        <p:txBody>
          <a:bodyPr wrap="square" rtlCol="0">
            <a:spAutoFit/>
          </a:bodyPr>
          <a:lstStyle/>
          <a:p>
            <a:r>
              <a:rPr lang="sl-SI" dirty="0"/>
              <a:t>Prešernova rojstna hiša v Vrbi na Gorenjskem</a:t>
            </a:r>
          </a:p>
        </p:txBody>
      </p:sp>
      <p:sp>
        <p:nvSpPr>
          <p:cNvPr id="7" name="PoljeZBesedilom 6"/>
          <p:cNvSpPr txBox="1"/>
          <p:nvPr/>
        </p:nvSpPr>
        <p:spPr>
          <a:xfrm>
            <a:off x="5727469" y="3541222"/>
            <a:ext cx="3208713" cy="369332"/>
          </a:xfrm>
          <a:prstGeom prst="rect">
            <a:avLst/>
          </a:prstGeom>
          <a:noFill/>
        </p:spPr>
        <p:txBody>
          <a:bodyPr wrap="square" rtlCol="0">
            <a:spAutoFit/>
          </a:bodyPr>
          <a:lstStyle/>
          <a:p>
            <a:r>
              <a:rPr lang="sl-SI" dirty="0"/>
              <a:t>Prešernov spomenik v Ljubljani</a:t>
            </a:r>
          </a:p>
        </p:txBody>
      </p:sp>
      <p:sp>
        <p:nvSpPr>
          <p:cNvPr id="8" name="PoljeZBesedilom 7"/>
          <p:cNvSpPr txBox="1"/>
          <p:nvPr/>
        </p:nvSpPr>
        <p:spPr>
          <a:xfrm>
            <a:off x="9750829" y="3108960"/>
            <a:ext cx="2169622" cy="923330"/>
          </a:xfrm>
          <a:prstGeom prst="rect">
            <a:avLst/>
          </a:prstGeom>
          <a:noFill/>
        </p:spPr>
        <p:txBody>
          <a:bodyPr wrap="square" rtlCol="0">
            <a:spAutoFit/>
          </a:bodyPr>
          <a:lstStyle/>
          <a:p>
            <a:r>
              <a:rPr lang="sl-SI" dirty="0"/>
              <a:t>Prešernov spomenik pred Prešernovim gledališčem v Kranju</a:t>
            </a:r>
          </a:p>
        </p:txBody>
      </p:sp>
      <p:sp>
        <p:nvSpPr>
          <p:cNvPr id="9" name="PoljeZBesedilom 8"/>
          <p:cNvSpPr txBox="1"/>
          <p:nvPr/>
        </p:nvSpPr>
        <p:spPr>
          <a:xfrm>
            <a:off x="5827222" y="5619404"/>
            <a:ext cx="4322618" cy="923330"/>
          </a:xfrm>
          <a:prstGeom prst="rect">
            <a:avLst/>
          </a:prstGeom>
          <a:noFill/>
        </p:spPr>
        <p:txBody>
          <a:bodyPr wrap="square" rtlCol="0">
            <a:spAutoFit/>
          </a:bodyPr>
          <a:lstStyle/>
          <a:p>
            <a:r>
              <a:rPr lang="sl-SI" dirty="0"/>
              <a:t>Pred denarno valuto evro, ki jo uporabljamo sedaj, smo imeli tolarje. Bankovec za 1000 tolarjev s Prešernovo podobo.</a:t>
            </a:r>
          </a:p>
        </p:txBody>
      </p:sp>
      <p:pic>
        <p:nvPicPr>
          <p:cNvPr id="1026" name="Picture 2" descr="Slovenski kovanci">
            <a:extLst>
              <a:ext uri="{FF2B5EF4-FFF2-40B4-BE49-F238E27FC236}">
                <a16:creationId xmlns:a16="http://schemas.microsoft.com/office/drawing/2014/main" id="{BC9FAB77-2004-4EB4-85C7-71E4924DE9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7033" y="3910554"/>
            <a:ext cx="1632048" cy="163933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9FE6171E-C6CF-47D0-9150-D9294EA21DED}"/>
              </a:ext>
            </a:extLst>
          </p:cNvPr>
          <p:cNvSpPr txBox="1"/>
          <p:nvPr/>
        </p:nvSpPr>
        <p:spPr>
          <a:xfrm>
            <a:off x="8824511" y="4660135"/>
            <a:ext cx="2169622" cy="369332"/>
          </a:xfrm>
          <a:prstGeom prst="rect">
            <a:avLst/>
          </a:prstGeom>
          <a:noFill/>
        </p:spPr>
        <p:txBody>
          <a:bodyPr wrap="square" rtlCol="0">
            <a:spAutoFit/>
          </a:bodyPr>
          <a:lstStyle/>
          <a:p>
            <a:r>
              <a:rPr lang="sl-SI" dirty="0"/>
              <a:t>kovanec za 2€</a:t>
            </a:r>
          </a:p>
        </p:txBody>
      </p:sp>
      <p:pic>
        <p:nvPicPr>
          <p:cNvPr id="12"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51094"/>
            <a:ext cx="4263744" cy="2843884"/>
          </a:xfrm>
          <a:prstGeom prst="rect">
            <a:avLst/>
          </a:prstGeom>
          <a:noFill/>
        </p:spPr>
      </p:pic>
      <p:sp>
        <p:nvSpPr>
          <p:cNvPr id="10" name="PoljeZBesedilom 9"/>
          <p:cNvSpPr txBox="1"/>
          <p:nvPr/>
        </p:nvSpPr>
        <p:spPr>
          <a:xfrm>
            <a:off x="1074074" y="3664310"/>
            <a:ext cx="3012151" cy="367980"/>
          </a:xfrm>
          <a:prstGeom prst="rect">
            <a:avLst/>
          </a:prstGeom>
          <a:noFill/>
        </p:spPr>
        <p:txBody>
          <a:bodyPr wrap="square" rtlCol="0">
            <a:spAutoFit/>
          </a:bodyPr>
          <a:lstStyle/>
          <a:p>
            <a:r>
              <a:rPr lang="sl-SI" dirty="0"/>
              <a:t>Napisal je pesem O, VRBA.</a:t>
            </a: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376</Words>
  <Application>Microsoft Office PowerPoint</Application>
  <PresentationFormat>Širokozaslonsko</PresentationFormat>
  <Paragraphs>53</Paragraphs>
  <Slides>12</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12</vt:i4>
      </vt:variant>
    </vt:vector>
  </HeadingPairs>
  <TitlesOfParts>
    <vt:vector size="20" baseType="lpstr">
      <vt:lpstr>Arial</vt:lpstr>
      <vt:lpstr>Berlin Sans FB</vt:lpstr>
      <vt:lpstr>Calibri</vt:lpstr>
      <vt:lpstr>Calibri Light</vt:lpstr>
      <vt:lpstr>Century Gothic</vt:lpstr>
      <vt:lpstr>londrina solid</vt:lpstr>
      <vt:lpstr>poppins</vt:lpstr>
      <vt:lpstr>Officeova tema</vt:lpstr>
      <vt:lpstr>PREŠERNOV DAN Slovenski kulturni praznik</vt:lpstr>
      <vt:lpstr>PowerPointova predstavitev</vt:lpstr>
      <vt:lpstr>PowerPointova predstavitev</vt:lpstr>
      <vt:lpstr>PowerPointova predstavitev</vt:lpstr>
      <vt:lpstr>PowerPointova predstavitev</vt:lpstr>
      <vt:lpstr>ŽIVLJENJE FRANCETA PREŠERNA</vt:lpstr>
      <vt:lpstr>PowerPointova predstavitev</vt:lpstr>
      <vt:lpstr>PowerPointova predstavitev</vt:lpstr>
      <vt:lpstr>PowerPointova predstavitev</vt:lpstr>
      <vt:lpstr>PowerPointova predstavitev</vt:lpstr>
      <vt:lpstr>KVIZ O FRANCETU PREŠERNU</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PREŠERNOV DAN Slovenski kulturni praznik</dc:title>
  <dc:creator>PetraŠ</dc:creator>
  <cp:lastModifiedBy>irena.bezjak</cp:lastModifiedBy>
  <cp:revision>40</cp:revision>
  <dcterms:created xsi:type="dcterms:W3CDTF">2021-01-26T07:33:35Z</dcterms:created>
  <dcterms:modified xsi:type="dcterms:W3CDTF">2021-02-08T15:51:35Z</dcterms:modified>
</cp:coreProperties>
</file>