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92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6" r:id="rId20"/>
    <p:sldId id="275" r:id="rId21"/>
    <p:sldId id="279" r:id="rId22"/>
    <p:sldId id="284" r:id="rId23"/>
    <p:sldId id="289" r:id="rId24"/>
    <p:sldId id="290" r:id="rId25"/>
    <p:sldId id="281" r:id="rId26"/>
    <p:sldId id="291" r:id="rId27"/>
    <p:sldId id="282" r:id="rId28"/>
    <p:sldId id="283" r:id="rId29"/>
    <p:sldId id="286" r:id="rId30"/>
    <p:sldId id="285" r:id="rId31"/>
    <p:sldId id="287" r:id="rId32"/>
    <p:sldId id="288" r:id="rId33"/>
    <p:sldId id="277" r:id="rId34"/>
    <p:sldId id="278" r:id="rId35"/>
    <p:sldId id="293" r:id="rId3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50" d="100"/>
          <a:sy n="50" d="100"/>
        </p:scale>
        <p:origin x="-58" y="6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l-SI"/>
              <a:t>Kliknite, da uredite slog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11/14/2021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ska slika z na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l-SI"/>
              <a:t>Kliknite ikono, če želite dodati sliko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11/14/2021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slov in na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z na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ica z ime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kartice z ime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esnično ali neresnič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47F38-B617-4D2F-AE0A-013F0C4D2C57}" type="datetimeFigureOut">
              <a:rPr lang="en-US" dirty="0"/>
              <a:t>11/14/2021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799C9-84D9-46D2-A11E-BCF8A720529D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A754-D5C3-4E66-96A6-867B257F58DC}" type="datetimeFigureOut">
              <a:rPr lang="en-US" dirty="0"/>
              <a:t>11/14/2021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11/14/2021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11/14/2021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11/14/2021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11/14/2021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l-SI"/>
              <a:t>Kliknite ikono, če želite dodati sliko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11/14/2021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11/14/2021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8" r:id="rId2"/>
    <p:sldLayoutId id="2147483651" r:id="rId3"/>
    <p:sldLayoutId id="2147483669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7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7" Type="http://schemas.openxmlformats.org/officeDocument/2006/relationships/image" Target="../media/image70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000999D-C48A-4347-8361-74C9DA79839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l-SI" dirty="0"/>
              <a:t>ALPSKI SVET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5F4F99C3-B399-46B1-A855-9DBAD94737C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sl-SI" dirty="0"/>
              <a:t>Ponoviva kaj že znava in se še kaj novega naučiva.</a:t>
            </a: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F71370C2-72A4-4423-8B0B-CD1EEDF130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838" y="4978399"/>
            <a:ext cx="2676525" cy="1714500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291B3A56-4DE4-4A6B-83F6-12277F057C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5775" y="4109482"/>
            <a:ext cx="3600450" cy="1266825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B960BC1F-2CCA-4504-BC72-45BFA8B448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47737" y="4978399"/>
            <a:ext cx="2638425" cy="1733550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165495BF-CBEF-4BFB-80BE-C0FC094E85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0634" y="78429"/>
            <a:ext cx="3028950" cy="1514475"/>
          </a:xfrm>
          <a:prstGeom prst="rect">
            <a:avLst/>
          </a:prstGeom>
        </p:spPr>
      </p:pic>
      <p:pic>
        <p:nvPicPr>
          <p:cNvPr id="8" name="Slika 7">
            <a:extLst>
              <a:ext uri="{FF2B5EF4-FFF2-40B4-BE49-F238E27FC236}">
                <a16:creationId xmlns:a16="http://schemas.microsoft.com/office/drawing/2014/main" id="{4E212515-CC37-423B-9449-19FF9BE5CC0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70966" y="78429"/>
            <a:ext cx="3200400" cy="142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6028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otnik 1"/>
          <p:cNvSpPr/>
          <p:nvPr/>
        </p:nvSpPr>
        <p:spPr>
          <a:xfrm>
            <a:off x="1617663" y="657887"/>
            <a:ext cx="9581559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2200" dirty="0"/>
              <a:t>Alpske pokrajine sestavljajo visoke gore </a:t>
            </a:r>
            <a:r>
              <a:rPr lang="sl-SI" sz="2200" b="1" dirty="0"/>
              <a:t>s strmimi pobočji </a:t>
            </a:r>
            <a:r>
              <a:rPr lang="sl-SI" sz="2200" dirty="0"/>
              <a:t>in </a:t>
            </a:r>
            <a:r>
              <a:rPr lang="sl-SI" sz="2200" b="1" dirty="0"/>
              <a:t>ostrimi vrhovi</a:t>
            </a:r>
            <a:r>
              <a:rPr lang="sl-SI" sz="2200" dirty="0"/>
              <a:t>.  </a:t>
            </a:r>
            <a:r>
              <a:rPr lang="sl-SI" b="1" dirty="0"/>
              <a:t> </a:t>
            </a:r>
          </a:p>
        </p:txBody>
      </p:sp>
      <p:pic>
        <p:nvPicPr>
          <p:cNvPr id="8196" name="Picture 4" descr="Delitev alpskih pokrajin | Alpske pokrajin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7664" y="1189258"/>
            <a:ext cx="8960289" cy="5010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15026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Razgled na celotna strma pobočja Cmira - povečava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737" y="1225899"/>
            <a:ext cx="4883499" cy="4381081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Slika 2" descr="Julijske Alpe - Wikipedija, prosta enciklopedija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8722" y="1225899"/>
            <a:ext cx="5064368" cy="438108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650664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otnik 1"/>
          <p:cNvSpPr/>
          <p:nvPr/>
        </p:nvSpPr>
        <p:spPr>
          <a:xfrm>
            <a:off x="1497874" y="701430"/>
            <a:ext cx="9710057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2200" dirty="0"/>
              <a:t>Med njimi so </a:t>
            </a:r>
            <a:r>
              <a:rPr lang="sl-SI" sz="2200" b="1" dirty="0"/>
              <a:t>globoke, ozke doline</a:t>
            </a:r>
            <a:r>
              <a:rPr lang="sl-SI" sz="2200" dirty="0"/>
              <a:t>, ki so jih izdolble reke, v ledeni dobi pa ledenik.  </a:t>
            </a:r>
            <a:r>
              <a:rPr lang="sl-SI" b="1" dirty="0"/>
              <a:t> </a:t>
            </a:r>
          </a:p>
        </p:txBody>
      </p:sp>
      <p:pic>
        <p:nvPicPr>
          <p:cNvPr id="3" name="Slika 2" descr="U dolina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903" y="1210491"/>
            <a:ext cx="4815839" cy="4807131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Slika 3" descr="Julijske Alpe - Dolina Trenta (pogled iz zraka), fotografija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3673" y="1210492"/>
            <a:ext cx="4926876" cy="480713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985956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otnik 1"/>
          <p:cNvSpPr/>
          <p:nvPr/>
        </p:nvSpPr>
        <p:spPr>
          <a:xfrm>
            <a:off x="1497874" y="701430"/>
            <a:ext cx="9710057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2200" dirty="0"/>
              <a:t>Ljudje živijo v teh dolinah v </a:t>
            </a:r>
            <a:r>
              <a:rPr lang="sl-SI" sz="2200" b="1" dirty="0"/>
              <a:t>gručastih naseljih</a:t>
            </a:r>
            <a:r>
              <a:rPr lang="sl-SI" sz="2200" dirty="0"/>
              <a:t>.  To so naselja, v katerem so hiše na kupu in razporejene brez reda. </a:t>
            </a:r>
            <a:r>
              <a:rPr lang="sl-SI" b="1" dirty="0"/>
              <a:t> </a:t>
            </a:r>
          </a:p>
        </p:txBody>
      </p:sp>
      <p:pic>
        <p:nvPicPr>
          <p:cNvPr id="3" name="Slika 2" descr="Naselja v parku » Triglavski narodni park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526" y="1815419"/>
            <a:ext cx="4676503" cy="37801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42" name="Picture 2" descr="https://eucbeniki.sio.si/geo9/2639/slika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6367" y="1815418"/>
            <a:ext cx="5145586" cy="3780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09840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otnik 1"/>
          <p:cNvSpPr/>
          <p:nvPr/>
        </p:nvSpPr>
        <p:spPr>
          <a:xfrm>
            <a:off x="1497874" y="701430"/>
            <a:ext cx="9710057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2200" dirty="0"/>
              <a:t>Višje so le redke </a:t>
            </a:r>
            <a:r>
              <a:rPr lang="sl-SI" sz="2200" b="1" dirty="0"/>
              <a:t>visokogorske kmetije</a:t>
            </a:r>
            <a:r>
              <a:rPr lang="sl-SI" sz="2200" dirty="0"/>
              <a:t>, kjer se preživljajo z živinorejo in gozdarstvom. </a:t>
            </a:r>
            <a:endParaRPr lang="sl-SI" b="1" dirty="0"/>
          </a:p>
        </p:txBody>
      </p:sp>
      <p:pic>
        <p:nvPicPr>
          <p:cNvPr id="9218" name="Picture 2" descr="Visokogorska turistična kmetija Pr' Tič - Visit Tržič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3303" y="1132318"/>
            <a:ext cx="8029303" cy="5024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31052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 descr="Solčavska panoramska cesta - Solčavska panoramska cesta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902" y="1200149"/>
            <a:ext cx="4876800" cy="34763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14" name="Picture 2" descr="Tradicionalna alpska hiša - Kager hiš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960" y="1200148"/>
            <a:ext cx="4840786" cy="3476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PoljeZBesedilom 5"/>
          <p:cNvSpPr txBox="1"/>
          <p:nvPr/>
        </p:nvSpPr>
        <p:spPr>
          <a:xfrm>
            <a:off x="1314994" y="4981303"/>
            <a:ext cx="42410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dirty="0"/>
              <a:t>visokogorska kmetija</a:t>
            </a:r>
          </a:p>
        </p:txBody>
      </p:sp>
      <p:sp>
        <p:nvSpPr>
          <p:cNvPr id="8" name="PoljeZBesedilom 7"/>
          <p:cNvSpPr txBox="1"/>
          <p:nvPr/>
        </p:nvSpPr>
        <p:spPr>
          <a:xfrm>
            <a:off x="6387737" y="4981303"/>
            <a:ext cx="42410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dirty="0"/>
              <a:t>tradicionalna alpska hiša pokrita s skodlami</a:t>
            </a:r>
          </a:p>
        </p:txBody>
      </p:sp>
    </p:spTree>
    <p:extLst>
      <p:ext uri="{BB962C8B-B14F-4D97-AF65-F5344CB8AC3E}">
        <p14:creationId xmlns:p14="http://schemas.microsoft.com/office/powerpoint/2010/main" val="13723879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otnik 1"/>
          <p:cNvSpPr/>
          <p:nvPr/>
        </p:nvSpPr>
        <p:spPr>
          <a:xfrm>
            <a:off x="1497874" y="701430"/>
            <a:ext cx="9710057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2200" dirty="0"/>
              <a:t>Včasih so se ljudje ukvarjali pretežno z </a:t>
            </a:r>
            <a:r>
              <a:rPr lang="sl-SI" sz="2200" b="1" dirty="0"/>
              <a:t>živinorejo</a:t>
            </a:r>
            <a:r>
              <a:rPr lang="sl-SI" sz="2200" dirty="0"/>
              <a:t>. Poleti so pasli živino na planinskih pašnikih, kjer so zgradili </a:t>
            </a:r>
            <a:r>
              <a:rPr lang="sl-SI" sz="2200" b="1" dirty="0"/>
              <a:t>planšarska naselja. </a:t>
            </a:r>
            <a:r>
              <a:rPr lang="sl-SI" sz="2200" dirty="0"/>
              <a:t> </a:t>
            </a:r>
            <a:endParaRPr lang="sl-SI" b="1" dirty="0"/>
          </a:p>
        </p:txBody>
      </p:sp>
      <p:pic>
        <p:nvPicPr>
          <p:cNvPr id="15362" name="Picture 2" descr="Cikasto Govedo | PRO CIKA – Združenje rejcev avtohtonega Cikastega goveda v  Slovenij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723" y="1554162"/>
            <a:ext cx="10287000" cy="4381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837047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0" name="Picture 4" descr="Čas na Planini ni pastirjev gospodar | Gore-Ljudj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5438" y="1332411"/>
            <a:ext cx="9753600" cy="4840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ravokotnik 4"/>
          <p:cNvSpPr/>
          <p:nvPr/>
        </p:nvSpPr>
        <p:spPr>
          <a:xfrm>
            <a:off x="1497874" y="701430"/>
            <a:ext cx="9710057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2200" dirty="0"/>
              <a:t>V njih so živeli pastirji (planšarji), ki so izdelovali sir. </a:t>
            </a:r>
            <a:endParaRPr lang="sl-SI" b="1" dirty="0"/>
          </a:p>
        </p:txBody>
      </p:sp>
    </p:spTree>
    <p:extLst>
      <p:ext uri="{BB962C8B-B14F-4D97-AF65-F5344CB8AC3E}">
        <p14:creationId xmlns:p14="http://schemas.microsoft.com/office/powerpoint/2010/main" val="192213335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otnik 1"/>
          <p:cNvSpPr/>
          <p:nvPr/>
        </p:nvSpPr>
        <p:spPr>
          <a:xfrm>
            <a:off x="1175656" y="744973"/>
            <a:ext cx="9710057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2200" dirty="0"/>
              <a:t>Danes je večina ljudi zaposlenih </a:t>
            </a:r>
            <a:r>
              <a:rPr lang="sl-SI" sz="2200" b="1" dirty="0"/>
              <a:t>v industriji in turizmu</a:t>
            </a:r>
            <a:r>
              <a:rPr lang="sl-SI" sz="2200" dirty="0"/>
              <a:t>. Največ delovnih mest je v mestih na obrobju visokogorja. </a:t>
            </a:r>
            <a:endParaRPr lang="sl-SI" b="1" dirty="0"/>
          </a:p>
        </p:txBody>
      </p:sp>
      <p:pic>
        <p:nvPicPr>
          <p:cNvPr id="3" name="Slika 2" descr="Tolmin - Nejc Lamper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3767" y="1706878"/>
            <a:ext cx="4819650" cy="3482551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PoljeZBesedilom 3"/>
          <p:cNvSpPr txBox="1"/>
          <p:nvPr/>
        </p:nvSpPr>
        <p:spPr>
          <a:xfrm>
            <a:off x="2603863" y="5381893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dirty="0"/>
              <a:t>Tolmin</a:t>
            </a:r>
          </a:p>
        </p:txBody>
      </p:sp>
      <p:pic>
        <p:nvPicPr>
          <p:cNvPr id="5" name="Slika 4" descr="Jesenice niso več (samo) obubožano železarsko mesto | Dnevnik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4012" y="1706880"/>
            <a:ext cx="4511040" cy="348255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PoljeZBesedilom 5"/>
          <p:cNvSpPr txBox="1"/>
          <p:nvPr/>
        </p:nvSpPr>
        <p:spPr>
          <a:xfrm>
            <a:off x="8007532" y="5381893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dirty="0"/>
              <a:t>Jesenice</a:t>
            </a:r>
          </a:p>
        </p:txBody>
      </p:sp>
    </p:spTree>
    <p:extLst>
      <p:ext uri="{BB962C8B-B14F-4D97-AF65-F5344CB8AC3E}">
        <p14:creationId xmlns:p14="http://schemas.microsoft.com/office/powerpoint/2010/main" val="290853863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Info | trzic.net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943" y="1111749"/>
            <a:ext cx="4929051" cy="3869554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PoljeZBesedilom 2"/>
          <p:cNvSpPr txBox="1"/>
          <p:nvPr/>
        </p:nvSpPr>
        <p:spPr>
          <a:xfrm>
            <a:off x="2908663" y="5059676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dirty="0"/>
              <a:t>Tržič</a:t>
            </a:r>
          </a:p>
        </p:txBody>
      </p:sp>
      <p:pic>
        <p:nvPicPr>
          <p:cNvPr id="4" name="Slika 3" descr="Srednjeveško jedro Kamnika | Srce Slovenije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0897" y="1111749"/>
            <a:ext cx="5063491" cy="3869554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PoljeZBesedilom 4"/>
          <p:cNvSpPr txBox="1"/>
          <p:nvPr/>
        </p:nvSpPr>
        <p:spPr>
          <a:xfrm>
            <a:off x="8007532" y="5059676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dirty="0"/>
              <a:t>Kamnik</a:t>
            </a:r>
          </a:p>
        </p:txBody>
      </p:sp>
    </p:spTree>
    <p:extLst>
      <p:ext uri="{BB962C8B-B14F-4D97-AF65-F5344CB8AC3E}">
        <p14:creationId xmlns:p14="http://schemas.microsoft.com/office/powerpoint/2010/main" val="25949561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092930" y="494452"/>
            <a:ext cx="9601196" cy="890210"/>
          </a:xfrm>
        </p:spPr>
        <p:txBody>
          <a:bodyPr/>
          <a:lstStyle/>
          <a:p>
            <a:r>
              <a:rPr lang="sl-SI" b="1" dirty="0">
                <a:solidFill>
                  <a:srgbClr val="FF0000"/>
                </a:solidFill>
              </a:rPr>
              <a:t>ALPSKI SVET -VISOKOGORJE</a:t>
            </a: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1394463" y="1280161"/>
            <a:ext cx="9778634" cy="461553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sl-SI" sz="4000" dirty="0"/>
              <a:t>Slovenija je </a:t>
            </a:r>
            <a:r>
              <a:rPr lang="sl-SI" sz="4000" b="1" dirty="0"/>
              <a:t>alpska dežela</a:t>
            </a:r>
            <a:r>
              <a:rPr lang="sl-SI" sz="4000" dirty="0"/>
              <a:t>, saj del evropskega gorstva </a:t>
            </a:r>
            <a:r>
              <a:rPr lang="sl-SI" sz="4000" b="1" dirty="0"/>
              <a:t>(Alp) </a:t>
            </a:r>
            <a:r>
              <a:rPr lang="sl-SI" sz="4000" dirty="0"/>
              <a:t>leži tudi na našem ozemlju. </a:t>
            </a:r>
          </a:p>
          <a:p>
            <a:endParaRPr lang="sl-SI" dirty="0"/>
          </a:p>
        </p:txBody>
      </p:sp>
      <p:pic>
        <p:nvPicPr>
          <p:cNvPr id="2050" name="Picture 2" descr="Evropa - Alpe - eGradiva v srednji šol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7688" y="1637212"/>
            <a:ext cx="9772197" cy="4528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680584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Mesto Bled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7344" y="913581"/>
            <a:ext cx="4628061" cy="373679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PoljeZBesedilom 2"/>
          <p:cNvSpPr txBox="1"/>
          <p:nvPr/>
        </p:nvSpPr>
        <p:spPr>
          <a:xfrm>
            <a:off x="5286103" y="5529940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dirty="0"/>
              <a:t>Bled</a:t>
            </a:r>
          </a:p>
        </p:txBody>
      </p:sp>
      <p:pic>
        <p:nvPicPr>
          <p:cNvPr id="4" name="Slika 3" descr="Bled Castle | Avtobusna postaja Ljubljana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6663" y="913581"/>
            <a:ext cx="4850674" cy="373679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7437757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 txBox="1">
            <a:spLocks/>
          </p:cNvSpPr>
          <p:nvPr/>
        </p:nvSpPr>
        <p:spPr>
          <a:xfrm>
            <a:off x="1681846" y="495029"/>
            <a:ext cx="9601196" cy="785132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sl-SI" b="1" dirty="0">
                <a:solidFill>
                  <a:srgbClr val="FF0000"/>
                </a:solidFill>
              </a:rPr>
              <a:t>ALPSKI SVET -VISOKOGORJE</a:t>
            </a:r>
          </a:p>
        </p:txBody>
      </p:sp>
      <p:sp>
        <p:nvSpPr>
          <p:cNvPr id="3" name="Označba mesta vsebine 2"/>
          <p:cNvSpPr txBox="1">
            <a:spLocks/>
          </p:cNvSpPr>
          <p:nvPr/>
        </p:nvSpPr>
        <p:spPr>
          <a:xfrm>
            <a:off x="1394463" y="1280161"/>
            <a:ext cx="1949628" cy="461553"/>
          </a:xfrm>
          <a:prstGeom prst="rect">
            <a:avLst/>
          </a:prstGeom>
        </p:spPr>
        <p:txBody>
          <a:bodyPr>
            <a:normAutofit fontScale="55000" lnSpcReduction="20000"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sl-SI" sz="4000" b="1" dirty="0">
                <a:solidFill>
                  <a:srgbClr val="0070C0"/>
                </a:solidFill>
              </a:rPr>
              <a:t>PODNEBJE</a:t>
            </a:r>
          </a:p>
          <a:p>
            <a:endParaRPr lang="sl-SI" dirty="0"/>
          </a:p>
        </p:txBody>
      </p:sp>
      <p:sp>
        <p:nvSpPr>
          <p:cNvPr id="4" name="Pravokotnik 3"/>
          <p:cNvSpPr/>
          <p:nvPr/>
        </p:nvSpPr>
        <p:spPr>
          <a:xfrm>
            <a:off x="1394462" y="1741714"/>
            <a:ext cx="997022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2200" dirty="0"/>
              <a:t>Podnebje je zaradi večjih nadmorskih višin v Alpskem svetu hladnejše. Zime so </a:t>
            </a:r>
            <a:r>
              <a:rPr lang="sl-SI" sz="2200" b="1" dirty="0"/>
              <a:t>dolge in mrzle</a:t>
            </a:r>
            <a:r>
              <a:rPr lang="sl-SI" sz="2200" dirty="0"/>
              <a:t>, poletja pa </a:t>
            </a:r>
            <a:r>
              <a:rPr lang="sl-SI" sz="2200" b="1" dirty="0"/>
              <a:t>kratka in topla</a:t>
            </a:r>
            <a:r>
              <a:rPr lang="sl-SI" sz="2200" dirty="0"/>
              <a:t>, z </a:t>
            </a:r>
            <a:r>
              <a:rPr lang="sl-SI" sz="2200" b="1" dirty="0"/>
              <a:t>veliko padavinami</a:t>
            </a:r>
            <a:r>
              <a:rPr lang="sl-SI" sz="2200" dirty="0"/>
              <a:t>. </a:t>
            </a:r>
          </a:p>
        </p:txBody>
      </p:sp>
      <p:pic>
        <p:nvPicPr>
          <p:cNvPr id="6" name="Slika 5" descr="Prihajajoča fronta v Julijskih Alpah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4321" y="2669177"/>
            <a:ext cx="3939540" cy="304364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Slika 7" descr="https://eucbeniki.sio.si/geo9/2635/Ratece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4075" y="4054565"/>
            <a:ext cx="2196737" cy="208570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Slika 8" descr="https://www.ekodezela.si/wp-content/uploads/2020/05/Zasne%C5%BEen-gorski-svet-nas-bo-po%C4%8Dakal-ne-z-glavo-skozi-zid-in-za-vsako-ceno-v-gore-foto-Manca-Ogrin.pn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0629" y="2511154"/>
            <a:ext cx="3451316" cy="273140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7368303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značba mesta vsebine 2"/>
          <p:cNvSpPr txBox="1">
            <a:spLocks/>
          </p:cNvSpPr>
          <p:nvPr/>
        </p:nvSpPr>
        <p:spPr>
          <a:xfrm>
            <a:off x="1098371" y="801189"/>
            <a:ext cx="1949628" cy="461553"/>
          </a:xfrm>
          <a:prstGeom prst="rect">
            <a:avLst/>
          </a:prstGeom>
        </p:spPr>
        <p:txBody>
          <a:bodyPr>
            <a:normAutofit fontScale="55000" lnSpcReduction="20000"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sl-SI" sz="4000" b="1" dirty="0">
                <a:solidFill>
                  <a:srgbClr val="0070C0"/>
                </a:solidFill>
              </a:rPr>
              <a:t>VODOVJE</a:t>
            </a:r>
          </a:p>
          <a:p>
            <a:endParaRPr lang="sl-SI" dirty="0"/>
          </a:p>
        </p:txBody>
      </p:sp>
      <p:sp>
        <p:nvSpPr>
          <p:cNvPr id="4" name="Pravokotnik 3"/>
          <p:cNvSpPr/>
          <p:nvPr/>
        </p:nvSpPr>
        <p:spPr>
          <a:xfrm>
            <a:off x="1168039" y="1262742"/>
            <a:ext cx="1029244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2200" dirty="0"/>
              <a:t>V Alpskem svetu izvirajo številne </a:t>
            </a:r>
            <a:r>
              <a:rPr lang="sl-SI" sz="2200" b="1" dirty="0"/>
              <a:t>reke</a:t>
            </a:r>
            <a:r>
              <a:rPr lang="sl-SI" sz="2200" dirty="0"/>
              <a:t>, ki so na svoji poti izdolble doline. To so reka Sava, Soča in Savinja.</a:t>
            </a:r>
          </a:p>
        </p:txBody>
      </p:sp>
      <p:pic>
        <p:nvPicPr>
          <p:cNvPr id="5" name="Slika 4" descr="Izvir Soče | Dolina Soče - Slovenija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9330" y="2227761"/>
            <a:ext cx="4060281" cy="3067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Slika 6" descr="Soca 4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5861" y="2227761"/>
            <a:ext cx="3973829" cy="306705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PoljeZBesedilom 1"/>
          <p:cNvSpPr txBox="1"/>
          <p:nvPr/>
        </p:nvSpPr>
        <p:spPr>
          <a:xfrm>
            <a:off x="4781006" y="5625737"/>
            <a:ext cx="213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/>
              <a:t>          SOČA</a:t>
            </a:r>
          </a:p>
        </p:txBody>
      </p:sp>
    </p:spTree>
    <p:extLst>
      <p:ext uri="{BB962C8B-B14F-4D97-AF65-F5344CB8AC3E}">
        <p14:creationId xmlns:p14="http://schemas.microsoft.com/office/powerpoint/2010/main" val="128921121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Zelenci - Izvir Save Dolink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34" y="685799"/>
            <a:ext cx="3241677" cy="2780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Sotočje Save Dolinke in Save Bohinjk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2182" y="1966253"/>
            <a:ext cx="4216128" cy="2999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oljeZBesedilom 4"/>
          <p:cNvSpPr txBox="1"/>
          <p:nvPr/>
        </p:nvSpPr>
        <p:spPr>
          <a:xfrm>
            <a:off x="4781006" y="5625737"/>
            <a:ext cx="213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/>
              <a:t>          SAVA</a:t>
            </a:r>
          </a:p>
        </p:txBody>
      </p:sp>
      <p:pic>
        <p:nvPicPr>
          <p:cNvPr id="1030" name="Picture 6" descr="undefine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1759" y="758125"/>
            <a:ext cx="3086469" cy="4381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Slika 6" descr="C:\Users\MajaC\AppData\Local\Microsoft\Windows\INetCache\Content.MSO\D72A76B5.tmp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6677" y="3577590"/>
            <a:ext cx="1744980" cy="26289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5826337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Reka Savinja - Zgornja Savinjska Dolin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371" y="923107"/>
            <a:ext cx="5236925" cy="3431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Slap Rinka - Izvir Savinje | Mapio.ne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5267" y="844730"/>
            <a:ext cx="4484915" cy="5155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oljeZBesedilom 4"/>
          <p:cNvSpPr txBox="1"/>
          <p:nvPr/>
        </p:nvSpPr>
        <p:spPr>
          <a:xfrm>
            <a:off x="2690949" y="5268686"/>
            <a:ext cx="213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/>
              <a:t>          SAVINJA</a:t>
            </a:r>
          </a:p>
        </p:txBody>
      </p:sp>
    </p:spTree>
    <p:extLst>
      <p:ext uri="{BB962C8B-B14F-4D97-AF65-F5344CB8AC3E}">
        <p14:creationId xmlns:p14="http://schemas.microsoft.com/office/powerpoint/2010/main" val="100641739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avokotnik 3"/>
          <p:cNvSpPr/>
          <p:nvPr/>
        </p:nvSpPr>
        <p:spPr>
          <a:xfrm>
            <a:off x="880656" y="765962"/>
            <a:ext cx="8446223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2200" dirty="0"/>
              <a:t>Za ledeniki iz ledenih dob so ostala </a:t>
            </a:r>
            <a:r>
              <a:rPr lang="sl-SI" sz="2200" b="1" dirty="0"/>
              <a:t>jezera.</a:t>
            </a:r>
          </a:p>
        </p:txBody>
      </p:sp>
      <p:pic>
        <p:nvPicPr>
          <p:cNvPr id="3" name="Slika 2" descr="Osvežitev v Bohinju - Primorske novice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864" y="1294856"/>
            <a:ext cx="4789169" cy="379095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PoljeZBesedilom 1"/>
          <p:cNvSpPr txBox="1"/>
          <p:nvPr/>
        </p:nvSpPr>
        <p:spPr>
          <a:xfrm>
            <a:off x="2090057" y="5199598"/>
            <a:ext cx="20029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/>
              <a:t>Bohinjsko jezero</a:t>
            </a:r>
          </a:p>
        </p:txBody>
      </p:sp>
      <p:pic>
        <p:nvPicPr>
          <p:cNvPr id="5" name="Slika 4" descr="Challenge srednja razdalja - Challenge Bled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6128" y="1294856"/>
            <a:ext cx="4814752" cy="379095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PoljeZBesedilom 5"/>
          <p:cNvSpPr txBox="1"/>
          <p:nvPr/>
        </p:nvSpPr>
        <p:spPr>
          <a:xfrm>
            <a:off x="7150280" y="5199598"/>
            <a:ext cx="20029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/>
              <a:t>Blejsko jezero</a:t>
            </a:r>
          </a:p>
        </p:txBody>
      </p:sp>
    </p:spTree>
    <p:extLst>
      <p:ext uri="{BB962C8B-B14F-4D97-AF65-F5344CB8AC3E}">
        <p14:creationId xmlns:p14="http://schemas.microsoft.com/office/powerpoint/2010/main" val="6942043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Krnsko jezero | Vsa slovenska jezera | Moja jezera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457" y="1489165"/>
            <a:ext cx="4142560" cy="367501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PoljeZBesedilom 2"/>
          <p:cNvSpPr txBox="1"/>
          <p:nvPr/>
        </p:nvSpPr>
        <p:spPr>
          <a:xfrm>
            <a:off x="2090057" y="5199598"/>
            <a:ext cx="20029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/>
              <a:t>Krnsko jezero</a:t>
            </a:r>
          </a:p>
        </p:txBody>
      </p:sp>
      <p:pic>
        <p:nvPicPr>
          <p:cNvPr id="4" name="Slika 3" descr="Moja Planeta - Triglavska jezera - Ledvica. Slovenija. | Facebook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9533" y="1489165"/>
            <a:ext cx="2232660" cy="179832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Slika 4" descr="Po Dolini sedmerih Triglavskih jezer na Triglav – Bojan Ambrožič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7398" y="2388325"/>
            <a:ext cx="2491740" cy="2072005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PoljeZBesedilom 5"/>
          <p:cNvSpPr txBox="1"/>
          <p:nvPr/>
        </p:nvSpPr>
        <p:spPr>
          <a:xfrm>
            <a:off x="7911737" y="5043425"/>
            <a:ext cx="20029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/>
              <a:t>Triglavska jezera</a:t>
            </a:r>
          </a:p>
        </p:txBody>
      </p:sp>
    </p:spTree>
    <p:extLst>
      <p:ext uri="{BB962C8B-B14F-4D97-AF65-F5344CB8AC3E}">
        <p14:creationId xmlns:p14="http://schemas.microsoft.com/office/powerpoint/2010/main" val="109664827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značba mesta vsebine 2"/>
          <p:cNvSpPr txBox="1">
            <a:spLocks/>
          </p:cNvSpPr>
          <p:nvPr/>
        </p:nvSpPr>
        <p:spPr>
          <a:xfrm>
            <a:off x="880658" y="783772"/>
            <a:ext cx="1949628" cy="461553"/>
          </a:xfrm>
          <a:prstGeom prst="rect">
            <a:avLst/>
          </a:prstGeom>
        </p:spPr>
        <p:txBody>
          <a:bodyPr>
            <a:normAutofit fontScale="47500" lnSpcReduction="20000"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sl-SI" sz="4000" b="1" dirty="0">
                <a:solidFill>
                  <a:srgbClr val="0070C0"/>
                </a:solidFill>
              </a:rPr>
              <a:t>RASTLINSTVO</a:t>
            </a:r>
          </a:p>
          <a:p>
            <a:endParaRPr lang="sl-SI" dirty="0"/>
          </a:p>
        </p:txBody>
      </p:sp>
      <p:sp>
        <p:nvSpPr>
          <p:cNvPr id="4" name="Pravokotnik 3"/>
          <p:cNvSpPr/>
          <p:nvPr/>
        </p:nvSpPr>
        <p:spPr>
          <a:xfrm>
            <a:off x="880657" y="1158240"/>
            <a:ext cx="1084108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2200" dirty="0"/>
              <a:t>Z večanjem nadmorske višine se rastlinstvo spreminja. Zaradi </a:t>
            </a:r>
            <a:r>
              <a:rPr lang="sl-SI" sz="2200" b="1" dirty="0"/>
              <a:t>nizkih temperatur</a:t>
            </a:r>
            <a:r>
              <a:rPr lang="sl-SI" sz="2200" dirty="0"/>
              <a:t>, </a:t>
            </a:r>
            <a:r>
              <a:rPr lang="sl-SI" sz="2200" b="1" dirty="0"/>
              <a:t>strmih pobočij</a:t>
            </a:r>
            <a:r>
              <a:rPr lang="sl-SI" sz="2200" dirty="0"/>
              <a:t> in </a:t>
            </a:r>
            <a:r>
              <a:rPr lang="sl-SI" sz="2200" b="1" dirty="0"/>
              <a:t>malo prsti </a:t>
            </a:r>
            <a:r>
              <a:rPr lang="sl-SI" sz="2200" dirty="0"/>
              <a:t>so se v gorah izoblikovali </a:t>
            </a:r>
            <a:r>
              <a:rPr lang="sl-SI" sz="2200" b="1" dirty="0"/>
              <a:t>rastlinski višinski pasovi</a:t>
            </a:r>
            <a:r>
              <a:rPr lang="sl-SI" sz="2200" dirty="0"/>
              <a:t>.</a:t>
            </a:r>
          </a:p>
        </p:txBody>
      </p:sp>
      <p:pic>
        <p:nvPicPr>
          <p:cNvPr id="5" name="Slika 4" descr="Družba 5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9568" y="2094303"/>
            <a:ext cx="6003472" cy="421748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PoljeZBesedilom 1"/>
          <p:cNvSpPr txBox="1"/>
          <p:nvPr/>
        </p:nvSpPr>
        <p:spPr>
          <a:xfrm>
            <a:off x="3735978" y="2327790"/>
            <a:ext cx="1045029" cy="369332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sl-SI" b="1" dirty="0">
                <a:solidFill>
                  <a:srgbClr val="FF0000"/>
                </a:solidFill>
              </a:rPr>
              <a:t>skalovje</a:t>
            </a:r>
          </a:p>
        </p:txBody>
      </p:sp>
      <p:sp>
        <p:nvSpPr>
          <p:cNvPr id="6" name="PoljeZBesedilom 5"/>
          <p:cNvSpPr txBox="1"/>
          <p:nvPr/>
        </p:nvSpPr>
        <p:spPr>
          <a:xfrm>
            <a:off x="4959532" y="3081082"/>
            <a:ext cx="2442754" cy="369332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sl-SI" b="1" dirty="0">
                <a:solidFill>
                  <a:srgbClr val="FF0000"/>
                </a:solidFill>
              </a:rPr>
              <a:t>gorski travniki, ruševje</a:t>
            </a:r>
          </a:p>
        </p:txBody>
      </p:sp>
      <p:sp>
        <p:nvSpPr>
          <p:cNvPr id="7" name="PoljeZBesedilom 6"/>
          <p:cNvSpPr txBox="1"/>
          <p:nvPr/>
        </p:nvSpPr>
        <p:spPr>
          <a:xfrm>
            <a:off x="5369107" y="4387711"/>
            <a:ext cx="1623604" cy="369332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sl-SI" b="1" dirty="0">
                <a:solidFill>
                  <a:srgbClr val="FF0000"/>
                </a:solidFill>
              </a:rPr>
              <a:t>mešani gozd</a:t>
            </a:r>
          </a:p>
        </p:txBody>
      </p:sp>
      <p:sp>
        <p:nvSpPr>
          <p:cNvPr id="8" name="PoljeZBesedilom 7"/>
          <p:cNvSpPr txBox="1"/>
          <p:nvPr/>
        </p:nvSpPr>
        <p:spPr>
          <a:xfrm>
            <a:off x="3592287" y="4203045"/>
            <a:ext cx="1537062" cy="369332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sl-SI" b="1" dirty="0">
                <a:solidFill>
                  <a:srgbClr val="FF0000"/>
                </a:solidFill>
              </a:rPr>
              <a:t>iglasti  gozd</a:t>
            </a:r>
          </a:p>
        </p:txBody>
      </p:sp>
      <p:sp>
        <p:nvSpPr>
          <p:cNvPr id="9" name="PoljeZBesedilom 8"/>
          <p:cNvSpPr txBox="1"/>
          <p:nvPr/>
        </p:nvSpPr>
        <p:spPr>
          <a:xfrm>
            <a:off x="5658394" y="4913555"/>
            <a:ext cx="1900646" cy="369332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sl-SI" b="1" dirty="0">
                <a:solidFill>
                  <a:srgbClr val="FF0000"/>
                </a:solidFill>
              </a:rPr>
              <a:t>listnati gozd</a:t>
            </a:r>
          </a:p>
        </p:txBody>
      </p:sp>
      <p:sp>
        <p:nvSpPr>
          <p:cNvPr id="10" name="PoljeZBesedilom 9"/>
          <p:cNvSpPr txBox="1"/>
          <p:nvPr/>
        </p:nvSpPr>
        <p:spPr>
          <a:xfrm>
            <a:off x="5691052" y="3549730"/>
            <a:ext cx="1711234" cy="369332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sl-SI" b="1" dirty="0"/>
              <a:t>gozdna meja</a:t>
            </a:r>
          </a:p>
        </p:txBody>
      </p:sp>
      <p:cxnSp>
        <p:nvCxnSpPr>
          <p:cNvPr id="12" name="Raven puščični povezovalnik 11"/>
          <p:cNvCxnSpPr>
            <a:stCxn id="10" idx="1"/>
          </p:cNvCxnSpPr>
          <p:nvPr/>
        </p:nvCxnSpPr>
        <p:spPr>
          <a:xfrm flipH="1">
            <a:off x="4959532" y="3734396"/>
            <a:ext cx="731520" cy="7125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0026931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avokotnik 3"/>
          <p:cNvSpPr/>
          <p:nvPr/>
        </p:nvSpPr>
        <p:spPr>
          <a:xfrm>
            <a:off x="732610" y="714103"/>
            <a:ext cx="1055369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2200" dirty="0"/>
              <a:t>Nad </a:t>
            </a:r>
            <a:r>
              <a:rPr lang="sl-SI" sz="2200" b="1" dirty="0"/>
              <a:t>gozdno mejo</a:t>
            </a:r>
            <a:r>
              <a:rPr lang="sl-SI" sz="2200" dirty="0"/>
              <a:t> (meja, do katere raste gozd in je od 1600-1800 m visoko) rastejo le še </a:t>
            </a:r>
            <a:r>
              <a:rPr lang="sl-SI" sz="2200" b="1" dirty="0"/>
              <a:t>posamezna drevesa</a:t>
            </a:r>
            <a:r>
              <a:rPr lang="sl-SI" sz="2200" dirty="0"/>
              <a:t>, </a:t>
            </a:r>
            <a:r>
              <a:rPr lang="sl-SI" sz="2200" b="1" dirty="0"/>
              <a:t>ruševje</a:t>
            </a:r>
            <a:r>
              <a:rPr lang="sl-SI" sz="2200" dirty="0"/>
              <a:t> in </a:t>
            </a:r>
            <a:r>
              <a:rPr lang="sl-SI" sz="2200" b="1" dirty="0"/>
              <a:t>gorsko travniško rastlinstvo</a:t>
            </a:r>
            <a:r>
              <a:rPr lang="sl-SI" sz="2200" dirty="0"/>
              <a:t>. Najvišji vrhovi so iz </a:t>
            </a:r>
            <a:r>
              <a:rPr lang="sl-SI" sz="2200" b="1" dirty="0"/>
              <a:t>skalovja</a:t>
            </a:r>
            <a:r>
              <a:rPr lang="sl-SI" sz="2200" dirty="0"/>
              <a:t>.</a:t>
            </a:r>
          </a:p>
        </p:txBody>
      </p:sp>
      <p:pic>
        <p:nvPicPr>
          <p:cNvPr id="5" name="Slika 4" descr="https://upload.wikimedia.org/wikipedia/commons/thumb/7/71/Slovenia_%2811663526455%29.jpg/1280px-Slovenia_%2811663526455%29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1127" y="1553211"/>
            <a:ext cx="3387090" cy="215663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Slika 5" descr="C:\Users\MajaC\AppData\Local\Microsoft\Windows\INetCache\Content.MSO\500F770C.tmp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9704" y="1483543"/>
            <a:ext cx="3518262" cy="235540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Slika 6" descr="Bohinjska perunika in druge gorske lepotice | Dnevnik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9459" y="3978539"/>
            <a:ext cx="3395798" cy="218713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Slika 8" descr="Katera drevesa zdravijo kaj? Spoznajmo moč drevesa - zdravilca specialista  - Klepet ob kavi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9640" y="3838949"/>
            <a:ext cx="3561034" cy="22657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5026750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avokotnik 3"/>
          <p:cNvSpPr/>
          <p:nvPr/>
        </p:nvSpPr>
        <p:spPr>
          <a:xfrm>
            <a:off x="732610" y="714103"/>
            <a:ext cx="10553699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2200" dirty="0"/>
              <a:t>Najbolj znane cvetlice v Alpskem svetu so planike, zvončice in dišeče murke.</a:t>
            </a:r>
          </a:p>
        </p:txBody>
      </p:sp>
      <p:pic>
        <p:nvPicPr>
          <p:cNvPr id="3" name="Slika 2" descr="CVETJE - Planike vrh Moreža - PETER S FOTO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2659" y="1361803"/>
            <a:ext cx="3334838" cy="222612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PoljeZBesedilom 1"/>
          <p:cNvSpPr txBox="1"/>
          <p:nvPr/>
        </p:nvSpPr>
        <p:spPr>
          <a:xfrm>
            <a:off x="2203269" y="3692434"/>
            <a:ext cx="9840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/>
              <a:t>planika</a:t>
            </a:r>
          </a:p>
        </p:txBody>
      </p:sp>
      <p:pic>
        <p:nvPicPr>
          <p:cNvPr id="5" name="Slika 4" descr="Zoisova zvončica Campanula zoysii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6890" y="1400209"/>
            <a:ext cx="3924300" cy="233172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PoljeZBesedilom 5"/>
          <p:cNvSpPr txBox="1"/>
          <p:nvPr/>
        </p:nvSpPr>
        <p:spPr>
          <a:xfrm>
            <a:off x="7197635" y="3867490"/>
            <a:ext cx="9840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/>
              <a:t>zvončica</a:t>
            </a:r>
          </a:p>
        </p:txBody>
      </p:sp>
      <p:pic>
        <p:nvPicPr>
          <p:cNvPr id="7" name="Slika 6" descr="Murke (Nigritella) | Gore-Ljudje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1" t="595" r="-5031" b="15079"/>
          <a:stretch/>
        </p:blipFill>
        <p:spPr bwMode="auto">
          <a:xfrm>
            <a:off x="4110446" y="4052156"/>
            <a:ext cx="2338252" cy="201766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PoljeZBesedilom 8"/>
          <p:cNvSpPr txBox="1"/>
          <p:nvPr/>
        </p:nvSpPr>
        <p:spPr>
          <a:xfrm>
            <a:off x="6653350" y="5570016"/>
            <a:ext cx="9840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/>
              <a:t>murka</a:t>
            </a:r>
          </a:p>
        </p:txBody>
      </p:sp>
    </p:spTree>
    <p:extLst>
      <p:ext uri="{BB962C8B-B14F-4D97-AF65-F5344CB8AC3E}">
        <p14:creationId xmlns:p14="http://schemas.microsoft.com/office/powerpoint/2010/main" val="31315808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1182190" y="823926"/>
            <a:ext cx="9601196" cy="499777"/>
          </a:xfrm>
        </p:spPr>
        <p:txBody>
          <a:bodyPr>
            <a:normAutofit/>
          </a:bodyPr>
          <a:lstStyle/>
          <a:p>
            <a:r>
              <a:rPr lang="sl-SI" sz="2200" dirty="0"/>
              <a:t>Alpski svet leži na S in SZ Slovenije in je najbolj prepoznan po </a:t>
            </a:r>
            <a:r>
              <a:rPr lang="sl-SI" sz="2200" b="1" dirty="0"/>
              <a:t>visokogorju.</a:t>
            </a:r>
          </a:p>
        </p:txBody>
      </p:sp>
      <p:pic>
        <p:nvPicPr>
          <p:cNvPr id="1026" name="Picture 2" descr="Vreme: deloma jasno z občasno zmerno oblačnostjo | Revija Report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2190" y="1323704"/>
            <a:ext cx="9677399" cy="4841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586102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značba mesta vsebine 2"/>
          <p:cNvSpPr txBox="1">
            <a:spLocks/>
          </p:cNvSpPr>
          <p:nvPr/>
        </p:nvSpPr>
        <p:spPr>
          <a:xfrm>
            <a:off x="880658" y="783772"/>
            <a:ext cx="1949628" cy="461553"/>
          </a:xfrm>
          <a:prstGeom prst="rect">
            <a:avLst/>
          </a:prstGeom>
        </p:spPr>
        <p:txBody>
          <a:bodyPr>
            <a:normAutofit fontScale="55000" lnSpcReduction="20000"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sl-SI" sz="4000" b="1" dirty="0">
                <a:solidFill>
                  <a:srgbClr val="0070C0"/>
                </a:solidFill>
              </a:rPr>
              <a:t>ŽIVALSTVO</a:t>
            </a:r>
          </a:p>
          <a:p>
            <a:endParaRPr lang="sl-SI" dirty="0"/>
          </a:p>
        </p:txBody>
      </p:sp>
      <p:sp>
        <p:nvSpPr>
          <p:cNvPr id="5" name="Pravokotnik 4"/>
          <p:cNvSpPr/>
          <p:nvPr/>
        </p:nvSpPr>
        <p:spPr>
          <a:xfrm>
            <a:off x="767444" y="1123405"/>
            <a:ext cx="10553699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2200" dirty="0"/>
              <a:t>Med živalmi v Alpskem svetu sta najbolj prepoznavna </a:t>
            </a:r>
            <a:r>
              <a:rPr lang="sl-SI" sz="2200" b="1" dirty="0"/>
              <a:t>gams in kozorog</a:t>
            </a:r>
            <a:r>
              <a:rPr lang="sl-SI" sz="2200" dirty="0"/>
              <a:t>. </a:t>
            </a:r>
          </a:p>
        </p:txBody>
      </p:sp>
      <p:pic>
        <p:nvPicPr>
          <p:cNvPr id="4" name="Slika 3" descr="Živali - animals - Gams-na paši - Foto galerija - Marjan Cigoj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3465" y="1814965"/>
            <a:ext cx="3900352" cy="311408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PoljeZBesedilom 1"/>
          <p:cNvSpPr txBox="1"/>
          <p:nvPr/>
        </p:nvSpPr>
        <p:spPr>
          <a:xfrm>
            <a:off x="3056710" y="5077097"/>
            <a:ext cx="7228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/>
              <a:t>gams</a:t>
            </a:r>
          </a:p>
        </p:txBody>
      </p:sp>
      <p:pic>
        <p:nvPicPr>
          <p:cNvPr id="6" name="Slika 5" descr="C:\Users\MajaC\AppData\Local\Microsoft\Windows\INetCache\Content.MSO\5DCAF6AD.tmp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3265" y="1781921"/>
            <a:ext cx="4066358" cy="3147129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PoljeZBesedilom 6"/>
          <p:cNvSpPr txBox="1"/>
          <p:nvPr/>
        </p:nvSpPr>
        <p:spPr>
          <a:xfrm>
            <a:off x="8094618" y="4972013"/>
            <a:ext cx="1023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/>
              <a:t>kozorog</a:t>
            </a:r>
          </a:p>
        </p:txBody>
      </p:sp>
    </p:spTree>
    <p:extLst>
      <p:ext uri="{BB962C8B-B14F-4D97-AF65-F5344CB8AC3E}">
        <p14:creationId xmlns:p14="http://schemas.microsoft.com/office/powerpoint/2010/main" val="348573964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avokotnik 4"/>
          <p:cNvSpPr/>
          <p:nvPr/>
        </p:nvSpPr>
        <p:spPr>
          <a:xfrm>
            <a:off x="697775" y="714102"/>
            <a:ext cx="10553699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2200" dirty="0"/>
              <a:t>Poleg njiju tu živi alpski svizec, jelenjad in srnjad, planinski zajci, lisice, jazbec in tudi medved. </a:t>
            </a:r>
          </a:p>
        </p:txBody>
      </p:sp>
      <p:pic>
        <p:nvPicPr>
          <p:cNvPr id="3" name="Slika 2" descr="Naturephoto-tone » Blog Archive » Alpski svizec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2466" y="1371056"/>
            <a:ext cx="2849880" cy="197358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Slika 3" descr="LD VIDEŽ KOZINA - NAVADNI JELEN - JELENJAD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9373" y="1826396"/>
            <a:ext cx="2110740" cy="188150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Slika 5" descr="Srnjad by Uroš (@d00m) | Galerija - Slo-Foto.net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9035" y="1491660"/>
            <a:ext cx="2433502" cy="2305277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Slika 6" descr="Ostali sesalci - Planinski zajec (Lepus timidus) - Lovci - fotografi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5352" y="4029347"/>
            <a:ext cx="2163445" cy="1638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Slika 7" descr="LD VIDEŽ KOZINA - LISICA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3633" y="4006487"/>
            <a:ext cx="2316480" cy="166116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Slika 8" descr="Svet24.si - Upokojenca je napadel orjaški jazbec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3102" y="4208417"/>
            <a:ext cx="2225040" cy="164592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9625529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avokotnik 4"/>
          <p:cNvSpPr/>
          <p:nvPr/>
        </p:nvSpPr>
        <p:spPr>
          <a:xfrm>
            <a:off x="697775" y="714102"/>
            <a:ext cx="10553699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2200" dirty="0"/>
              <a:t>Alpske pokrajine so dom </a:t>
            </a:r>
            <a:r>
              <a:rPr lang="sl-SI" sz="2200" b="1" dirty="0"/>
              <a:t>številnih ptic</a:t>
            </a:r>
            <a:r>
              <a:rPr lang="sl-SI" sz="2200" dirty="0"/>
              <a:t>.</a:t>
            </a:r>
          </a:p>
        </p:txBody>
      </p:sp>
      <p:pic>
        <p:nvPicPr>
          <p:cNvPr id="3" name="Slika 2" descr="Matjaž Jarc: O čem pojejo ptice - ARS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5640" y="1808797"/>
            <a:ext cx="5760720" cy="324040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7386510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jeZBesedilom 1"/>
          <p:cNvSpPr txBox="1"/>
          <p:nvPr/>
        </p:nvSpPr>
        <p:spPr>
          <a:xfrm>
            <a:off x="635725" y="676757"/>
            <a:ext cx="87608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b="1" dirty="0"/>
              <a:t>ZAPIS V ZVEZEK</a:t>
            </a:r>
          </a:p>
        </p:txBody>
      </p:sp>
      <p:sp>
        <p:nvSpPr>
          <p:cNvPr id="5" name="PoljeZBesedilom 4"/>
          <p:cNvSpPr txBox="1"/>
          <p:nvPr/>
        </p:nvSpPr>
        <p:spPr>
          <a:xfrm>
            <a:off x="244920" y="548681"/>
            <a:ext cx="93617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3600" b="1" dirty="0">
                <a:solidFill>
                  <a:srgbClr val="FF0000"/>
                </a:solidFill>
              </a:rPr>
              <a:t> ALPSKE POKRAJINE</a:t>
            </a:r>
          </a:p>
        </p:txBody>
      </p:sp>
      <p:pic>
        <p:nvPicPr>
          <p:cNvPr id="10" name="Slika 9" descr="Družba 5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1176" y="2999195"/>
            <a:ext cx="3875314" cy="2663793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PoljeZBesedilom 11"/>
          <p:cNvSpPr txBox="1"/>
          <p:nvPr/>
        </p:nvSpPr>
        <p:spPr>
          <a:xfrm>
            <a:off x="7526383" y="3326988"/>
            <a:ext cx="9927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/>
              <a:t>skalovje</a:t>
            </a:r>
          </a:p>
        </p:txBody>
      </p:sp>
      <p:sp>
        <p:nvSpPr>
          <p:cNvPr id="13" name="PoljeZBesedilom 12"/>
          <p:cNvSpPr txBox="1"/>
          <p:nvPr/>
        </p:nvSpPr>
        <p:spPr>
          <a:xfrm>
            <a:off x="8585012" y="4777248"/>
            <a:ext cx="1034145" cy="646331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sl-SI" dirty="0"/>
              <a:t>mešani gozd</a:t>
            </a:r>
          </a:p>
        </p:txBody>
      </p:sp>
      <p:sp>
        <p:nvSpPr>
          <p:cNvPr id="14" name="PoljeZBesedilom 13"/>
          <p:cNvSpPr txBox="1"/>
          <p:nvPr/>
        </p:nvSpPr>
        <p:spPr>
          <a:xfrm>
            <a:off x="9619157" y="4331092"/>
            <a:ext cx="1134293" cy="646331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sl-SI" dirty="0"/>
              <a:t>iglasti gozd</a:t>
            </a:r>
          </a:p>
        </p:txBody>
      </p:sp>
      <p:sp>
        <p:nvSpPr>
          <p:cNvPr id="15" name="PoljeZBesedilom 14"/>
          <p:cNvSpPr txBox="1"/>
          <p:nvPr/>
        </p:nvSpPr>
        <p:spPr>
          <a:xfrm>
            <a:off x="8485956" y="3651317"/>
            <a:ext cx="1878876" cy="646331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sl-SI" dirty="0"/>
              <a:t>gorski travniki, ruševje</a:t>
            </a:r>
          </a:p>
        </p:txBody>
      </p:sp>
      <p:sp>
        <p:nvSpPr>
          <p:cNvPr id="16" name="PoljeZBesedilom 15"/>
          <p:cNvSpPr txBox="1"/>
          <p:nvPr/>
        </p:nvSpPr>
        <p:spPr>
          <a:xfrm>
            <a:off x="9907087" y="5028572"/>
            <a:ext cx="1121231" cy="646331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sl-SI" dirty="0"/>
              <a:t>listnati gozd</a:t>
            </a:r>
          </a:p>
        </p:txBody>
      </p:sp>
      <p:sp>
        <p:nvSpPr>
          <p:cNvPr id="17" name="PoljeZBesedilom 16"/>
          <p:cNvSpPr txBox="1"/>
          <p:nvPr/>
        </p:nvSpPr>
        <p:spPr>
          <a:xfrm>
            <a:off x="8585012" y="3068076"/>
            <a:ext cx="1947457" cy="307777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sl-SI" sz="1400" dirty="0"/>
              <a:t>Nariši in prepiši sliko. </a:t>
            </a:r>
          </a:p>
        </p:txBody>
      </p:sp>
      <p:sp>
        <p:nvSpPr>
          <p:cNvPr id="3" name="PoljeZBesedilom 2">
            <a:extLst>
              <a:ext uri="{FF2B5EF4-FFF2-40B4-BE49-F238E27FC236}">
                <a16:creationId xmlns:a16="http://schemas.microsoft.com/office/drawing/2014/main" id="{5C8E639F-29D5-45DA-BAA0-75629C0CC9FB}"/>
              </a:ext>
            </a:extLst>
          </p:cNvPr>
          <p:cNvSpPr txBox="1"/>
          <p:nvPr/>
        </p:nvSpPr>
        <p:spPr>
          <a:xfrm>
            <a:off x="803353" y="1200341"/>
            <a:ext cx="603505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400" dirty="0"/>
              <a:t>So del Alp – najvišjega gorovja v Evropi.</a:t>
            </a:r>
          </a:p>
          <a:p>
            <a:r>
              <a:rPr lang="sl-SI" sz="2400" dirty="0"/>
              <a:t> </a:t>
            </a:r>
          </a:p>
          <a:p>
            <a:r>
              <a:rPr lang="sl-SI" sz="2400" b="1" dirty="0"/>
              <a:t>Delimo jih na:</a:t>
            </a:r>
          </a:p>
          <a:p>
            <a:r>
              <a:rPr lang="sl-SI" sz="2400" dirty="0"/>
              <a:t>- Julijske Alpe (Triglav),</a:t>
            </a:r>
          </a:p>
          <a:p>
            <a:r>
              <a:rPr lang="sl-SI" sz="2400" dirty="0"/>
              <a:t>- Karavanke (Stol),</a:t>
            </a:r>
          </a:p>
          <a:p>
            <a:r>
              <a:rPr lang="sl-SI" sz="2400" dirty="0"/>
              <a:t>- Kamniško-Savinjske Alpe (Grintovec).</a:t>
            </a:r>
          </a:p>
        </p:txBody>
      </p:sp>
      <p:cxnSp>
        <p:nvCxnSpPr>
          <p:cNvPr id="8" name="Raven povezovalnik 7">
            <a:extLst>
              <a:ext uri="{FF2B5EF4-FFF2-40B4-BE49-F238E27FC236}">
                <a16:creationId xmlns:a16="http://schemas.microsoft.com/office/drawing/2014/main" id="{9918987D-C012-495D-BD67-D596FFD720B6}"/>
              </a:ext>
            </a:extLst>
          </p:cNvPr>
          <p:cNvCxnSpPr/>
          <p:nvPr/>
        </p:nvCxnSpPr>
        <p:spPr>
          <a:xfrm flipH="1" flipV="1">
            <a:off x="7168243" y="3326988"/>
            <a:ext cx="358140" cy="8306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Raven povezovalnik 10">
            <a:extLst>
              <a:ext uri="{FF2B5EF4-FFF2-40B4-BE49-F238E27FC236}">
                <a16:creationId xmlns:a16="http://schemas.microsoft.com/office/drawing/2014/main" id="{165BE16B-F12B-4BDF-B0DD-29FD6CD5D3B1}"/>
              </a:ext>
            </a:extLst>
          </p:cNvPr>
          <p:cNvCxnSpPr>
            <a:stCxn id="15" idx="1"/>
          </p:cNvCxnSpPr>
          <p:nvPr/>
        </p:nvCxnSpPr>
        <p:spPr>
          <a:xfrm flipH="1">
            <a:off x="7526383" y="3974483"/>
            <a:ext cx="959573" cy="6147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Raven povezovalnik 18">
            <a:extLst>
              <a:ext uri="{FF2B5EF4-FFF2-40B4-BE49-F238E27FC236}">
                <a16:creationId xmlns:a16="http://schemas.microsoft.com/office/drawing/2014/main" id="{8142F123-DB77-4EAC-B1AF-A92182721338}"/>
              </a:ext>
            </a:extLst>
          </p:cNvPr>
          <p:cNvCxnSpPr/>
          <p:nvPr/>
        </p:nvCxnSpPr>
        <p:spPr>
          <a:xfrm flipH="1" flipV="1">
            <a:off x="8360229" y="4506710"/>
            <a:ext cx="1065165" cy="8633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Raven povezovalnik 20">
            <a:extLst>
              <a:ext uri="{FF2B5EF4-FFF2-40B4-BE49-F238E27FC236}">
                <a16:creationId xmlns:a16="http://schemas.microsoft.com/office/drawing/2014/main" id="{685074E5-6BB0-4C71-9CDE-669A021CA716}"/>
              </a:ext>
            </a:extLst>
          </p:cNvPr>
          <p:cNvCxnSpPr/>
          <p:nvPr/>
        </p:nvCxnSpPr>
        <p:spPr>
          <a:xfrm flipH="1" flipV="1">
            <a:off x="8022771" y="4937152"/>
            <a:ext cx="646062" cy="28342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Raven povezovalnik 22">
            <a:extLst>
              <a:ext uri="{FF2B5EF4-FFF2-40B4-BE49-F238E27FC236}">
                <a16:creationId xmlns:a16="http://schemas.microsoft.com/office/drawing/2014/main" id="{3AF0F6FE-E7A7-44D6-98AB-0294032D154D}"/>
              </a:ext>
            </a:extLst>
          </p:cNvPr>
          <p:cNvCxnSpPr/>
          <p:nvPr/>
        </p:nvCxnSpPr>
        <p:spPr>
          <a:xfrm flipH="1" flipV="1">
            <a:off x="7852136" y="5220575"/>
            <a:ext cx="2054951" cy="35316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4" name="PoljeZBesedilom 23">
            <a:extLst>
              <a:ext uri="{FF2B5EF4-FFF2-40B4-BE49-F238E27FC236}">
                <a16:creationId xmlns:a16="http://schemas.microsoft.com/office/drawing/2014/main" id="{817A80B0-BA82-4010-8668-7E5F9518B763}"/>
              </a:ext>
            </a:extLst>
          </p:cNvPr>
          <p:cNvSpPr txBox="1"/>
          <p:nvPr/>
        </p:nvSpPr>
        <p:spPr>
          <a:xfrm>
            <a:off x="938354" y="3840451"/>
            <a:ext cx="537099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400" b="1" dirty="0"/>
              <a:t>Rastlinstvo:</a:t>
            </a:r>
          </a:p>
          <a:p>
            <a:r>
              <a:rPr lang="sl-SI" sz="2400" dirty="0"/>
              <a:t>- gozdovi,</a:t>
            </a:r>
          </a:p>
          <a:p>
            <a:r>
              <a:rPr lang="sl-SI" sz="2400" dirty="0"/>
              <a:t>- travniki, </a:t>
            </a:r>
          </a:p>
          <a:p>
            <a:r>
              <a:rPr lang="sl-SI" sz="2400" dirty="0"/>
              <a:t>- gorsko cvetje (večinoma zavarovano npr. planika, zvončnica, murka, svišč),</a:t>
            </a:r>
          </a:p>
          <a:p>
            <a:r>
              <a:rPr lang="sl-SI" sz="2400" dirty="0"/>
              <a:t>- ruševje (iglasto grmičevje).</a:t>
            </a:r>
          </a:p>
        </p:txBody>
      </p:sp>
      <p:sp>
        <p:nvSpPr>
          <p:cNvPr id="25" name="PoljeZBesedilom 24">
            <a:extLst>
              <a:ext uri="{FF2B5EF4-FFF2-40B4-BE49-F238E27FC236}">
                <a16:creationId xmlns:a16="http://schemas.microsoft.com/office/drawing/2014/main" id="{185A0D2A-B102-4C28-8F9F-F69964B0152E}"/>
              </a:ext>
            </a:extLst>
          </p:cNvPr>
          <p:cNvSpPr txBox="1"/>
          <p:nvPr/>
        </p:nvSpPr>
        <p:spPr>
          <a:xfrm>
            <a:off x="7436842" y="741436"/>
            <a:ext cx="41295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b="1" dirty="0"/>
              <a:t>Rastlinski višinski pasovi:</a:t>
            </a:r>
          </a:p>
          <a:p>
            <a:r>
              <a:rPr lang="sl-SI" dirty="0"/>
              <a:t>- skalovje,</a:t>
            </a:r>
          </a:p>
          <a:p>
            <a:r>
              <a:rPr lang="sl-SI" dirty="0"/>
              <a:t>- gorski travniki, ruševje (grmičasti bor),</a:t>
            </a:r>
          </a:p>
          <a:p>
            <a:r>
              <a:rPr lang="sl-SI" dirty="0"/>
              <a:t>*gozdna meja*</a:t>
            </a:r>
          </a:p>
          <a:p>
            <a:r>
              <a:rPr lang="sl-SI" dirty="0"/>
              <a:t>- iglasti gozd,</a:t>
            </a:r>
          </a:p>
          <a:p>
            <a:r>
              <a:rPr lang="sl-SI" dirty="0"/>
              <a:t>- mešani gozd,</a:t>
            </a:r>
          </a:p>
          <a:p>
            <a:r>
              <a:rPr lang="sl-SI" dirty="0"/>
              <a:t>- listnati gozd.</a:t>
            </a:r>
          </a:p>
        </p:txBody>
      </p:sp>
    </p:spTree>
    <p:extLst>
      <p:ext uri="{BB962C8B-B14F-4D97-AF65-F5344CB8AC3E}">
        <p14:creationId xmlns:p14="http://schemas.microsoft.com/office/powerpoint/2010/main" val="220267887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jeZBesedilom 4">
            <a:extLst>
              <a:ext uri="{FF2B5EF4-FFF2-40B4-BE49-F238E27FC236}">
                <a16:creationId xmlns:a16="http://schemas.microsoft.com/office/drawing/2014/main" id="{4F3F1874-7242-432F-BE24-DE7D09C6A32C}"/>
              </a:ext>
            </a:extLst>
          </p:cNvPr>
          <p:cNvSpPr txBox="1"/>
          <p:nvPr/>
        </p:nvSpPr>
        <p:spPr>
          <a:xfrm>
            <a:off x="822960" y="969050"/>
            <a:ext cx="37490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400" b="1" dirty="0"/>
              <a:t>Površje:</a:t>
            </a:r>
          </a:p>
          <a:p>
            <a:r>
              <a:rPr lang="sl-SI" sz="2400" dirty="0"/>
              <a:t>- gore (nad 1500 m. n. v.),</a:t>
            </a:r>
          </a:p>
          <a:p>
            <a:r>
              <a:rPr lang="sl-SI" sz="2400" dirty="0"/>
              <a:t>- globoke ozke doline.</a:t>
            </a:r>
          </a:p>
        </p:txBody>
      </p:sp>
      <p:sp>
        <p:nvSpPr>
          <p:cNvPr id="6" name="PoljeZBesedilom 5">
            <a:extLst>
              <a:ext uri="{FF2B5EF4-FFF2-40B4-BE49-F238E27FC236}">
                <a16:creationId xmlns:a16="http://schemas.microsoft.com/office/drawing/2014/main" id="{F71FD870-95AF-4625-8DB8-E84D7D84F279}"/>
              </a:ext>
            </a:extLst>
          </p:cNvPr>
          <p:cNvSpPr txBox="1"/>
          <p:nvPr/>
        </p:nvSpPr>
        <p:spPr>
          <a:xfrm>
            <a:off x="944880" y="2407920"/>
            <a:ext cx="5136855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2400" b="1" dirty="0"/>
              <a:t>Podnebje:</a:t>
            </a:r>
          </a:p>
          <a:p>
            <a:r>
              <a:rPr lang="sl-SI" sz="2400" dirty="0"/>
              <a:t>- celinsko (gorsko),</a:t>
            </a:r>
          </a:p>
          <a:p>
            <a:r>
              <a:rPr lang="sl-SI" sz="2400" dirty="0"/>
              <a:t>- hladneje kot drugje,</a:t>
            </a:r>
          </a:p>
          <a:p>
            <a:pPr marL="342900" indent="-342900">
              <a:buFontTx/>
              <a:buChar char="-"/>
            </a:pPr>
            <a:r>
              <a:rPr lang="sl-SI" sz="2400" dirty="0"/>
              <a:t>mrzle dolge zime in</a:t>
            </a:r>
          </a:p>
          <a:p>
            <a:pPr marL="342900" indent="-342900">
              <a:buFontTx/>
              <a:buChar char="-"/>
            </a:pPr>
            <a:r>
              <a:rPr lang="sl-SI" sz="2400" dirty="0"/>
              <a:t> kratka topla poletja z veliko padavinami.</a:t>
            </a:r>
          </a:p>
        </p:txBody>
      </p:sp>
      <p:sp>
        <p:nvSpPr>
          <p:cNvPr id="7" name="Pravokotnik 6">
            <a:extLst>
              <a:ext uri="{FF2B5EF4-FFF2-40B4-BE49-F238E27FC236}">
                <a16:creationId xmlns:a16="http://schemas.microsoft.com/office/drawing/2014/main" id="{1494CDBD-11FD-44E8-B535-5B03F994EA85}"/>
              </a:ext>
            </a:extLst>
          </p:cNvPr>
          <p:cNvSpPr/>
          <p:nvPr/>
        </p:nvSpPr>
        <p:spPr>
          <a:xfrm>
            <a:off x="1100310" y="3870900"/>
            <a:ext cx="8409450" cy="24367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sl-SI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sl-SI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Reke: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sl-SI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Soča, 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sl-SI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Sava (Dolinka in Bohinjka),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sl-SI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Savinja,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sl-SI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Meža</a:t>
            </a:r>
            <a:r>
              <a:rPr lang="sl-SI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sl-SI" sz="1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PoljeZBesedilom 8">
            <a:extLst>
              <a:ext uri="{FF2B5EF4-FFF2-40B4-BE49-F238E27FC236}">
                <a16:creationId xmlns:a16="http://schemas.microsoft.com/office/drawing/2014/main" id="{432DD607-F156-44B1-834B-DD1EB1627823}"/>
              </a:ext>
            </a:extLst>
          </p:cNvPr>
          <p:cNvSpPr txBox="1"/>
          <p:nvPr/>
        </p:nvSpPr>
        <p:spPr>
          <a:xfrm>
            <a:off x="6278882" y="145762"/>
            <a:ext cx="323087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400" dirty="0"/>
              <a:t> </a:t>
            </a:r>
          </a:p>
          <a:p>
            <a:r>
              <a:rPr lang="sl-SI" sz="2400" b="1" dirty="0"/>
              <a:t>Živalstvo:</a:t>
            </a:r>
          </a:p>
          <a:p>
            <a:r>
              <a:rPr lang="sl-SI" sz="2400" dirty="0"/>
              <a:t>- gams,</a:t>
            </a:r>
          </a:p>
          <a:p>
            <a:r>
              <a:rPr lang="sl-SI" sz="2400" dirty="0"/>
              <a:t>- kozorog,</a:t>
            </a:r>
          </a:p>
          <a:p>
            <a:r>
              <a:rPr lang="sl-SI" sz="2400" dirty="0"/>
              <a:t>- srnjad,</a:t>
            </a:r>
          </a:p>
          <a:p>
            <a:r>
              <a:rPr lang="sl-SI" sz="2400" dirty="0"/>
              <a:t>- jelenjad,</a:t>
            </a:r>
          </a:p>
          <a:p>
            <a:r>
              <a:rPr lang="sl-SI" sz="2400" dirty="0"/>
              <a:t>- alpski svizec,</a:t>
            </a:r>
          </a:p>
          <a:p>
            <a:r>
              <a:rPr lang="sl-SI" sz="2400" dirty="0"/>
              <a:t>- planinski zajec,</a:t>
            </a:r>
          </a:p>
          <a:p>
            <a:r>
              <a:rPr lang="sl-SI" sz="2400" dirty="0"/>
              <a:t>- lisica, </a:t>
            </a:r>
          </a:p>
          <a:p>
            <a:r>
              <a:rPr lang="sl-SI" sz="2400" dirty="0"/>
              <a:t>- jazbec,</a:t>
            </a:r>
          </a:p>
          <a:p>
            <a:r>
              <a:rPr lang="sl-SI" sz="2400" dirty="0"/>
              <a:t>- številne ptice,</a:t>
            </a:r>
          </a:p>
          <a:p>
            <a:r>
              <a:rPr lang="sl-SI" sz="2400" dirty="0"/>
              <a:t>- občasno medved.</a:t>
            </a:r>
          </a:p>
        </p:txBody>
      </p:sp>
      <p:sp>
        <p:nvSpPr>
          <p:cNvPr id="10" name="PoljeZBesedilom 9">
            <a:extLst>
              <a:ext uri="{FF2B5EF4-FFF2-40B4-BE49-F238E27FC236}">
                <a16:creationId xmlns:a16="http://schemas.microsoft.com/office/drawing/2014/main" id="{50CD70B7-F173-469E-BC4A-A38C203C9003}"/>
              </a:ext>
            </a:extLst>
          </p:cNvPr>
          <p:cNvSpPr txBox="1"/>
          <p:nvPr/>
        </p:nvSpPr>
        <p:spPr>
          <a:xfrm>
            <a:off x="7132320" y="5027202"/>
            <a:ext cx="323087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400" b="1" dirty="0"/>
              <a:t>Jezera: </a:t>
            </a:r>
          </a:p>
          <a:p>
            <a:r>
              <a:rPr lang="sl-SI" sz="2400" dirty="0"/>
              <a:t>- Bohinjsko,</a:t>
            </a:r>
          </a:p>
          <a:p>
            <a:r>
              <a:rPr lang="sl-SI" sz="2400" dirty="0"/>
              <a:t>- Triglavska (7).</a:t>
            </a:r>
          </a:p>
        </p:txBody>
      </p:sp>
    </p:spTree>
    <p:extLst>
      <p:ext uri="{BB962C8B-B14F-4D97-AF65-F5344CB8AC3E}">
        <p14:creationId xmlns:p14="http://schemas.microsoft.com/office/powerpoint/2010/main" val="194367233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jeZBesedilom 1">
            <a:extLst>
              <a:ext uri="{FF2B5EF4-FFF2-40B4-BE49-F238E27FC236}">
                <a16:creationId xmlns:a16="http://schemas.microsoft.com/office/drawing/2014/main" id="{DDDB20A3-675A-4750-AB02-1425BC2910AE}"/>
              </a:ext>
            </a:extLst>
          </p:cNvPr>
          <p:cNvSpPr txBox="1"/>
          <p:nvPr/>
        </p:nvSpPr>
        <p:spPr>
          <a:xfrm>
            <a:off x="822960" y="1112520"/>
            <a:ext cx="94030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4000" dirty="0"/>
              <a:t>REŠEVANJE DELOVNEGA ZVEZKA</a:t>
            </a:r>
          </a:p>
        </p:txBody>
      </p:sp>
      <p:sp>
        <p:nvSpPr>
          <p:cNvPr id="3" name="PoljeZBesedilom 2">
            <a:extLst>
              <a:ext uri="{FF2B5EF4-FFF2-40B4-BE49-F238E27FC236}">
                <a16:creationId xmlns:a16="http://schemas.microsoft.com/office/drawing/2014/main" id="{A4F54978-62EA-41A8-84E1-652B3BE6FEEC}"/>
              </a:ext>
            </a:extLst>
          </p:cNvPr>
          <p:cNvSpPr txBox="1"/>
          <p:nvPr/>
        </p:nvSpPr>
        <p:spPr>
          <a:xfrm>
            <a:off x="1036320" y="2164080"/>
            <a:ext cx="969264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4000" dirty="0"/>
              <a:t>Sedaj pa te čaka reševanje delovnega zvezka na strani 44, 45 in 46. Preberi besedilo in reši naloge.</a:t>
            </a: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4EDF65E2-52C3-4103-8259-13742AC905E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000" t="50000" r="66750" b="23556"/>
          <a:stretch/>
        </p:blipFill>
        <p:spPr>
          <a:xfrm>
            <a:off x="822960" y="3642360"/>
            <a:ext cx="1921823" cy="3090500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F0AFF901-584C-4AC3-AFB3-69B868538A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35290" y="3970972"/>
            <a:ext cx="2190750" cy="2085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4664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1051561" y="710714"/>
            <a:ext cx="9601196" cy="1823479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sl-SI" dirty="0"/>
              <a:t>Delimo ga na: </a:t>
            </a:r>
          </a:p>
          <a:p>
            <a:r>
              <a:rPr lang="sl-SI" dirty="0"/>
              <a:t>Julijske Alpe,</a:t>
            </a:r>
          </a:p>
          <a:p>
            <a:r>
              <a:rPr lang="sl-SI" dirty="0"/>
              <a:t>Karavanke,</a:t>
            </a:r>
          </a:p>
          <a:p>
            <a:r>
              <a:rPr lang="sl-SI" dirty="0"/>
              <a:t>Kamniško-Savinjske Alpe.</a:t>
            </a:r>
          </a:p>
          <a:p>
            <a:endParaRPr lang="sl-SI" dirty="0"/>
          </a:p>
        </p:txBody>
      </p:sp>
      <p:pic>
        <p:nvPicPr>
          <p:cNvPr id="4" name="Slika 3" descr="https://eucbeniki.sio.si/geo9/2634/Gorski_svet_skupaj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5889" y="2412275"/>
            <a:ext cx="9375322" cy="377081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500829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značba mesta vsebine 2"/>
          <p:cNvSpPr>
            <a:spLocks noGrp="1"/>
          </p:cNvSpPr>
          <p:nvPr>
            <p:ph idx="1"/>
          </p:nvPr>
        </p:nvSpPr>
        <p:spPr>
          <a:xfrm>
            <a:off x="1271451" y="711348"/>
            <a:ext cx="9601196" cy="49977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l-SI" sz="2200" dirty="0"/>
              <a:t>Najvišji vrh Julijskih Alp je </a:t>
            </a:r>
            <a:r>
              <a:rPr lang="sl-SI" sz="2200" b="1" dirty="0"/>
              <a:t>Triglav, 2864 m. </a:t>
            </a:r>
          </a:p>
        </p:txBody>
      </p:sp>
      <p:pic>
        <p:nvPicPr>
          <p:cNvPr id="3076" name="Picture 4" descr="Triglav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1451" y="1211125"/>
            <a:ext cx="9511935" cy="4963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90026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značba mesta vsebine 2"/>
          <p:cNvSpPr>
            <a:spLocks noGrp="1"/>
          </p:cNvSpPr>
          <p:nvPr>
            <p:ph idx="1"/>
          </p:nvPr>
        </p:nvSpPr>
        <p:spPr>
          <a:xfrm>
            <a:off x="1249684" y="719423"/>
            <a:ext cx="9601196" cy="49977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l-SI" sz="2200" dirty="0"/>
              <a:t>Najvišji vrh Karavank je </a:t>
            </a:r>
            <a:r>
              <a:rPr lang="sl-SI" sz="2200" b="1" dirty="0"/>
              <a:t>Stol, 2236 m. </a:t>
            </a:r>
          </a:p>
        </p:txBody>
      </p:sp>
      <p:pic>
        <p:nvPicPr>
          <p:cNvPr id="4100" name="Picture 4" descr="Sto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206" y="1323703"/>
            <a:ext cx="9422674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22066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značba mesta vsebine 2"/>
          <p:cNvSpPr>
            <a:spLocks noGrp="1"/>
          </p:cNvSpPr>
          <p:nvPr>
            <p:ph idx="1"/>
          </p:nvPr>
        </p:nvSpPr>
        <p:spPr>
          <a:xfrm>
            <a:off x="1271451" y="719423"/>
            <a:ext cx="9601196" cy="49977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l-SI" sz="2200" dirty="0"/>
              <a:t>Najvišja gora Kamniško-Savinjskih Alp je </a:t>
            </a:r>
            <a:r>
              <a:rPr lang="sl-SI" sz="2200" b="1" dirty="0"/>
              <a:t>Grintovec, 2558 m. </a:t>
            </a:r>
          </a:p>
        </p:txBody>
      </p:sp>
      <p:pic>
        <p:nvPicPr>
          <p:cNvPr id="5122" name="Picture 2" descr="Grintove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1451" y="1323703"/>
            <a:ext cx="9701349" cy="4850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4380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otnik 1"/>
          <p:cNvSpPr/>
          <p:nvPr/>
        </p:nvSpPr>
        <p:spPr>
          <a:xfrm>
            <a:off x="1454331" y="788516"/>
            <a:ext cx="8633622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2200" dirty="0"/>
              <a:t>Najvišja gora Alpskega sveta in celotne Slovenije je </a:t>
            </a:r>
            <a:r>
              <a:rPr lang="sl-SI" sz="2200" b="1" dirty="0"/>
              <a:t>Triglav, naš simbol.</a:t>
            </a:r>
            <a:r>
              <a:rPr lang="sl-SI" b="1" dirty="0"/>
              <a:t> </a:t>
            </a:r>
          </a:p>
        </p:txBody>
      </p:sp>
      <p:pic>
        <p:nvPicPr>
          <p:cNvPr id="6146" name="Picture 2" descr="Aljažev stolp Triglav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4331" y="1219403"/>
            <a:ext cx="9326880" cy="4937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00053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otnik 1"/>
          <p:cNvSpPr/>
          <p:nvPr/>
        </p:nvSpPr>
        <p:spPr>
          <a:xfrm>
            <a:off x="1454331" y="788516"/>
            <a:ext cx="8633622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2200" dirty="0"/>
              <a:t>Upodobljen je na slovenskem </a:t>
            </a:r>
            <a:r>
              <a:rPr lang="sl-SI" sz="2200" b="1" dirty="0"/>
              <a:t>grbu, zastavi in kovancu </a:t>
            </a:r>
            <a:r>
              <a:rPr lang="sl-SI" sz="2200" dirty="0"/>
              <a:t>za 50 centov.</a:t>
            </a:r>
            <a:r>
              <a:rPr lang="sl-SI" b="1" dirty="0"/>
              <a:t> </a:t>
            </a:r>
          </a:p>
        </p:txBody>
      </p:sp>
      <p:pic>
        <p:nvPicPr>
          <p:cNvPr id="7170" name="Picture 2" descr="Slovenski kovanc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8046" y="2029097"/>
            <a:ext cx="2807587" cy="2812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Zastava Republike Slovenije - trgovina Iskren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109" y="1654629"/>
            <a:ext cx="6531428" cy="3779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62330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Naravno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409</TotalTime>
  <Words>719</Words>
  <Application>Microsoft Office PowerPoint</Application>
  <PresentationFormat>Širokozaslonsko</PresentationFormat>
  <Paragraphs>117</Paragraphs>
  <Slides>35</Slides>
  <Notes>0</Notes>
  <HiddenSlides>0</HiddenSlides>
  <MMClips>0</MMClips>
  <ScaleCrop>false</ScaleCrop>
  <HeadingPairs>
    <vt:vector size="6" baseType="variant">
      <vt:variant>
        <vt:lpstr>Uporabljene pisave</vt:lpstr>
      </vt:variant>
      <vt:variant>
        <vt:i4>4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35</vt:i4>
      </vt:variant>
    </vt:vector>
  </HeadingPairs>
  <TitlesOfParts>
    <vt:vector size="40" baseType="lpstr">
      <vt:lpstr>Arial</vt:lpstr>
      <vt:lpstr>Calibri</vt:lpstr>
      <vt:lpstr>Garamond</vt:lpstr>
      <vt:lpstr>Times New Roman</vt:lpstr>
      <vt:lpstr>Naravno</vt:lpstr>
      <vt:lpstr>ALPSKI SVET</vt:lpstr>
      <vt:lpstr>ALPSKI SVET -VISOKOGORJE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ALPSKI IN PREDALPSKI SVET</dc:title>
  <dc:creator>MajaC</dc:creator>
  <cp:lastModifiedBy>OŠ Lenart 03</cp:lastModifiedBy>
  <cp:revision>60</cp:revision>
  <dcterms:created xsi:type="dcterms:W3CDTF">2020-11-14T18:20:35Z</dcterms:created>
  <dcterms:modified xsi:type="dcterms:W3CDTF">2021-11-14T10:51:47Z</dcterms:modified>
</cp:coreProperties>
</file>