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fizika8/143/index2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fizika8/143/index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ucbeniki.sio.si/fizika8/142/index1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436914"/>
            <a:ext cx="8689976" cy="1828799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ODBOJ SVETLOBE IN ODBOJNI ZAKON </a:t>
            </a:r>
            <a:b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 SVETLOBE IN LOMNI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endParaRPr lang="sl-SI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4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Lom svetlobe – 2. ura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/>
              <a:t>Predmete lahko vidimo tudi posredno — prek zrcala ali druge gladke ravne površine (na primer mirne vodne gladine). Slika je v tem primeru navidezna, saj se zdi, kot da je predmet za zrcalom. Iz tiste smeri namreč prihajajo od predmeta odbiti svetlobni žarki.</a:t>
            </a:r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73" y="3612832"/>
            <a:ext cx="4391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Naredi doma in opazuj…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/>
              <a:t>V kozarec vode daj svinčnik in ga opazuj. Kaj opaziš? Ugotovitve zapiši v zvezek.</a:t>
            </a:r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8" y="2961322"/>
            <a:ext cx="3544647" cy="29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Kdaj pride do loma svetlobe?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/>
              <a:t>V posodo z vodo posvetimo z lasersko svetlobo, kot kaže slika. Opazimo, da se svetlobni žarek na prehodu iz zraka v vodo delno odbije, delno pa prodre v vodo, a pot nadaljuje v drugi smeri. </a:t>
            </a:r>
            <a:r>
              <a:rPr lang="sl-SI" cap="none" dirty="0" smtClean="0">
                <a:solidFill>
                  <a:srgbClr val="FF0000"/>
                </a:solidFill>
              </a:rPr>
              <a:t>Pojav imenujemo </a:t>
            </a:r>
            <a:r>
              <a:rPr lang="sl-SI" i="1" cap="none" dirty="0" smtClean="0">
                <a:solidFill>
                  <a:srgbClr val="FF0000"/>
                </a:solidFill>
              </a:rPr>
              <a:t>lom svetlobe.</a:t>
            </a:r>
          </a:p>
          <a:p>
            <a:pPr marL="0" indent="0">
              <a:buNone/>
            </a:pPr>
            <a:endParaRPr lang="sl-SI" cap="none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641271"/>
            <a:ext cx="3359644" cy="29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LOMNI ZAKON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763486"/>
            <a:ext cx="10363826" cy="4027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Ko potuje žarek svetlobe iz zraka v vodo, v steklo ali v kakšno drugo prozorno snov, se lomi. Pri tem je lomni kot </a:t>
            </a:r>
            <a:r>
              <a:rPr lang="sl-SI" b="1" dirty="0" smtClean="0">
                <a:solidFill>
                  <a:srgbClr val="FF0000"/>
                </a:solidFill>
              </a:rPr>
              <a:t>vedno </a:t>
            </a:r>
            <a:r>
              <a:rPr lang="sl-SI" b="1" dirty="0">
                <a:solidFill>
                  <a:srgbClr val="FF0000"/>
                </a:solidFill>
              </a:rPr>
              <a:t>manjši kot vpadni kot</a:t>
            </a:r>
            <a:r>
              <a:rPr lang="sl-SI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sl-SI" b="1" dirty="0" smtClean="0">
                <a:solidFill>
                  <a:srgbClr val="FFC000"/>
                </a:solidFill>
              </a:rPr>
              <a:t>Lomni kot je kot med vpadno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C000"/>
                </a:solidFill>
              </a:rPr>
              <a:t> </a:t>
            </a:r>
            <a:r>
              <a:rPr lang="sl-SI" b="1" dirty="0" smtClean="0">
                <a:solidFill>
                  <a:srgbClr val="FFC000"/>
                </a:solidFill>
              </a:rPr>
              <a:t>                                                                      pravokotnico in lomnim žarkom.</a:t>
            </a:r>
          </a:p>
          <a:p>
            <a:pPr marL="0" indent="0">
              <a:buNone/>
            </a:pPr>
            <a:endParaRPr lang="sl-SI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C000"/>
                </a:solidFill>
              </a:rPr>
              <a:t>                                                                        LOMLJENI ŽAREK JE ŽAREK, KI SE LOMI.</a:t>
            </a:r>
          </a:p>
          <a:p>
            <a:pPr marL="0" indent="0">
              <a:buNone/>
            </a:pPr>
            <a:endParaRPr lang="sl-SI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l-SI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l-SI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8" y="2621581"/>
            <a:ext cx="4624524" cy="31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utrjevanje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/>
              <a:t>Na spodnji povezavi poskušaj z drsnikom spreminjati vpadni ali lomni kot in boš ugotovil, kaj se dogaja.</a:t>
            </a:r>
          </a:p>
          <a:p>
            <a:pPr marL="0" indent="0">
              <a:buNone/>
            </a:pPr>
            <a:r>
              <a:rPr lang="sl-SI" cap="none" dirty="0" smtClean="0">
                <a:hlinkClick r:id="rId2"/>
              </a:rPr>
              <a:t>KLIK</a:t>
            </a:r>
            <a:endParaRPr lang="sl-SI" cap="none" dirty="0" smtClean="0"/>
          </a:p>
          <a:p>
            <a:pPr marL="0" indent="0">
              <a:buNone/>
            </a:pPr>
            <a:r>
              <a:rPr lang="sl-SI" cap="none" dirty="0" smtClean="0"/>
              <a:t>Na isti povezavi si oglej še zanimiv poskus (kovanec na dnu posode).</a:t>
            </a:r>
          </a:p>
          <a:p>
            <a:pPr marL="0" indent="0">
              <a:buNone/>
            </a:pPr>
            <a:endParaRPr lang="sl-SI" cap="none" dirty="0" smtClean="0"/>
          </a:p>
          <a:p>
            <a:pPr marL="0" indent="0">
              <a:buNone/>
            </a:pPr>
            <a:endParaRPr lang="sl-SI" cap="none" dirty="0"/>
          </a:p>
        </p:txBody>
      </p:sp>
    </p:spTree>
    <p:extLst>
      <p:ext uri="{BB962C8B-B14F-4D97-AF65-F5344CB8AC3E}">
        <p14:creationId xmlns:p14="http://schemas.microsoft.com/office/powerpoint/2010/main" val="139108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Kako svetloba prehaja iz ene v drugo snov?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933304"/>
            <a:ext cx="10363826" cy="3857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cap="none" dirty="0" smtClean="0"/>
              <a:t>Svetlobni žarek usmerimo skozi debelo stekleno ploščo — </a:t>
            </a:r>
            <a:r>
              <a:rPr lang="sl-SI" i="1" cap="none" dirty="0" err="1" smtClean="0">
                <a:solidFill>
                  <a:srgbClr val="FF0000"/>
                </a:solidFill>
              </a:rPr>
              <a:t>planvzporedno</a:t>
            </a:r>
            <a:r>
              <a:rPr lang="sl-SI" i="1" cap="none" dirty="0" smtClean="0">
                <a:solidFill>
                  <a:srgbClr val="FF0000"/>
                </a:solidFill>
              </a:rPr>
              <a:t> ploščo</a:t>
            </a:r>
            <a:r>
              <a:rPr lang="sl-SI" cap="none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sl-SI" cap="none" dirty="0" smtClean="0"/>
              <a:t>Žarek usmerimo tako, da ne vpada pravokotno na stekleno ploščo (vpadni kot je različen od nič). S slike je razvidno, da se žarek sedaj lomi dvakrat. 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VELJA:</a:t>
            </a:r>
          </a:p>
          <a:p>
            <a:pPr marL="0" indent="0">
              <a:buNone/>
            </a:pPr>
            <a:r>
              <a:rPr lang="sl-SI" cap="none" dirty="0" smtClean="0"/>
              <a:t>Ko prehaja svetloba iz zraka v steklo, </a:t>
            </a:r>
            <a:r>
              <a:rPr lang="sl-SI" i="1" u="sng" cap="none" dirty="0" smtClean="0"/>
              <a:t>se lomi k vpadni pravokotnici, ker je hitrost svetlobe v steklu manjša kot v zraku. </a:t>
            </a:r>
          </a:p>
          <a:p>
            <a:pPr marL="0" indent="0">
              <a:buNone/>
            </a:pPr>
            <a:r>
              <a:rPr lang="sl-SI" cap="none" dirty="0" smtClean="0"/>
              <a:t>Ko izstopi iz steklene plošče, se hitrost svetlobe zopet poveča, </a:t>
            </a:r>
            <a:r>
              <a:rPr lang="sl-SI" i="1" u="sng" cap="none" dirty="0" smtClean="0"/>
              <a:t>žarek se lomi od vpadne pravokotnice. </a:t>
            </a:r>
            <a:endParaRPr lang="sl-SI" i="1" u="sng" cap="none" dirty="0"/>
          </a:p>
          <a:p>
            <a:pPr marL="0" indent="0">
              <a:buNone/>
            </a:pPr>
            <a:endParaRPr lang="sl-SI" i="1" u="sng" cap="none" dirty="0" smtClean="0"/>
          </a:p>
          <a:p>
            <a:pPr marL="0" indent="0">
              <a:buNone/>
            </a:pPr>
            <a:r>
              <a:rPr lang="sl-SI" cap="none" dirty="0" smtClean="0"/>
              <a:t>Na vsaki mejni ploskvi se žarek tudi delno odbije, in sicer v skladu z lomnim zakonom.</a:t>
            </a:r>
            <a:endParaRPr lang="sl-SI" cap="none" dirty="0"/>
          </a:p>
        </p:txBody>
      </p:sp>
    </p:spTree>
    <p:extLst>
      <p:ext uri="{BB962C8B-B14F-4D97-AF65-F5344CB8AC3E}">
        <p14:creationId xmlns:p14="http://schemas.microsoft.com/office/powerpoint/2010/main" val="351179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63039" y="681108"/>
            <a:ext cx="6400801" cy="504558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203474" y="681108"/>
            <a:ext cx="2704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 smtClean="0">
                <a:hlinkClick r:id="rId3"/>
              </a:rPr>
              <a:t>Poskus si oglej na povezavi:</a:t>
            </a:r>
          </a:p>
          <a:p>
            <a:endParaRPr lang="sl-SI" u="sng" dirty="0" smtClean="0">
              <a:hlinkClick r:id="rId3"/>
            </a:endParaRPr>
          </a:p>
          <a:p>
            <a:r>
              <a:rPr lang="sl-SI" u="sng" dirty="0" smtClean="0">
                <a:hlinkClick r:id="rId3"/>
              </a:rPr>
              <a:t>KLIK</a:t>
            </a:r>
            <a:endParaRPr lang="sl-SI" u="sng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601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/>
              <a:t>Preberi o lomu in odboju svetlobe v učbeniku: stran 30 – 34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V spletno učilnico </a:t>
            </a:r>
            <a:r>
              <a:rPr lang="sl-SI" cap="none" dirty="0" smtClean="0"/>
              <a:t>oddaj miselni vzorec na to temo.</a:t>
            </a:r>
            <a:endParaRPr lang="sl-SI" cap="none" dirty="0"/>
          </a:p>
        </p:txBody>
      </p:sp>
    </p:spTree>
    <p:extLst>
      <p:ext uri="{BB962C8B-B14F-4D97-AF65-F5344CB8AC3E}">
        <p14:creationId xmlns:p14="http://schemas.microsoft.com/office/powerpoint/2010/main" val="173596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Odboj svetlobe – 1. ura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/>
              <a:t>Pokrajina je obsijana s soncem. Sončna svetloba se od vseh predmetov odbije proti našim očem – zato jih vidimo.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99" y="2874370"/>
            <a:ext cx="4931637" cy="38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Kaj pravi odbojni zakon?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Žarek svetlobe se od gladke površine odbije tako, da je odbojni kot enak vpadnemu kotu, vpadni in odbiti žarek pa ležita v ravnini, ki je pravokotna na zrcalo.</a:t>
            </a:r>
          </a:p>
          <a:p>
            <a:pPr marL="0" indent="0">
              <a:buNone/>
            </a:pPr>
            <a:endParaRPr lang="sl-SI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0" y="3305174"/>
            <a:ext cx="5053966" cy="32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1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PONAZORITEV SVETLOBNEGA ŽARKA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cap="none" dirty="0" smtClean="0"/>
              <a:t>Ponazorimo ga z daljico in njegovo smer s puščico.</a:t>
            </a:r>
          </a:p>
          <a:p>
            <a:pPr marL="0" indent="0">
              <a:buNone/>
            </a:pPr>
            <a:r>
              <a:rPr lang="sl-SI" cap="none" dirty="0" smtClean="0"/>
              <a:t>                                      </a:t>
            </a:r>
            <a:r>
              <a:rPr lang="sl-SI" cap="none" dirty="0" smtClean="0">
                <a:solidFill>
                  <a:srgbClr val="FF0000"/>
                </a:solidFill>
              </a:rPr>
              <a:t>SVETLOBNI ŽAREK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Pojmi: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Vpadni žarek je žarek, ki vpada na površino.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Odbiti žarek je žarek, ki se odbija od površine.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Vpadni kot je kot pod katerim vpadni žarek vpada na površino. Je kot med vpadnim žarkom in vpadno pravokotnico.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Odbiti kot je kot pod katerim se odbiti žarek odbija od površine. Je kot med odbitim žarkom in vpadno pravokotnico.</a:t>
            </a:r>
            <a:endParaRPr lang="sl-SI" cap="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cap="none" dirty="0" smtClean="0"/>
              <a:t>   </a:t>
            </a:r>
            <a:endParaRPr lang="sl-SI" cap="none" dirty="0"/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1541417" y="3174275"/>
            <a:ext cx="1789612" cy="261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4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ODBOJNI ZAKON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Svetloba se odbija pod enakim kotom kot vpada. To je odbojni zakon.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                                                                              </a:t>
            </a:r>
            <a:r>
              <a:rPr lang="sl-SI" dirty="0" smtClean="0"/>
              <a:t>Posnetek si oglej na spletni strani: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                                                                              </a:t>
            </a:r>
            <a:r>
              <a:rPr lang="sl-SI" b="1" dirty="0" smtClean="0">
                <a:solidFill>
                  <a:srgbClr val="FF0000"/>
                </a:solidFill>
                <a:hlinkClick r:id="rId2"/>
              </a:rPr>
              <a:t>KLIK</a:t>
            </a: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74" y="2980100"/>
            <a:ext cx="5120232" cy="3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2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Utrjevanje znanja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Naloga</a:t>
            </a:r>
          </a:p>
          <a:p>
            <a:pPr marL="0" indent="0">
              <a:buNone/>
            </a:pPr>
            <a:r>
              <a:rPr lang="sl-SI" cap="none" dirty="0" smtClean="0"/>
              <a:t>Svetloba pada na ravno zrcalo pod kotom 30°. Nariši vpadni kot, vpadni žarek, vpadno pravokotnico, odbiti kot in odbiti žarek. (slika je simbolična)</a:t>
            </a:r>
          </a:p>
          <a:p>
            <a:pPr marL="0" indent="0">
              <a:buNone/>
            </a:pPr>
            <a:endParaRPr lang="sl-SI" cap="none" dirty="0"/>
          </a:p>
          <a:p>
            <a:pPr marL="0" indent="0">
              <a:buNone/>
            </a:pPr>
            <a:endParaRPr lang="sl-SI" cap="none" dirty="0" smtClean="0"/>
          </a:p>
          <a:p>
            <a:pPr marL="0" indent="0">
              <a:buNone/>
            </a:pPr>
            <a:r>
              <a:rPr lang="sl-SI" cap="none" dirty="0" smtClean="0"/>
              <a:t>                                                                           </a:t>
            </a:r>
            <a:r>
              <a:rPr lang="el-G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sl-SI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sl-SI" cap="none" dirty="0" smtClean="0"/>
              <a:t> 30°</a:t>
            </a:r>
          </a:p>
          <a:p>
            <a:pPr marL="0" indent="0">
              <a:buNone/>
            </a:pPr>
            <a:r>
              <a:rPr lang="sl-SI" cap="none" dirty="0" smtClean="0"/>
              <a:t>                                                                                   </a:t>
            </a:r>
            <a:r>
              <a:rPr lang="el-G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sl-SI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sl-SI" cap="none" dirty="0" smtClean="0"/>
              <a:t> </a:t>
            </a:r>
            <a:r>
              <a:rPr lang="sl-SI" cap="none" dirty="0"/>
              <a:t>30°</a:t>
            </a:r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74" y="3682854"/>
            <a:ext cx="4075203" cy="274046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3370217" y="5003074"/>
            <a:ext cx="2847703" cy="40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2834640" y="5525589"/>
            <a:ext cx="3905794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8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ODBOJ OD GLADKIH IN HRAPAVIH POVRŠIN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476104"/>
            <a:ext cx="10363826" cy="4315096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 smtClean="0"/>
              <a:t>Kako se svetloba odbije od predmeta, je odvisno od odbojne površine – na gladki površini se vzporedni snop svetlobe odbije vzporedno, na hrapavi površini pa pride do difuznega odboja. V tem primeru se vsak žarek sicer odbije pod enakim kotom, kot je vpadel, a se zaradi hrapavosti površine svetloba razprši v vse smeri.</a:t>
            </a:r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26" y="3321637"/>
            <a:ext cx="7941946" cy="26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7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Slika v ravnem zrcalu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763486"/>
            <a:ext cx="10363826" cy="4027713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 smtClean="0"/>
              <a:t>Predmet vidimo, ko vpade svetloba od njega v naše oči. Po navadi je to direktno (neposredno), lahko pa vpade tudi indirektno (posredno) – prek zrcala. Zdi se nam, da slika predmeta nastane za zrcalom. V resnici se na ogledalu odbijejo, zato mislimo, da je zrcaljeno telo za ogledalom.</a:t>
            </a:r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7" y="3163720"/>
            <a:ext cx="5667817" cy="33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648635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rgbClr val="FF0000"/>
                </a:solidFill>
              </a:rPr>
              <a:t>Domača naloga:</a:t>
            </a:r>
          </a:p>
          <a:p>
            <a:pPr marL="0" indent="0">
              <a:buNone/>
            </a:pPr>
            <a:r>
              <a:rPr lang="sl-SI" sz="3600" cap="none" dirty="0" smtClean="0"/>
              <a:t>Učbenik: stran 34/ 4. </a:t>
            </a:r>
            <a:r>
              <a:rPr lang="sl-SI" sz="3600" cap="none" smtClean="0"/>
              <a:t>Naloga </a:t>
            </a:r>
            <a:endParaRPr lang="sl-SI" sz="3600" cap="none" dirty="0"/>
          </a:p>
        </p:txBody>
      </p:sp>
    </p:spTree>
    <p:extLst>
      <p:ext uri="{BB962C8B-B14F-4D97-AF65-F5344CB8AC3E}">
        <p14:creationId xmlns:p14="http://schemas.microsoft.com/office/powerpoint/2010/main" val="79237571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138</TotalTime>
  <Words>499</Words>
  <Application>Microsoft Office PowerPoint</Application>
  <PresentationFormat>Širokozaslonsko</PresentationFormat>
  <Paragraphs>63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Kapljica</vt:lpstr>
      <vt:lpstr>ODBOJ SVETLOBE IN ODBOJNI ZAKON   LOM SVETLOBE IN LOMNI ZAKON</vt:lpstr>
      <vt:lpstr>Odboj svetlobe – 1. ura</vt:lpstr>
      <vt:lpstr>Kaj pravi odbojni zakon?</vt:lpstr>
      <vt:lpstr>PONAZORITEV SVETLOBNEGA ŽARKA</vt:lpstr>
      <vt:lpstr>ODBOJNI ZAKON</vt:lpstr>
      <vt:lpstr>Utrjevanje znanja</vt:lpstr>
      <vt:lpstr>ODBOJ OD GLADKIH IN HRAPAVIH POVRŠIN </vt:lpstr>
      <vt:lpstr>Slika v ravnem zrcalu</vt:lpstr>
      <vt:lpstr>PowerPointova predstavitev</vt:lpstr>
      <vt:lpstr>Lom svetlobe – 2. ura</vt:lpstr>
      <vt:lpstr>Naredi doma in opazuj…</vt:lpstr>
      <vt:lpstr>Kdaj pride do loma svetlobe?</vt:lpstr>
      <vt:lpstr>LOMNI ZAKON</vt:lpstr>
      <vt:lpstr>utrjevanje</vt:lpstr>
      <vt:lpstr>Kako svetloba prehaja iz ene v drugo snov?</vt:lpstr>
      <vt:lpstr>PowerPointova predstavitev</vt:lpstr>
      <vt:lpstr>Domača naloga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ODBOJ SVETLOBE IN ODBOJNI ZAKON – 1. URA  LOM SVETLOBE IN LOMNI ZAKON – 2. URA</dc:title>
  <dc:creator>katja.oder@gmail.com</dc:creator>
  <cp:lastModifiedBy>win10pcx1</cp:lastModifiedBy>
  <cp:revision>9</cp:revision>
  <dcterms:created xsi:type="dcterms:W3CDTF">2020-11-24T10:41:52Z</dcterms:created>
  <dcterms:modified xsi:type="dcterms:W3CDTF">2021-11-11T08:42:54Z</dcterms:modified>
</cp:coreProperties>
</file>