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41"/>
  </p:normalViewPr>
  <p:slideViewPr>
    <p:cSldViewPr snapToGrid="0" snapToObjects="1">
      <p:cViewPr varScale="1">
        <p:scale>
          <a:sx n="114" d="100"/>
          <a:sy n="114" d="100"/>
        </p:scale>
        <p:origin x="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00B7C-E981-BA49-A307-9450D6C2F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ED102B-4CD7-604C-8186-9521BF063B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B5B51-B7E4-9241-8F1B-4328158D0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C31F4-3206-BE4B-B6A6-006AB6BCCBFD}" type="datetimeFigureOut">
              <a:rPr lang="en-SI" smtClean="0"/>
              <a:t>21/04/2020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D09B5-B8B2-C046-989C-DA2624B9F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4B912-B3FB-C143-A052-E47CDCA85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C2A3-8175-2D4C-99FD-5A5C6ACD2B6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44828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E297E-B8E8-5C41-AE1F-2B7B558E4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91BBF4-BBDB-9641-9FE3-22CB81245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B3AF8-AFE3-0842-8F94-9586A50D8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C31F4-3206-BE4B-B6A6-006AB6BCCBFD}" type="datetimeFigureOut">
              <a:rPr lang="en-SI" smtClean="0"/>
              <a:t>21/04/2020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9856B-7AE1-4448-AE17-21F19ED83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ECB6E-C433-8246-8117-01AF53F37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C2A3-8175-2D4C-99FD-5A5C6ACD2B6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1322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5E786A-51F4-2341-9530-B60F32F841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6B0695-20C7-7542-9256-FBD870EAA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DA276-3489-B64B-ADE0-2594321D5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C31F4-3206-BE4B-B6A6-006AB6BCCBFD}" type="datetimeFigureOut">
              <a:rPr lang="en-SI" smtClean="0"/>
              <a:t>21/04/2020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FA34A-E448-4C44-84F0-0C8492C7D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AFC4F-14D8-B947-AC0D-F02D0085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C2A3-8175-2D4C-99FD-5A5C6ACD2B6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13937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790E8-2045-114D-8F05-A2820391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F3F2B-2E6D-4146-B839-C7D6FCD5A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39D7C-F896-3745-B0F2-94DC533D6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C31F4-3206-BE4B-B6A6-006AB6BCCBFD}" type="datetimeFigureOut">
              <a:rPr lang="en-SI" smtClean="0"/>
              <a:t>21/04/2020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15D4A-B0B2-0747-B3DC-E9885F5F1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C404E-D3AB-A641-B20B-9D0DC5E32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C2A3-8175-2D4C-99FD-5A5C6ACD2B6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072419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7C24F-E852-BD40-8CAC-C6B49B960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C6E4B-AF1C-C244-A35D-A01559B69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62FA6-94DF-094E-8186-A3CB1A223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C31F4-3206-BE4B-B6A6-006AB6BCCBFD}" type="datetimeFigureOut">
              <a:rPr lang="en-SI" smtClean="0"/>
              <a:t>21/04/2020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80AD3-7B06-DD48-85DD-652215036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5EF5D-FCD1-A54F-858E-C550911D3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C2A3-8175-2D4C-99FD-5A5C6ACD2B6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10364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4E9A-D7E9-0A44-9FA6-FCD098918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5A3F8-CD73-544F-BC28-0D620C8C0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2ED47B-6D02-6F4E-B3C0-AED83B074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C4F9A-30B9-E343-A244-5152E0B5F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C31F4-3206-BE4B-B6A6-006AB6BCCBFD}" type="datetimeFigureOut">
              <a:rPr lang="en-SI" smtClean="0"/>
              <a:t>21/04/2020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D2C789-4BCE-AD44-BF8F-D2B0EA4AE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EF873A-CF23-5543-976B-7E6987E7E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C2A3-8175-2D4C-99FD-5A5C6ACD2B6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552084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7CD36-B779-3447-8498-4A06596D6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F1C632-32EB-B34B-83D7-4913A85D0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D03CAF-AA4E-AF4E-B32E-EEFCFA19B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92D696-D53E-234E-8B3B-F5ADC8FD14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97DD5A-FDAC-9444-A9B8-8C5B46F29C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36DF76-C974-3A45-816F-75AF501CF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C31F4-3206-BE4B-B6A6-006AB6BCCBFD}" type="datetimeFigureOut">
              <a:rPr lang="en-SI" smtClean="0"/>
              <a:t>21/04/2020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31FBBD-6DC0-7B47-95A5-244C8855D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215752-C2E4-C447-9223-0D5795AEE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C2A3-8175-2D4C-99FD-5A5C6ACD2B6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39201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A8572-F3CB-C44F-BF26-95F3AAD96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0DFD2-E47A-7C44-9C75-2C2A78314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C31F4-3206-BE4B-B6A6-006AB6BCCBFD}" type="datetimeFigureOut">
              <a:rPr lang="en-SI" smtClean="0"/>
              <a:t>21/04/2020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8DB80-E6E2-C84E-AB5C-4ECACAE17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8BB753-E515-AC4A-8FD3-FCB6AAFEB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C2A3-8175-2D4C-99FD-5A5C6ACD2B6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13737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F92FA-E32A-974B-AA87-CB161B3D2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C31F4-3206-BE4B-B6A6-006AB6BCCBFD}" type="datetimeFigureOut">
              <a:rPr lang="en-SI" smtClean="0"/>
              <a:t>21/04/2020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61E35C-DF1D-024F-AC33-7A1571AD1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C2AF62-8C8E-4D48-B7F2-78E184092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C2A3-8175-2D4C-99FD-5A5C6ACD2B6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23217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32E79-CBC7-E645-8EF3-EF43107BB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017AD-9536-374F-8CAA-0D662C105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1E462-1C4C-7B46-AAC0-57D1F15DF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353A14-D356-994A-86E1-779922358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C31F4-3206-BE4B-B6A6-006AB6BCCBFD}" type="datetimeFigureOut">
              <a:rPr lang="en-SI" smtClean="0"/>
              <a:t>21/04/2020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CFA54-8A50-214B-9042-E6CB94115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F8613-2D5E-0745-962B-21837987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C2A3-8175-2D4C-99FD-5A5C6ACD2B6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142217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A6C85-CA3B-A94A-B8D1-C5F31ECA0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68094D-0649-6C47-9F3A-DCA15974BF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256BDC-CA79-D84B-8C4A-3389B27745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81C85C-7B26-E243-A073-7276B867E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C31F4-3206-BE4B-B6A6-006AB6BCCBFD}" type="datetimeFigureOut">
              <a:rPr lang="en-SI" smtClean="0"/>
              <a:t>21/04/2020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4725C-EF4A-7744-AF9B-75CB8D8E6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2E3E1F-463A-6A44-BBF2-9225999FD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C2A3-8175-2D4C-99FD-5A5C6ACD2B6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20102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D31F81-C802-0D45-B9A1-0FD00E232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68C4F5-FD50-3246-B906-418499A1C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BE551-E77D-3549-AE78-10F6F92445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C31F4-3206-BE4B-B6A6-006AB6BCCBFD}" type="datetimeFigureOut">
              <a:rPr lang="en-SI" smtClean="0"/>
              <a:t>21/04/2020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DF198-2466-374D-BA01-71ADB543F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BA147-2A2F-D647-AA5B-44B251019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C2A3-8175-2D4C-99FD-5A5C6ACD2B6E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54676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0E6EA-9E2B-4540-9DC9-A06CA1E24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634" y="850890"/>
            <a:ext cx="10515600" cy="1325563"/>
          </a:xfrm>
        </p:spPr>
        <p:txBody>
          <a:bodyPr/>
          <a:lstStyle/>
          <a:p>
            <a:pPr algn="ctr"/>
            <a:r>
              <a:rPr lang="en-SI" b="1" dirty="0">
                <a:latin typeface="+mn-lt"/>
              </a:rPr>
              <a:t>ZNANSTVENA TEORIJA</a:t>
            </a:r>
          </a:p>
        </p:txBody>
      </p:sp>
      <p:pic>
        <p:nvPicPr>
          <p:cNvPr id="4" name="Graphic 3" descr="Atom">
            <a:extLst>
              <a:ext uri="{FF2B5EF4-FFF2-40B4-BE49-F238E27FC236}">
                <a16:creationId xmlns:a16="http://schemas.microsoft.com/office/drawing/2014/main" id="{FD17EFE2-C5FD-8A44-B022-E4168ED29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82901" y="1664133"/>
            <a:ext cx="4826197" cy="4826197"/>
          </a:xfrm>
          <a:prstGeom prst="rect">
            <a:avLst/>
          </a:prstGeom>
        </p:spPr>
      </p:pic>
      <p:pic>
        <p:nvPicPr>
          <p:cNvPr id="10" name="Graphic 9" descr="Graduation cap">
            <a:extLst>
              <a:ext uri="{FF2B5EF4-FFF2-40B4-BE49-F238E27FC236}">
                <a16:creationId xmlns:a16="http://schemas.microsoft.com/office/drawing/2014/main" id="{85C99C93-51AD-B348-8D29-9625969895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84952">
            <a:off x="7965697" y="378574"/>
            <a:ext cx="1516152" cy="15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417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B94C291-FBE7-0043-9505-A8CBDC8349EF}"/>
              </a:ext>
            </a:extLst>
          </p:cNvPr>
          <p:cNvSpPr txBox="1"/>
          <p:nvPr/>
        </p:nvSpPr>
        <p:spPr>
          <a:xfrm>
            <a:off x="6637498" y="1500785"/>
            <a:ext cx="52001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err="1"/>
              <a:t>Znanstveniki</a:t>
            </a:r>
            <a:r>
              <a:rPr lang="en-GB" sz="3200" dirty="0"/>
              <a:t> </a:t>
            </a:r>
            <a:r>
              <a:rPr lang="en-GB" sz="3200" dirty="0" err="1"/>
              <a:t>pri</a:t>
            </a:r>
            <a:r>
              <a:rPr lang="en-GB" sz="3200" dirty="0"/>
              <a:t> </a:t>
            </a:r>
            <a:r>
              <a:rPr lang="en-GB" sz="3200" dirty="0" err="1"/>
              <a:t>svojem</a:t>
            </a:r>
            <a:r>
              <a:rPr lang="en-GB" sz="3200" dirty="0"/>
              <a:t> </a:t>
            </a:r>
            <a:r>
              <a:rPr lang="en-GB" sz="3200" dirty="0" err="1"/>
              <a:t>delu</a:t>
            </a:r>
            <a:r>
              <a:rPr lang="en-GB" sz="3200" dirty="0"/>
              <a:t> </a:t>
            </a:r>
            <a:r>
              <a:rPr lang="en-GB" sz="3200" dirty="0" err="1"/>
              <a:t>pojave</a:t>
            </a:r>
            <a:r>
              <a:rPr lang="en-GB" sz="3200" dirty="0"/>
              <a:t> </a:t>
            </a:r>
            <a:r>
              <a:rPr lang="en-GB" sz="3200" dirty="0" err="1"/>
              <a:t>vedno</a:t>
            </a:r>
            <a:r>
              <a:rPr lang="en-GB" sz="3200" dirty="0"/>
              <a:t> </a:t>
            </a:r>
            <a:r>
              <a:rPr lang="en-GB" sz="3200" dirty="0" err="1"/>
              <a:t>najprej</a:t>
            </a:r>
            <a:r>
              <a:rPr lang="en-GB" sz="3200" dirty="0"/>
              <a:t> </a:t>
            </a:r>
            <a:r>
              <a:rPr lang="en-GB" sz="3200" dirty="0" err="1"/>
              <a:t>natančno</a:t>
            </a:r>
            <a:r>
              <a:rPr lang="en-GB" sz="3200" dirty="0"/>
              <a:t> </a:t>
            </a:r>
            <a:r>
              <a:rPr lang="en-GB" sz="3200" b="1" dirty="0" err="1"/>
              <a:t>opazujejo</a:t>
            </a:r>
            <a:r>
              <a:rPr lang="en-GB" sz="3200" dirty="0"/>
              <a:t>, </a:t>
            </a:r>
            <a:r>
              <a:rPr lang="en-GB" sz="3200" dirty="0" err="1"/>
              <a:t>bodisi</a:t>
            </a:r>
            <a:r>
              <a:rPr lang="en-GB" sz="3200" dirty="0"/>
              <a:t> v </a:t>
            </a:r>
            <a:r>
              <a:rPr lang="en-GB" sz="3200" dirty="0" err="1"/>
              <a:t>naravi</a:t>
            </a:r>
            <a:r>
              <a:rPr lang="en-GB" sz="3200" dirty="0"/>
              <a:t> </a:t>
            </a:r>
            <a:r>
              <a:rPr lang="en-GB" sz="3200" dirty="0" err="1"/>
              <a:t>ali</a:t>
            </a:r>
            <a:r>
              <a:rPr lang="en-GB" sz="3200" dirty="0"/>
              <a:t> v </a:t>
            </a:r>
            <a:r>
              <a:rPr lang="en-GB" sz="3200" dirty="0" err="1"/>
              <a:t>laboratoriju</a:t>
            </a:r>
            <a:r>
              <a:rPr lang="en-GB" sz="3200" dirty="0"/>
              <a:t>. Na </a:t>
            </a:r>
            <a:r>
              <a:rPr lang="en-GB" sz="3200" dirty="0" err="1"/>
              <a:t>podlagi</a:t>
            </a:r>
            <a:r>
              <a:rPr lang="en-GB" sz="3200" dirty="0"/>
              <a:t> </a:t>
            </a:r>
            <a:r>
              <a:rPr lang="en-GB" sz="3200" dirty="0" err="1"/>
              <a:t>opazovanja</a:t>
            </a:r>
            <a:r>
              <a:rPr lang="en-GB" sz="3200" dirty="0"/>
              <a:t>, </a:t>
            </a:r>
            <a:r>
              <a:rPr lang="en-GB" sz="3200" dirty="0" err="1"/>
              <a:t>svojega</a:t>
            </a:r>
            <a:r>
              <a:rPr lang="en-GB" sz="3200" dirty="0"/>
              <a:t> </a:t>
            </a:r>
            <a:r>
              <a:rPr lang="en-GB" sz="3200" dirty="0" err="1"/>
              <a:t>znanja</a:t>
            </a:r>
            <a:r>
              <a:rPr lang="en-GB" sz="3200" dirty="0"/>
              <a:t> in </a:t>
            </a:r>
            <a:r>
              <a:rPr lang="en-GB" sz="3200" dirty="0" err="1"/>
              <a:t>preteklih</a:t>
            </a:r>
            <a:r>
              <a:rPr lang="en-GB" sz="3200" dirty="0"/>
              <a:t> </a:t>
            </a:r>
            <a:r>
              <a:rPr lang="en-GB" sz="3200" dirty="0" err="1"/>
              <a:t>dognanj</a:t>
            </a:r>
            <a:r>
              <a:rPr lang="en-GB" sz="3200" dirty="0"/>
              <a:t> </a:t>
            </a:r>
            <a:r>
              <a:rPr lang="en-GB" sz="3200" dirty="0" err="1"/>
              <a:t>oblikujejo</a:t>
            </a:r>
            <a:r>
              <a:rPr lang="en-GB" sz="3200" dirty="0"/>
              <a:t> </a:t>
            </a:r>
            <a:r>
              <a:rPr lang="en-GB" sz="3200" b="1" dirty="0" err="1"/>
              <a:t>več</a:t>
            </a:r>
            <a:r>
              <a:rPr lang="en-GB" sz="3200" b="1" dirty="0"/>
              <a:t> </a:t>
            </a:r>
            <a:r>
              <a:rPr lang="en-GB" sz="3200" b="1" dirty="0" err="1"/>
              <a:t>razlag</a:t>
            </a:r>
            <a:r>
              <a:rPr lang="en-GB" sz="3200" dirty="0"/>
              <a:t>, s </a:t>
            </a:r>
            <a:r>
              <a:rPr lang="en-GB" sz="3200" dirty="0" err="1"/>
              <a:t>katerimi</a:t>
            </a:r>
            <a:r>
              <a:rPr lang="en-GB" sz="3200" dirty="0"/>
              <a:t> </a:t>
            </a:r>
            <a:r>
              <a:rPr lang="en-GB" sz="3200" dirty="0" err="1"/>
              <a:t>poskušajo</a:t>
            </a:r>
            <a:r>
              <a:rPr lang="en-GB" sz="3200" dirty="0"/>
              <a:t> </a:t>
            </a:r>
            <a:r>
              <a:rPr lang="en-GB" sz="3200" dirty="0" err="1"/>
              <a:t>razložiti</a:t>
            </a:r>
            <a:r>
              <a:rPr lang="en-GB" sz="3200" dirty="0"/>
              <a:t> </a:t>
            </a:r>
            <a:r>
              <a:rPr lang="en-GB" sz="3200" dirty="0" err="1"/>
              <a:t>opazovani</a:t>
            </a:r>
            <a:r>
              <a:rPr lang="en-GB" sz="3200" dirty="0"/>
              <a:t> </a:t>
            </a:r>
            <a:r>
              <a:rPr lang="en-GB" sz="3200" dirty="0" err="1"/>
              <a:t>pojav</a:t>
            </a:r>
            <a:r>
              <a:rPr lang="en-GB" sz="3200" dirty="0"/>
              <a:t>.</a:t>
            </a:r>
            <a:endParaRPr lang="en-SI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BA14AE-394E-8B4F-A8D6-66DDBE671652}"/>
              </a:ext>
            </a:extLst>
          </p:cNvPr>
          <p:cNvSpPr txBox="1"/>
          <p:nvPr/>
        </p:nvSpPr>
        <p:spPr>
          <a:xfrm>
            <a:off x="626351" y="1232026"/>
            <a:ext cx="1816813" cy="369332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dirty="0"/>
              <a:t>OPAZOVANJE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27333A-1F96-6149-A875-38E4ED6FB6B4}"/>
              </a:ext>
            </a:extLst>
          </p:cNvPr>
          <p:cNvSpPr txBox="1"/>
          <p:nvPr/>
        </p:nvSpPr>
        <p:spPr>
          <a:xfrm>
            <a:off x="2438321" y="1616803"/>
            <a:ext cx="1816813" cy="646331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dirty="0"/>
              <a:t>PREDHODNO ZNANJE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6053EB-982A-6448-AF12-CB3BDA06CA73}"/>
              </a:ext>
            </a:extLst>
          </p:cNvPr>
          <p:cNvSpPr txBox="1"/>
          <p:nvPr/>
        </p:nvSpPr>
        <p:spPr>
          <a:xfrm>
            <a:off x="885827" y="2690309"/>
            <a:ext cx="3114674" cy="2145268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SI" sz="4000" dirty="0">
                <a:solidFill>
                  <a:schemeClr val="bg1"/>
                </a:solidFill>
              </a:rPr>
              <a:t>VEČ </a:t>
            </a:r>
          </a:p>
          <a:p>
            <a:r>
              <a:rPr lang="en-SI" sz="4000" dirty="0">
                <a:solidFill>
                  <a:schemeClr val="bg1"/>
                </a:solidFill>
              </a:rPr>
              <a:t>MOŽNIH</a:t>
            </a:r>
          </a:p>
          <a:p>
            <a:r>
              <a:rPr lang="en-SI" sz="4000" dirty="0">
                <a:solidFill>
                  <a:schemeClr val="bg1"/>
                </a:solidFill>
              </a:rPr>
              <a:t>RAZLAG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79CFB5-35F9-A046-B6BA-25AA3D3FF0E0}"/>
              </a:ext>
            </a:extLst>
          </p:cNvPr>
          <p:cNvSpPr txBox="1"/>
          <p:nvPr/>
        </p:nvSpPr>
        <p:spPr>
          <a:xfrm>
            <a:off x="3381295" y="2818836"/>
            <a:ext cx="2157412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800" dirty="0">
                <a:solidFill>
                  <a:schemeClr val="bg1"/>
                </a:solidFill>
              </a:rPr>
              <a:t>RAZLAGA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ED9526-3DB7-6D45-9D50-A74DC56E9F01}"/>
              </a:ext>
            </a:extLst>
          </p:cNvPr>
          <p:cNvSpPr txBox="1"/>
          <p:nvPr/>
        </p:nvSpPr>
        <p:spPr>
          <a:xfrm>
            <a:off x="3381295" y="3501333"/>
            <a:ext cx="2157412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800" dirty="0">
                <a:solidFill>
                  <a:schemeClr val="bg1"/>
                </a:solidFill>
              </a:rPr>
              <a:t>RAZLAGA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AD1292-224B-CE44-98A8-D77171D8CFA1}"/>
              </a:ext>
            </a:extLst>
          </p:cNvPr>
          <p:cNvSpPr txBox="1"/>
          <p:nvPr/>
        </p:nvSpPr>
        <p:spPr>
          <a:xfrm>
            <a:off x="3381295" y="4184021"/>
            <a:ext cx="2157412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800" dirty="0">
                <a:solidFill>
                  <a:schemeClr val="bg1"/>
                </a:solidFill>
              </a:rPr>
              <a:t>RAZLAGA 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CF856DB-CC71-5143-B84B-E735912B905C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1534758" y="1601358"/>
            <a:ext cx="503515" cy="10889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CF33B2E-7B4E-1C46-8CEA-95A0A1EE3509}"/>
              </a:ext>
            </a:extLst>
          </p:cNvPr>
          <p:cNvCxnSpPr>
            <a:stCxn id="9" idx="2"/>
          </p:cNvCxnSpPr>
          <p:nvPr/>
        </p:nvCxnSpPr>
        <p:spPr>
          <a:xfrm flipH="1">
            <a:off x="2843213" y="2263134"/>
            <a:ext cx="503515" cy="427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542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CBA14AE-394E-8B4F-A8D6-66DDBE671652}"/>
              </a:ext>
            </a:extLst>
          </p:cNvPr>
          <p:cNvSpPr txBox="1"/>
          <p:nvPr/>
        </p:nvSpPr>
        <p:spPr>
          <a:xfrm>
            <a:off x="626351" y="1020154"/>
            <a:ext cx="1816813" cy="369332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dirty="0"/>
              <a:t>OPAZOVANJE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27333A-1F96-6149-A875-38E4ED6FB6B4}"/>
              </a:ext>
            </a:extLst>
          </p:cNvPr>
          <p:cNvSpPr txBox="1"/>
          <p:nvPr/>
        </p:nvSpPr>
        <p:spPr>
          <a:xfrm>
            <a:off x="2438321" y="1393783"/>
            <a:ext cx="1816813" cy="646331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dirty="0"/>
              <a:t>PREDHODNO ZNANJE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6053EB-982A-6448-AF12-CB3BDA06CA73}"/>
              </a:ext>
            </a:extLst>
          </p:cNvPr>
          <p:cNvSpPr txBox="1"/>
          <p:nvPr/>
        </p:nvSpPr>
        <p:spPr>
          <a:xfrm>
            <a:off x="297751" y="2467289"/>
            <a:ext cx="3114674" cy="2145268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SI" sz="4000" dirty="0">
                <a:solidFill>
                  <a:schemeClr val="bg1"/>
                </a:solidFill>
              </a:rPr>
              <a:t>VEČ </a:t>
            </a:r>
          </a:p>
          <a:p>
            <a:r>
              <a:rPr lang="en-SI" sz="4000" dirty="0">
                <a:solidFill>
                  <a:schemeClr val="bg1"/>
                </a:solidFill>
              </a:rPr>
              <a:t>MOŽNIH</a:t>
            </a:r>
          </a:p>
          <a:p>
            <a:r>
              <a:rPr lang="en-SI" sz="4000" dirty="0">
                <a:solidFill>
                  <a:schemeClr val="bg1"/>
                </a:solidFill>
              </a:rPr>
              <a:t>RAZLAG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79CFB5-35F9-A046-B6BA-25AA3D3FF0E0}"/>
              </a:ext>
            </a:extLst>
          </p:cNvPr>
          <p:cNvSpPr txBox="1"/>
          <p:nvPr/>
        </p:nvSpPr>
        <p:spPr>
          <a:xfrm>
            <a:off x="2843213" y="2595625"/>
            <a:ext cx="2157412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800" dirty="0">
                <a:solidFill>
                  <a:schemeClr val="bg1"/>
                </a:solidFill>
              </a:rPr>
              <a:t>RAZLAGA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ED9526-3DB7-6D45-9D50-A74DC56E9F01}"/>
              </a:ext>
            </a:extLst>
          </p:cNvPr>
          <p:cNvSpPr txBox="1"/>
          <p:nvPr/>
        </p:nvSpPr>
        <p:spPr>
          <a:xfrm>
            <a:off x="2843213" y="3247181"/>
            <a:ext cx="2157412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800" dirty="0">
                <a:solidFill>
                  <a:schemeClr val="bg1"/>
                </a:solidFill>
              </a:rPr>
              <a:t>RAZLAGA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AD1292-224B-CE44-98A8-D77171D8CFA1}"/>
              </a:ext>
            </a:extLst>
          </p:cNvPr>
          <p:cNvSpPr txBox="1"/>
          <p:nvPr/>
        </p:nvSpPr>
        <p:spPr>
          <a:xfrm>
            <a:off x="2843213" y="3885025"/>
            <a:ext cx="2157412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800" dirty="0">
                <a:solidFill>
                  <a:schemeClr val="bg1"/>
                </a:solidFill>
              </a:rPr>
              <a:t>RAZLAGA 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CF856DB-CC71-5143-B84B-E735912B905C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1534758" y="1389486"/>
            <a:ext cx="503515" cy="10889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CF33B2E-7B4E-1C46-8CEA-95A0A1EE3509}"/>
              </a:ext>
            </a:extLst>
          </p:cNvPr>
          <p:cNvCxnSpPr>
            <a:stCxn id="9" idx="2"/>
          </p:cNvCxnSpPr>
          <p:nvPr/>
        </p:nvCxnSpPr>
        <p:spPr>
          <a:xfrm flipH="1">
            <a:off x="2843213" y="2040114"/>
            <a:ext cx="503515" cy="427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43F839F-C722-2044-AB30-4C0F28E8CE86}"/>
              </a:ext>
            </a:extLst>
          </p:cNvPr>
          <p:cNvSpPr txBox="1"/>
          <p:nvPr/>
        </p:nvSpPr>
        <p:spPr>
          <a:xfrm>
            <a:off x="5425614" y="2671599"/>
            <a:ext cx="2289717" cy="173664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I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ZAMISEL </a:t>
            </a:r>
          </a:p>
          <a:p>
            <a:pPr algn="ctr"/>
            <a:r>
              <a:rPr lang="en-SI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TESTNEGA POSKUSA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202B0FD-BF5E-7A44-9CCC-176B8F5AB095}"/>
              </a:ext>
            </a:extLst>
          </p:cNvPr>
          <p:cNvCxnSpPr>
            <a:stCxn id="11" idx="3"/>
          </p:cNvCxnSpPr>
          <p:nvPr/>
        </p:nvCxnSpPr>
        <p:spPr>
          <a:xfrm>
            <a:off x="5000625" y="2857235"/>
            <a:ext cx="447291" cy="3485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5B87DEF-63C1-EC46-95FA-F0A2FF9B4666}"/>
              </a:ext>
            </a:extLst>
          </p:cNvPr>
          <p:cNvCxnSpPr>
            <a:stCxn id="13" idx="3"/>
          </p:cNvCxnSpPr>
          <p:nvPr/>
        </p:nvCxnSpPr>
        <p:spPr>
          <a:xfrm>
            <a:off x="5000625" y="3508791"/>
            <a:ext cx="44729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6FE46E1-F859-F64A-AA04-3C91CF3A2011}"/>
              </a:ext>
            </a:extLst>
          </p:cNvPr>
          <p:cNvCxnSpPr>
            <a:stCxn id="14" idx="3"/>
          </p:cNvCxnSpPr>
          <p:nvPr/>
        </p:nvCxnSpPr>
        <p:spPr>
          <a:xfrm flipV="1">
            <a:off x="5000625" y="3885025"/>
            <a:ext cx="447291" cy="2616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1AF3E73-1B70-E143-A413-BFF9C64C30D4}"/>
              </a:ext>
            </a:extLst>
          </p:cNvPr>
          <p:cNvSpPr txBox="1"/>
          <p:nvPr/>
        </p:nvSpPr>
        <p:spPr>
          <a:xfrm>
            <a:off x="7596583" y="2744315"/>
            <a:ext cx="1681233" cy="4616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400" dirty="0">
                <a:solidFill>
                  <a:srgbClr val="FFFD78"/>
                </a:solidFill>
              </a:rPr>
              <a:t>NAPOVED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B67C1F5-31D6-9649-AA8F-5686F1A6CE6B}"/>
              </a:ext>
            </a:extLst>
          </p:cNvPr>
          <p:cNvSpPr txBox="1"/>
          <p:nvPr/>
        </p:nvSpPr>
        <p:spPr>
          <a:xfrm>
            <a:off x="7596582" y="3309089"/>
            <a:ext cx="1681233" cy="4616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400" dirty="0">
                <a:solidFill>
                  <a:srgbClr val="FFFD78"/>
                </a:solidFill>
              </a:rPr>
              <a:t>NAPOVED 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63D6AE-988B-A84B-8C39-B028D645A021}"/>
              </a:ext>
            </a:extLst>
          </p:cNvPr>
          <p:cNvSpPr txBox="1"/>
          <p:nvPr/>
        </p:nvSpPr>
        <p:spPr>
          <a:xfrm>
            <a:off x="7613099" y="3847857"/>
            <a:ext cx="1681233" cy="4616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400" dirty="0">
                <a:solidFill>
                  <a:srgbClr val="FFFD78"/>
                </a:solidFill>
              </a:rPr>
              <a:t>NAPOVED 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BF48F1-A3F2-E449-B90F-960B45AD6E10}"/>
              </a:ext>
            </a:extLst>
          </p:cNvPr>
          <p:cNvSpPr txBox="1"/>
          <p:nvPr/>
        </p:nvSpPr>
        <p:spPr>
          <a:xfrm>
            <a:off x="9612348" y="2671599"/>
            <a:ext cx="2289717" cy="173664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I" sz="3200" dirty="0">
                <a:solidFill>
                  <a:schemeClr val="bg2">
                    <a:lumMod val="25000"/>
                  </a:schemeClr>
                </a:solidFill>
              </a:rPr>
              <a:t>IZVEDBA </a:t>
            </a:r>
          </a:p>
          <a:p>
            <a:pPr algn="ctr"/>
            <a:r>
              <a:rPr lang="en-SI" sz="3200" dirty="0">
                <a:solidFill>
                  <a:schemeClr val="bg2">
                    <a:lumMod val="25000"/>
                  </a:schemeClr>
                </a:solidFill>
              </a:rPr>
              <a:t>TESTNEGA POSKUSA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63AC622-49D5-2D40-AD8E-D438CB50056D}"/>
              </a:ext>
            </a:extLst>
          </p:cNvPr>
          <p:cNvCxnSpPr>
            <a:stCxn id="19" idx="3"/>
          </p:cNvCxnSpPr>
          <p:nvPr/>
        </p:nvCxnSpPr>
        <p:spPr>
          <a:xfrm>
            <a:off x="9277816" y="2975148"/>
            <a:ext cx="318015" cy="14369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E165DA4-61D8-7749-8242-E70308816499}"/>
              </a:ext>
            </a:extLst>
          </p:cNvPr>
          <p:cNvCxnSpPr>
            <a:stCxn id="21" idx="3"/>
          </p:cNvCxnSpPr>
          <p:nvPr/>
        </p:nvCxnSpPr>
        <p:spPr>
          <a:xfrm flipV="1">
            <a:off x="9294332" y="3885025"/>
            <a:ext cx="318016" cy="19366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5489268-1B79-5045-A6CB-7B8112924C43}"/>
              </a:ext>
            </a:extLst>
          </p:cNvPr>
          <p:cNvCxnSpPr>
            <a:stCxn id="20" idx="3"/>
            <a:endCxn id="22" idx="1"/>
          </p:cNvCxnSpPr>
          <p:nvPr/>
        </p:nvCxnSpPr>
        <p:spPr>
          <a:xfrm>
            <a:off x="9277815" y="3539922"/>
            <a:ext cx="33453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581E3AB-4754-D647-91A5-C013F0056603}"/>
              </a:ext>
            </a:extLst>
          </p:cNvPr>
          <p:cNvSpPr txBox="1"/>
          <p:nvPr/>
        </p:nvSpPr>
        <p:spPr>
          <a:xfrm>
            <a:off x="297751" y="4996587"/>
            <a:ext cx="116043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Da bi </a:t>
            </a:r>
            <a:r>
              <a:rPr lang="en-GB" sz="3200" dirty="0" err="1"/>
              <a:t>ugotovili</a:t>
            </a:r>
            <a:r>
              <a:rPr lang="en-GB" sz="3200" dirty="0"/>
              <a:t>, </a:t>
            </a:r>
            <a:r>
              <a:rPr lang="en-GB" sz="3200" dirty="0" err="1"/>
              <a:t>katera</a:t>
            </a:r>
            <a:r>
              <a:rPr lang="en-GB" sz="3200" dirty="0"/>
              <a:t> </a:t>
            </a:r>
            <a:r>
              <a:rPr lang="en-GB" sz="3200" dirty="0" err="1"/>
              <a:t>izmed</a:t>
            </a:r>
            <a:r>
              <a:rPr lang="en-GB" sz="3200" dirty="0"/>
              <a:t> </a:t>
            </a:r>
            <a:r>
              <a:rPr lang="en-GB" sz="3200" dirty="0" err="1"/>
              <a:t>predlaganih</a:t>
            </a:r>
            <a:r>
              <a:rPr lang="en-GB" sz="3200" dirty="0"/>
              <a:t> </a:t>
            </a:r>
            <a:r>
              <a:rPr lang="en-GB" sz="3200" dirty="0" err="1"/>
              <a:t>razlag</a:t>
            </a:r>
            <a:r>
              <a:rPr lang="en-GB" sz="3200" dirty="0"/>
              <a:t> je </a:t>
            </a:r>
            <a:r>
              <a:rPr lang="en-GB" sz="3200" dirty="0" err="1"/>
              <a:t>pravilna</a:t>
            </a:r>
            <a:r>
              <a:rPr lang="en-GB" sz="3200" dirty="0"/>
              <a:t>, </a:t>
            </a:r>
            <a:r>
              <a:rPr lang="en-GB" sz="3200" dirty="0" err="1"/>
              <a:t>si</a:t>
            </a:r>
            <a:r>
              <a:rPr lang="en-GB" sz="3200" dirty="0"/>
              <a:t> </a:t>
            </a:r>
            <a:r>
              <a:rPr lang="en-GB" sz="3200" dirty="0" err="1"/>
              <a:t>najprej</a:t>
            </a:r>
            <a:r>
              <a:rPr lang="en-GB" sz="3200" dirty="0"/>
              <a:t> </a:t>
            </a:r>
            <a:r>
              <a:rPr lang="en-GB" sz="3200" dirty="0" err="1"/>
              <a:t>zamislijo</a:t>
            </a:r>
            <a:r>
              <a:rPr lang="en-GB" sz="3200" dirty="0"/>
              <a:t> </a:t>
            </a:r>
            <a:r>
              <a:rPr lang="en-GB" sz="3200" b="1" dirty="0" err="1"/>
              <a:t>testni</a:t>
            </a:r>
            <a:r>
              <a:rPr lang="en-GB" sz="3200" b="1" dirty="0"/>
              <a:t> </a:t>
            </a:r>
            <a:r>
              <a:rPr lang="en-GB" sz="3200" b="1" dirty="0" err="1"/>
              <a:t>poskus</a:t>
            </a:r>
            <a:r>
              <a:rPr lang="en-GB" sz="3200" dirty="0"/>
              <a:t>. Za </a:t>
            </a:r>
            <a:r>
              <a:rPr lang="en-GB" sz="3200" dirty="0" err="1"/>
              <a:t>vsako</a:t>
            </a:r>
            <a:r>
              <a:rPr lang="en-GB" sz="3200" dirty="0"/>
              <a:t> </a:t>
            </a:r>
            <a:r>
              <a:rPr lang="en-GB" sz="3200" dirty="0" err="1"/>
              <a:t>razlago</a:t>
            </a:r>
            <a:r>
              <a:rPr lang="en-GB" sz="3200" dirty="0"/>
              <a:t> </a:t>
            </a:r>
            <a:r>
              <a:rPr lang="en-GB" sz="3200" dirty="0" err="1"/>
              <a:t>posebej</a:t>
            </a:r>
            <a:r>
              <a:rPr lang="en-GB" sz="3200" dirty="0"/>
              <a:t> </a:t>
            </a:r>
            <a:r>
              <a:rPr lang="en-GB" sz="3200" dirty="0" err="1"/>
              <a:t>oblikujejo</a:t>
            </a:r>
            <a:r>
              <a:rPr lang="en-GB" sz="3200" dirty="0"/>
              <a:t> </a:t>
            </a:r>
            <a:r>
              <a:rPr lang="en-GB" sz="3200" b="1" dirty="0" err="1"/>
              <a:t>napoved</a:t>
            </a:r>
            <a:r>
              <a:rPr lang="en-GB" sz="3200" dirty="0"/>
              <a:t> o </a:t>
            </a:r>
            <a:r>
              <a:rPr lang="en-GB" sz="3200" dirty="0" err="1"/>
              <a:t>pričakovanem</a:t>
            </a:r>
            <a:r>
              <a:rPr lang="en-GB" sz="3200" dirty="0"/>
              <a:t> </a:t>
            </a:r>
            <a:r>
              <a:rPr lang="en-GB" sz="3200" dirty="0" err="1"/>
              <a:t>rezultatu</a:t>
            </a:r>
            <a:r>
              <a:rPr lang="en-GB" sz="3200" dirty="0"/>
              <a:t> </a:t>
            </a:r>
            <a:r>
              <a:rPr lang="en-GB" sz="3200" dirty="0" err="1"/>
              <a:t>testnega</a:t>
            </a:r>
            <a:r>
              <a:rPr lang="en-GB" sz="3200" dirty="0"/>
              <a:t> </a:t>
            </a:r>
            <a:r>
              <a:rPr lang="en-GB" sz="3200" dirty="0" err="1"/>
              <a:t>poskusa</a:t>
            </a:r>
            <a:r>
              <a:rPr lang="en-GB" sz="3200" dirty="0"/>
              <a:t>, </a:t>
            </a:r>
            <a:r>
              <a:rPr lang="en-GB" sz="3200" dirty="0" err="1"/>
              <a:t>nato</a:t>
            </a:r>
            <a:r>
              <a:rPr lang="en-GB" sz="3200" dirty="0"/>
              <a:t> pa </a:t>
            </a:r>
            <a:r>
              <a:rPr lang="en-GB" sz="3200" dirty="0" err="1"/>
              <a:t>poskus</a:t>
            </a:r>
            <a:r>
              <a:rPr lang="en-GB" sz="3200" dirty="0"/>
              <a:t> </a:t>
            </a:r>
            <a:r>
              <a:rPr lang="en-GB" sz="3200" dirty="0" err="1"/>
              <a:t>izvedejo</a:t>
            </a:r>
            <a:r>
              <a:rPr lang="en-GB" sz="3200" dirty="0"/>
              <a:t>.</a:t>
            </a:r>
            <a:endParaRPr lang="en-SI" sz="3200" dirty="0"/>
          </a:p>
        </p:txBody>
      </p:sp>
    </p:spTree>
    <p:extLst>
      <p:ext uri="{BB962C8B-B14F-4D97-AF65-F5344CB8AC3E}">
        <p14:creationId xmlns:p14="http://schemas.microsoft.com/office/powerpoint/2010/main" val="2340782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B94C291-FBE7-0043-9505-A8CBDC8349EF}"/>
              </a:ext>
            </a:extLst>
          </p:cNvPr>
          <p:cNvSpPr txBox="1"/>
          <p:nvPr/>
        </p:nvSpPr>
        <p:spPr>
          <a:xfrm>
            <a:off x="6495969" y="2692608"/>
            <a:ext cx="520016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err="1"/>
              <a:t>Obdržijo</a:t>
            </a:r>
            <a:r>
              <a:rPr lang="en-GB" sz="3200" dirty="0"/>
              <a:t> le </a:t>
            </a:r>
            <a:r>
              <a:rPr lang="en-GB" sz="3200" dirty="0" err="1"/>
              <a:t>tiste</a:t>
            </a:r>
            <a:r>
              <a:rPr lang="en-GB" sz="3200" dirty="0"/>
              <a:t> </a:t>
            </a:r>
            <a:r>
              <a:rPr lang="en-GB" sz="3200" dirty="0" err="1"/>
              <a:t>razlage</a:t>
            </a:r>
            <a:r>
              <a:rPr lang="en-GB" sz="3200" dirty="0"/>
              <a:t>, </a:t>
            </a:r>
            <a:r>
              <a:rPr lang="en-GB" sz="3200" dirty="0" err="1"/>
              <a:t>katerih</a:t>
            </a:r>
            <a:r>
              <a:rPr lang="en-GB" sz="3200" dirty="0"/>
              <a:t> </a:t>
            </a:r>
            <a:r>
              <a:rPr lang="en-GB" sz="3200" dirty="0" err="1"/>
              <a:t>napovedi</a:t>
            </a:r>
            <a:r>
              <a:rPr lang="en-GB" sz="3200" dirty="0"/>
              <a:t> se </a:t>
            </a:r>
            <a:r>
              <a:rPr lang="en-GB" sz="3200" dirty="0" err="1"/>
              <a:t>skladajo</a:t>
            </a:r>
            <a:r>
              <a:rPr lang="en-GB" sz="3200" dirty="0"/>
              <a:t> z </a:t>
            </a:r>
            <a:r>
              <a:rPr lang="en-GB" sz="3200" dirty="0" err="1"/>
              <a:t>rezultatom</a:t>
            </a:r>
            <a:r>
              <a:rPr lang="en-GB" sz="3200" dirty="0"/>
              <a:t> </a:t>
            </a:r>
            <a:r>
              <a:rPr lang="en-GB" sz="3200" dirty="0" err="1"/>
              <a:t>testnega</a:t>
            </a:r>
            <a:r>
              <a:rPr lang="en-GB" sz="3200" dirty="0"/>
              <a:t> </a:t>
            </a:r>
            <a:r>
              <a:rPr lang="en-GB" sz="3200" dirty="0" err="1"/>
              <a:t>poskusa</a:t>
            </a:r>
            <a:r>
              <a:rPr lang="en-GB" sz="3200" dirty="0"/>
              <a:t>, </a:t>
            </a:r>
            <a:r>
              <a:rPr lang="en-GB" sz="3200" dirty="0" err="1"/>
              <a:t>ostale</a:t>
            </a:r>
            <a:r>
              <a:rPr lang="en-GB" sz="3200" dirty="0"/>
              <a:t> pa </a:t>
            </a:r>
            <a:r>
              <a:rPr lang="en-GB" sz="3200" dirty="0" err="1"/>
              <a:t>zavržejo</a:t>
            </a:r>
            <a:r>
              <a:rPr lang="en-GB" sz="3200" dirty="0"/>
              <a:t>.</a:t>
            </a:r>
            <a:endParaRPr lang="en-SI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BA14AE-394E-8B4F-A8D6-66DDBE671652}"/>
              </a:ext>
            </a:extLst>
          </p:cNvPr>
          <p:cNvSpPr txBox="1"/>
          <p:nvPr/>
        </p:nvSpPr>
        <p:spPr>
          <a:xfrm>
            <a:off x="626351" y="1232026"/>
            <a:ext cx="1816813" cy="369332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dirty="0"/>
              <a:t>OPAZOVANJE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27333A-1F96-6149-A875-38E4ED6FB6B4}"/>
              </a:ext>
            </a:extLst>
          </p:cNvPr>
          <p:cNvSpPr txBox="1"/>
          <p:nvPr/>
        </p:nvSpPr>
        <p:spPr>
          <a:xfrm>
            <a:off x="2438321" y="1616803"/>
            <a:ext cx="1816813" cy="646331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dirty="0"/>
              <a:t>PREDHODNO ZNANJE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6053EB-982A-6448-AF12-CB3BDA06CA73}"/>
              </a:ext>
            </a:extLst>
          </p:cNvPr>
          <p:cNvSpPr txBox="1"/>
          <p:nvPr/>
        </p:nvSpPr>
        <p:spPr>
          <a:xfrm>
            <a:off x="885827" y="2690309"/>
            <a:ext cx="3114674" cy="2145268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SI" sz="4000" dirty="0">
                <a:solidFill>
                  <a:schemeClr val="bg1"/>
                </a:solidFill>
              </a:rPr>
              <a:t>VEČ </a:t>
            </a:r>
          </a:p>
          <a:p>
            <a:r>
              <a:rPr lang="en-SI" sz="4000" dirty="0">
                <a:solidFill>
                  <a:schemeClr val="bg1"/>
                </a:solidFill>
              </a:rPr>
              <a:t>MOŽNIH</a:t>
            </a:r>
          </a:p>
          <a:p>
            <a:r>
              <a:rPr lang="en-SI" sz="4000" dirty="0">
                <a:solidFill>
                  <a:schemeClr val="bg1"/>
                </a:solidFill>
              </a:rPr>
              <a:t>RAZLAG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79CFB5-35F9-A046-B6BA-25AA3D3FF0E0}"/>
              </a:ext>
            </a:extLst>
          </p:cNvPr>
          <p:cNvSpPr txBox="1"/>
          <p:nvPr/>
        </p:nvSpPr>
        <p:spPr>
          <a:xfrm>
            <a:off x="3381295" y="2818836"/>
            <a:ext cx="2157412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800" dirty="0">
                <a:solidFill>
                  <a:schemeClr val="bg1"/>
                </a:solidFill>
              </a:rPr>
              <a:t>RAZLAGA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AD1292-224B-CE44-98A8-D77171D8CFA1}"/>
              </a:ext>
            </a:extLst>
          </p:cNvPr>
          <p:cNvSpPr txBox="1"/>
          <p:nvPr/>
        </p:nvSpPr>
        <p:spPr>
          <a:xfrm>
            <a:off x="3381295" y="4184021"/>
            <a:ext cx="2157412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800" dirty="0">
                <a:solidFill>
                  <a:schemeClr val="bg1"/>
                </a:solidFill>
              </a:rPr>
              <a:t>RAZLAGA 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CF856DB-CC71-5143-B84B-E735912B905C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1534758" y="1601358"/>
            <a:ext cx="503515" cy="10889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CF33B2E-7B4E-1C46-8CEA-95A0A1EE3509}"/>
              </a:ext>
            </a:extLst>
          </p:cNvPr>
          <p:cNvCxnSpPr>
            <a:stCxn id="9" idx="2"/>
          </p:cNvCxnSpPr>
          <p:nvPr/>
        </p:nvCxnSpPr>
        <p:spPr>
          <a:xfrm flipH="1">
            <a:off x="2843213" y="2263134"/>
            <a:ext cx="503515" cy="427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72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CBA14AE-394E-8B4F-A8D6-66DDBE671652}"/>
              </a:ext>
            </a:extLst>
          </p:cNvPr>
          <p:cNvSpPr txBox="1"/>
          <p:nvPr/>
        </p:nvSpPr>
        <p:spPr>
          <a:xfrm>
            <a:off x="626351" y="1009006"/>
            <a:ext cx="1816813" cy="369332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dirty="0"/>
              <a:t>OPAZOVANJE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27333A-1F96-6149-A875-38E4ED6FB6B4}"/>
              </a:ext>
            </a:extLst>
          </p:cNvPr>
          <p:cNvSpPr txBox="1"/>
          <p:nvPr/>
        </p:nvSpPr>
        <p:spPr>
          <a:xfrm>
            <a:off x="2438321" y="1393783"/>
            <a:ext cx="1816813" cy="646331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dirty="0"/>
              <a:t>PREDHODNO ZNANJE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6053EB-982A-6448-AF12-CB3BDA06CA73}"/>
              </a:ext>
            </a:extLst>
          </p:cNvPr>
          <p:cNvSpPr txBox="1"/>
          <p:nvPr/>
        </p:nvSpPr>
        <p:spPr>
          <a:xfrm>
            <a:off x="219694" y="2467289"/>
            <a:ext cx="3114674" cy="2145268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SI" sz="4000" dirty="0">
                <a:solidFill>
                  <a:schemeClr val="bg1"/>
                </a:solidFill>
              </a:rPr>
              <a:t>VEČ </a:t>
            </a:r>
          </a:p>
          <a:p>
            <a:r>
              <a:rPr lang="en-SI" sz="4000" dirty="0">
                <a:solidFill>
                  <a:schemeClr val="bg1"/>
                </a:solidFill>
              </a:rPr>
              <a:t>MOŽNIH</a:t>
            </a:r>
          </a:p>
          <a:p>
            <a:r>
              <a:rPr lang="en-SI" sz="4000" dirty="0">
                <a:solidFill>
                  <a:schemeClr val="bg1"/>
                </a:solidFill>
              </a:rPr>
              <a:t>RAZLAG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79CFB5-35F9-A046-B6BA-25AA3D3FF0E0}"/>
              </a:ext>
            </a:extLst>
          </p:cNvPr>
          <p:cNvSpPr txBox="1"/>
          <p:nvPr/>
        </p:nvSpPr>
        <p:spPr>
          <a:xfrm>
            <a:off x="2776307" y="2595625"/>
            <a:ext cx="2157412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800" dirty="0">
                <a:solidFill>
                  <a:schemeClr val="bg1"/>
                </a:solidFill>
              </a:rPr>
              <a:t>RAZLAGA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AD1292-224B-CE44-98A8-D77171D8CFA1}"/>
              </a:ext>
            </a:extLst>
          </p:cNvPr>
          <p:cNvSpPr txBox="1"/>
          <p:nvPr/>
        </p:nvSpPr>
        <p:spPr>
          <a:xfrm>
            <a:off x="2776307" y="3885025"/>
            <a:ext cx="2157412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800" dirty="0">
                <a:solidFill>
                  <a:schemeClr val="bg1"/>
                </a:solidFill>
              </a:rPr>
              <a:t>RAZLAGA 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CF856DB-CC71-5143-B84B-E735912B905C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1534758" y="1378338"/>
            <a:ext cx="503515" cy="10889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CF33B2E-7B4E-1C46-8CEA-95A0A1EE3509}"/>
              </a:ext>
            </a:extLst>
          </p:cNvPr>
          <p:cNvCxnSpPr>
            <a:stCxn id="9" idx="2"/>
          </p:cNvCxnSpPr>
          <p:nvPr/>
        </p:nvCxnSpPr>
        <p:spPr>
          <a:xfrm flipH="1">
            <a:off x="2843213" y="2040114"/>
            <a:ext cx="503515" cy="427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43F839F-C722-2044-AB30-4C0F28E8CE86}"/>
              </a:ext>
            </a:extLst>
          </p:cNvPr>
          <p:cNvSpPr txBox="1"/>
          <p:nvPr/>
        </p:nvSpPr>
        <p:spPr>
          <a:xfrm>
            <a:off x="5384923" y="2671599"/>
            <a:ext cx="2583470" cy="173664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I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ZAMISEL </a:t>
            </a:r>
          </a:p>
          <a:p>
            <a:pPr algn="ctr"/>
            <a:r>
              <a:rPr lang="en-SI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DODATNEGA POSKUSA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202B0FD-BF5E-7A44-9CCC-176B8F5AB095}"/>
              </a:ext>
            </a:extLst>
          </p:cNvPr>
          <p:cNvCxnSpPr>
            <a:stCxn id="11" idx="3"/>
          </p:cNvCxnSpPr>
          <p:nvPr/>
        </p:nvCxnSpPr>
        <p:spPr>
          <a:xfrm>
            <a:off x="4933719" y="2857235"/>
            <a:ext cx="447291" cy="3485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6FE46E1-F859-F64A-AA04-3C91CF3A2011}"/>
              </a:ext>
            </a:extLst>
          </p:cNvPr>
          <p:cNvCxnSpPr>
            <a:stCxn id="14" idx="3"/>
          </p:cNvCxnSpPr>
          <p:nvPr/>
        </p:nvCxnSpPr>
        <p:spPr>
          <a:xfrm flipV="1">
            <a:off x="4933719" y="3885025"/>
            <a:ext cx="447291" cy="2616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1AF3E73-1B70-E143-A413-BFF9C64C30D4}"/>
              </a:ext>
            </a:extLst>
          </p:cNvPr>
          <p:cNvSpPr txBox="1"/>
          <p:nvPr/>
        </p:nvSpPr>
        <p:spPr>
          <a:xfrm>
            <a:off x="7540828" y="2755466"/>
            <a:ext cx="1681233" cy="4616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400" dirty="0">
                <a:solidFill>
                  <a:srgbClr val="FFFD78"/>
                </a:solidFill>
              </a:rPr>
              <a:t>NAPOVED 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63D6AE-988B-A84B-8C39-B028D645A021}"/>
              </a:ext>
            </a:extLst>
          </p:cNvPr>
          <p:cNvSpPr txBox="1"/>
          <p:nvPr/>
        </p:nvSpPr>
        <p:spPr>
          <a:xfrm>
            <a:off x="7557344" y="3847857"/>
            <a:ext cx="1681233" cy="4616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400" dirty="0">
                <a:solidFill>
                  <a:srgbClr val="FFFD78"/>
                </a:solidFill>
              </a:rPr>
              <a:t>NAPOVED 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BF48F1-A3F2-E449-B90F-960B45AD6E10}"/>
              </a:ext>
            </a:extLst>
          </p:cNvPr>
          <p:cNvSpPr txBox="1"/>
          <p:nvPr/>
        </p:nvSpPr>
        <p:spPr>
          <a:xfrm>
            <a:off x="9500839" y="2671599"/>
            <a:ext cx="2486721" cy="173664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I" sz="3200" dirty="0">
                <a:solidFill>
                  <a:schemeClr val="bg2">
                    <a:lumMod val="25000"/>
                  </a:schemeClr>
                </a:solidFill>
              </a:rPr>
              <a:t>IZVEDBA </a:t>
            </a:r>
          </a:p>
          <a:p>
            <a:pPr algn="ctr"/>
            <a:r>
              <a:rPr lang="en-SI" sz="3200" dirty="0">
                <a:solidFill>
                  <a:schemeClr val="bg2">
                    <a:lumMod val="25000"/>
                  </a:schemeClr>
                </a:solidFill>
              </a:rPr>
              <a:t>DODATNEGA POSKUSA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63AC622-49D5-2D40-AD8E-D438CB50056D}"/>
              </a:ext>
            </a:extLst>
          </p:cNvPr>
          <p:cNvCxnSpPr>
            <a:stCxn id="19" idx="3"/>
          </p:cNvCxnSpPr>
          <p:nvPr/>
        </p:nvCxnSpPr>
        <p:spPr>
          <a:xfrm>
            <a:off x="9222061" y="2986299"/>
            <a:ext cx="318015" cy="14369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E165DA4-61D8-7749-8242-E70308816499}"/>
              </a:ext>
            </a:extLst>
          </p:cNvPr>
          <p:cNvCxnSpPr>
            <a:cxnSpLocks/>
            <a:stCxn id="21" idx="3"/>
          </p:cNvCxnSpPr>
          <p:nvPr/>
        </p:nvCxnSpPr>
        <p:spPr>
          <a:xfrm flipV="1">
            <a:off x="9238577" y="3934993"/>
            <a:ext cx="301499" cy="14369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581E3AB-4754-D647-91A5-C013F0056603}"/>
              </a:ext>
            </a:extLst>
          </p:cNvPr>
          <p:cNvSpPr txBox="1"/>
          <p:nvPr/>
        </p:nvSpPr>
        <p:spPr>
          <a:xfrm>
            <a:off x="297751" y="5052342"/>
            <a:ext cx="116043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Da bi </a:t>
            </a:r>
            <a:r>
              <a:rPr lang="en-GB" sz="3200" dirty="0" err="1"/>
              <a:t>ločili</a:t>
            </a:r>
            <a:r>
              <a:rPr lang="en-GB" sz="3200" dirty="0"/>
              <a:t> med </a:t>
            </a:r>
            <a:r>
              <a:rPr lang="en-GB" sz="3200" dirty="0" err="1"/>
              <a:t>preostalimi</a:t>
            </a:r>
            <a:r>
              <a:rPr lang="en-GB" sz="3200" dirty="0"/>
              <a:t> </a:t>
            </a:r>
            <a:r>
              <a:rPr lang="en-GB" sz="3200" dirty="0" err="1"/>
              <a:t>razlagami</a:t>
            </a:r>
            <a:r>
              <a:rPr lang="en-GB" sz="3200" dirty="0"/>
              <a:t>, </a:t>
            </a:r>
            <a:r>
              <a:rPr lang="en-GB" sz="3200" dirty="0" err="1"/>
              <a:t>predlagajo</a:t>
            </a:r>
            <a:r>
              <a:rPr lang="en-GB" sz="3200" dirty="0"/>
              <a:t> </a:t>
            </a:r>
            <a:r>
              <a:rPr lang="en-GB" sz="3200" dirty="0" err="1"/>
              <a:t>dodatne</a:t>
            </a:r>
            <a:r>
              <a:rPr lang="en-GB" sz="3200" dirty="0"/>
              <a:t> </a:t>
            </a:r>
            <a:r>
              <a:rPr lang="en-GB" sz="3200" dirty="0" err="1"/>
              <a:t>testne</a:t>
            </a:r>
            <a:r>
              <a:rPr lang="en-GB" sz="3200" dirty="0"/>
              <a:t> </a:t>
            </a:r>
            <a:r>
              <a:rPr lang="en-GB" sz="3200" dirty="0" err="1"/>
              <a:t>poskuse</a:t>
            </a:r>
            <a:r>
              <a:rPr lang="en-GB" sz="3200" dirty="0"/>
              <a:t>.</a:t>
            </a:r>
            <a:endParaRPr lang="en-SI" sz="3200" dirty="0"/>
          </a:p>
        </p:txBody>
      </p:sp>
    </p:spTree>
    <p:extLst>
      <p:ext uri="{BB962C8B-B14F-4D97-AF65-F5344CB8AC3E}">
        <p14:creationId xmlns:p14="http://schemas.microsoft.com/office/powerpoint/2010/main" val="4278879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B94C291-FBE7-0043-9505-A8CBDC8349EF}"/>
              </a:ext>
            </a:extLst>
          </p:cNvPr>
          <p:cNvSpPr txBox="1"/>
          <p:nvPr/>
        </p:nvSpPr>
        <p:spPr>
          <a:xfrm>
            <a:off x="6495969" y="1413063"/>
            <a:ext cx="520016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err="1"/>
              <a:t>Razlago</a:t>
            </a:r>
            <a:r>
              <a:rPr lang="en-GB" sz="3200" dirty="0"/>
              <a:t>, </a:t>
            </a:r>
            <a:r>
              <a:rPr lang="en-GB" sz="3200" dirty="0" err="1"/>
              <a:t>katere</a:t>
            </a:r>
            <a:r>
              <a:rPr lang="en-GB" sz="3200" dirty="0"/>
              <a:t> </a:t>
            </a:r>
            <a:r>
              <a:rPr lang="en-GB" sz="3200" dirty="0" err="1"/>
              <a:t>napovedi</a:t>
            </a:r>
            <a:r>
              <a:rPr lang="en-GB" sz="3200" dirty="0"/>
              <a:t> se </a:t>
            </a:r>
            <a:r>
              <a:rPr lang="en-GB" sz="3200" dirty="0" err="1"/>
              <a:t>skladajo</a:t>
            </a:r>
            <a:r>
              <a:rPr lang="en-GB" sz="3200" dirty="0"/>
              <a:t> z </a:t>
            </a:r>
            <a:r>
              <a:rPr lang="en-GB" sz="3200" dirty="0" err="1"/>
              <a:t>rezultati</a:t>
            </a:r>
            <a:r>
              <a:rPr lang="en-GB" sz="3200" dirty="0"/>
              <a:t> </a:t>
            </a:r>
            <a:r>
              <a:rPr lang="en-GB" sz="3200" dirty="0" err="1"/>
              <a:t>testnih</a:t>
            </a:r>
            <a:r>
              <a:rPr lang="en-GB" sz="3200" dirty="0"/>
              <a:t> </a:t>
            </a:r>
            <a:r>
              <a:rPr lang="en-GB" sz="3200" dirty="0" err="1"/>
              <a:t>poskusov</a:t>
            </a:r>
            <a:r>
              <a:rPr lang="en-GB" sz="3200" dirty="0"/>
              <a:t>, </a:t>
            </a:r>
            <a:r>
              <a:rPr lang="en-GB" sz="3200" dirty="0" err="1"/>
              <a:t>znanstveniki</a:t>
            </a:r>
            <a:r>
              <a:rPr lang="en-GB" sz="3200" dirty="0"/>
              <a:t> </a:t>
            </a:r>
            <a:r>
              <a:rPr lang="en-GB" sz="3200" dirty="0" err="1"/>
              <a:t>uporabijo</a:t>
            </a:r>
            <a:r>
              <a:rPr lang="en-GB" sz="3200" dirty="0"/>
              <a:t> </a:t>
            </a:r>
            <a:r>
              <a:rPr lang="en-GB" sz="3200" dirty="0" err="1"/>
              <a:t>pri</a:t>
            </a:r>
            <a:r>
              <a:rPr lang="en-GB" sz="3200" dirty="0"/>
              <a:t> </a:t>
            </a:r>
            <a:r>
              <a:rPr lang="en-GB" sz="3200" dirty="0" err="1"/>
              <a:t>svojem</a:t>
            </a:r>
            <a:r>
              <a:rPr lang="en-GB" sz="3200" dirty="0"/>
              <a:t> </a:t>
            </a:r>
            <a:r>
              <a:rPr lang="en-GB" sz="3200" dirty="0" err="1"/>
              <a:t>raziskovalnem</a:t>
            </a:r>
            <a:r>
              <a:rPr lang="en-GB" sz="3200" dirty="0"/>
              <a:t> </a:t>
            </a:r>
            <a:r>
              <a:rPr lang="en-GB" sz="3200" dirty="0" err="1"/>
              <a:t>delu</a:t>
            </a:r>
            <a:r>
              <a:rPr lang="en-GB" sz="3200" dirty="0"/>
              <a:t>. </a:t>
            </a:r>
            <a:r>
              <a:rPr lang="en-GB" sz="3200" dirty="0" err="1"/>
              <a:t>Pri</a:t>
            </a:r>
            <a:r>
              <a:rPr lang="en-GB" sz="3200" dirty="0"/>
              <a:t> </a:t>
            </a:r>
            <a:r>
              <a:rPr lang="en-GB" sz="3200" dirty="0" err="1"/>
              <a:t>tem</a:t>
            </a:r>
            <a:r>
              <a:rPr lang="en-GB" sz="3200" dirty="0"/>
              <a:t> je </a:t>
            </a:r>
            <a:r>
              <a:rPr lang="en-GB" sz="3200" dirty="0" err="1"/>
              <a:t>razlaga</a:t>
            </a:r>
            <a:r>
              <a:rPr lang="en-GB" sz="3200" dirty="0"/>
              <a:t> </a:t>
            </a:r>
            <a:r>
              <a:rPr lang="en-GB" sz="3200" dirty="0" err="1"/>
              <a:t>podvržena</a:t>
            </a:r>
            <a:r>
              <a:rPr lang="en-GB" sz="3200" dirty="0"/>
              <a:t> </a:t>
            </a:r>
            <a:r>
              <a:rPr lang="en-GB" sz="3200" dirty="0" err="1"/>
              <a:t>nenehnemu</a:t>
            </a:r>
            <a:r>
              <a:rPr lang="en-GB" sz="3200" dirty="0"/>
              <a:t> </a:t>
            </a:r>
            <a:r>
              <a:rPr lang="en-GB" sz="3200" dirty="0" err="1"/>
              <a:t>preverjanju</a:t>
            </a:r>
            <a:r>
              <a:rPr lang="en-GB" sz="3200" dirty="0"/>
              <a:t> in </a:t>
            </a:r>
            <a:r>
              <a:rPr lang="en-GB" sz="3200" dirty="0" err="1"/>
              <a:t>testiranju</a:t>
            </a:r>
            <a:r>
              <a:rPr lang="en-GB" sz="3200" dirty="0"/>
              <a:t>.</a:t>
            </a:r>
            <a:endParaRPr lang="en-SI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BA14AE-394E-8B4F-A8D6-66DDBE671652}"/>
              </a:ext>
            </a:extLst>
          </p:cNvPr>
          <p:cNvSpPr txBox="1"/>
          <p:nvPr/>
        </p:nvSpPr>
        <p:spPr>
          <a:xfrm>
            <a:off x="626351" y="1232026"/>
            <a:ext cx="1816813" cy="369332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dirty="0"/>
              <a:t>OPAZOVANJE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27333A-1F96-6149-A875-38E4ED6FB6B4}"/>
              </a:ext>
            </a:extLst>
          </p:cNvPr>
          <p:cNvSpPr txBox="1"/>
          <p:nvPr/>
        </p:nvSpPr>
        <p:spPr>
          <a:xfrm>
            <a:off x="2438321" y="1616803"/>
            <a:ext cx="1816813" cy="646331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dirty="0"/>
              <a:t>PREDHODNO ZNANJE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6053EB-982A-6448-AF12-CB3BDA06CA73}"/>
              </a:ext>
            </a:extLst>
          </p:cNvPr>
          <p:cNvSpPr txBox="1"/>
          <p:nvPr/>
        </p:nvSpPr>
        <p:spPr>
          <a:xfrm>
            <a:off x="885827" y="2690309"/>
            <a:ext cx="3114674" cy="2145268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SI" sz="4000" dirty="0">
                <a:solidFill>
                  <a:schemeClr val="bg1"/>
                </a:solidFill>
              </a:rPr>
              <a:t>VEČ </a:t>
            </a:r>
          </a:p>
          <a:p>
            <a:r>
              <a:rPr lang="en-SI" sz="4000" dirty="0">
                <a:solidFill>
                  <a:schemeClr val="bg1"/>
                </a:solidFill>
              </a:rPr>
              <a:t>MOŽNIH</a:t>
            </a:r>
          </a:p>
          <a:p>
            <a:r>
              <a:rPr lang="en-SI" sz="4000" dirty="0">
                <a:solidFill>
                  <a:schemeClr val="bg1"/>
                </a:solidFill>
              </a:rPr>
              <a:t>RAZLAG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79CFB5-35F9-A046-B6BA-25AA3D3FF0E0}"/>
              </a:ext>
            </a:extLst>
          </p:cNvPr>
          <p:cNvSpPr txBox="1"/>
          <p:nvPr/>
        </p:nvSpPr>
        <p:spPr>
          <a:xfrm>
            <a:off x="3381295" y="2818836"/>
            <a:ext cx="2157412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800" dirty="0">
                <a:solidFill>
                  <a:schemeClr val="bg1"/>
                </a:solidFill>
              </a:rPr>
              <a:t>RAZLAGA 1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CF856DB-CC71-5143-B84B-E735912B905C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1534758" y="1601358"/>
            <a:ext cx="503515" cy="10889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CF33B2E-7B4E-1C46-8CEA-95A0A1EE3509}"/>
              </a:ext>
            </a:extLst>
          </p:cNvPr>
          <p:cNvCxnSpPr>
            <a:stCxn id="9" idx="2"/>
          </p:cNvCxnSpPr>
          <p:nvPr/>
        </p:nvCxnSpPr>
        <p:spPr>
          <a:xfrm flipH="1">
            <a:off x="2843213" y="2263134"/>
            <a:ext cx="503515" cy="427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684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CBA14AE-394E-8B4F-A8D6-66DDBE671652}"/>
              </a:ext>
            </a:extLst>
          </p:cNvPr>
          <p:cNvSpPr txBox="1"/>
          <p:nvPr/>
        </p:nvSpPr>
        <p:spPr>
          <a:xfrm>
            <a:off x="626351" y="1232026"/>
            <a:ext cx="1816813" cy="369332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dirty="0"/>
              <a:t>OPAZOVANJE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27333A-1F96-6149-A875-38E4ED6FB6B4}"/>
              </a:ext>
            </a:extLst>
          </p:cNvPr>
          <p:cNvSpPr txBox="1"/>
          <p:nvPr/>
        </p:nvSpPr>
        <p:spPr>
          <a:xfrm>
            <a:off x="2438321" y="1616803"/>
            <a:ext cx="1816813" cy="646331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dirty="0"/>
              <a:t>PREDHODNO ZNANJE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6053EB-982A-6448-AF12-CB3BDA06CA73}"/>
              </a:ext>
            </a:extLst>
          </p:cNvPr>
          <p:cNvSpPr txBox="1"/>
          <p:nvPr/>
        </p:nvSpPr>
        <p:spPr>
          <a:xfrm>
            <a:off x="885827" y="2690309"/>
            <a:ext cx="3114674" cy="2145268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SI" sz="4000" dirty="0">
                <a:solidFill>
                  <a:schemeClr val="bg1"/>
                </a:solidFill>
              </a:rPr>
              <a:t>VEČ </a:t>
            </a:r>
          </a:p>
          <a:p>
            <a:r>
              <a:rPr lang="en-SI" sz="4000" dirty="0">
                <a:solidFill>
                  <a:schemeClr val="bg1"/>
                </a:solidFill>
              </a:rPr>
              <a:t>MOŽNIH</a:t>
            </a:r>
          </a:p>
          <a:p>
            <a:r>
              <a:rPr lang="en-SI" sz="4000" dirty="0">
                <a:solidFill>
                  <a:schemeClr val="bg1"/>
                </a:solidFill>
              </a:rPr>
              <a:t>RAZLAG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79CFB5-35F9-A046-B6BA-25AA3D3FF0E0}"/>
              </a:ext>
            </a:extLst>
          </p:cNvPr>
          <p:cNvSpPr txBox="1"/>
          <p:nvPr/>
        </p:nvSpPr>
        <p:spPr>
          <a:xfrm>
            <a:off x="3381295" y="2818836"/>
            <a:ext cx="2157412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SI" sz="2800" dirty="0">
                <a:solidFill>
                  <a:schemeClr val="bg1"/>
                </a:solidFill>
              </a:rPr>
              <a:t>RAZLAGA 1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CF856DB-CC71-5143-B84B-E735912B905C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1534758" y="1601358"/>
            <a:ext cx="503515" cy="10889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CF33B2E-7B4E-1C46-8CEA-95A0A1EE3509}"/>
              </a:ext>
            </a:extLst>
          </p:cNvPr>
          <p:cNvCxnSpPr>
            <a:stCxn id="9" idx="2"/>
          </p:cNvCxnSpPr>
          <p:nvPr/>
        </p:nvCxnSpPr>
        <p:spPr>
          <a:xfrm flipH="1">
            <a:off x="2843213" y="2263134"/>
            <a:ext cx="503515" cy="4271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33B7EB0-D23C-2046-BB3D-498A8762C344}"/>
              </a:ext>
            </a:extLst>
          </p:cNvPr>
          <p:cNvSpPr txBox="1"/>
          <p:nvPr/>
        </p:nvSpPr>
        <p:spPr>
          <a:xfrm>
            <a:off x="297751" y="5052342"/>
            <a:ext cx="116043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err="1"/>
              <a:t>Razlaga</a:t>
            </a:r>
            <a:r>
              <a:rPr lang="en-GB" sz="3200" dirty="0"/>
              <a:t>, </a:t>
            </a:r>
            <a:r>
              <a:rPr lang="en-GB" sz="3200" dirty="0" err="1"/>
              <a:t>ki</a:t>
            </a:r>
            <a:r>
              <a:rPr lang="en-GB" sz="3200" dirty="0"/>
              <a:t> </a:t>
            </a:r>
            <a:r>
              <a:rPr lang="en-GB" sz="3200" dirty="0" err="1"/>
              <a:t>uspešno</a:t>
            </a:r>
            <a:r>
              <a:rPr lang="en-GB" sz="3200" dirty="0"/>
              <a:t> </a:t>
            </a:r>
            <a:r>
              <a:rPr lang="en-GB" sz="3200" dirty="0" err="1"/>
              <a:t>prestane</a:t>
            </a:r>
            <a:r>
              <a:rPr lang="en-GB" sz="3200" dirty="0"/>
              <a:t> </a:t>
            </a:r>
            <a:r>
              <a:rPr lang="en-GB" sz="3200" dirty="0" err="1"/>
              <a:t>številne</a:t>
            </a:r>
            <a:r>
              <a:rPr lang="en-GB" sz="3200" dirty="0"/>
              <a:t> </a:t>
            </a:r>
            <a:r>
              <a:rPr lang="en-GB" sz="3200" dirty="0" err="1"/>
              <a:t>testne</a:t>
            </a:r>
            <a:r>
              <a:rPr lang="en-GB" sz="3200" dirty="0"/>
              <a:t> </a:t>
            </a:r>
            <a:r>
              <a:rPr lang="en-GB" sz="3200" dirty="0" err="1"/>
              <a:t>poskuse</a:t>
            </a:r>
            <a:r>
              <a:rPr lang="en-GB" sz="3200" dirty="0"/>
              <a:t>, </a:t>
            </a:r>
            <a:r>
              <a:rPr lang="en-GB" sz="3200" dirty="0" err="1"/>
              <a:t>postane</a:t>
            </a:r>
            <a:r>
              <a:rPr lang="en-GB" sz="3200" dirty="0"/>
              <a:t> </a:t>
            </a:r>
            <a:r>
              <a:rPr lang="en-GB" sz="3200" b="1" dirty="0" err="1"/>
              <a:t>znanstvena</a:t>
            </a:r>
            <a:r>
              <a:rPr lang="en-GB" sz="3200" b="1" dirty="0"/>
              <a:t> </a:t>
            </a:r>
            <a:r>
              <a:rPr lang="en-GB" sz="3200" b="1" dirty="0" err="1"/>
              <a:t>teorija</a:t>
            </a:r>
            <a:r>
              <a:rPr lang="en-GB" sz="3200" dirty="0"/>
              <a:t>.</a:t>
            </a:r>
            <a:endParaRPr lang="en-SI" sz="3200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40983A9-6A57-7E42-8BC5-38F2B0C634A4}"/>
              </a:ext>
            </a:extLst>
          </p:cNvPr>
          <p:cNvSpPr/>
          <p:nvPr/>
        </p:nvSpPr>
        <p:spPr>
          <a:xfrm>
            <a:off x="7593981" y="2361192"/>
            <a:ext cx="2676293" cy="143850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sz="2400" dirty="0"/>
              <a:t>ZNANSTVENA TEORIJA</a:t>
            </a:r>
          </a:p>
          <a:p>
            <a:pPr algn="ctr"/>
            <a:r>
              <a:rPr lang="en-SI" sz="2400" dirty="0"/>
              <a:t>(FIZIKALNI ZAKON)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AEB6BF4-78EB-1542-9AD0-C7852F7D0DB1}"/>
              </a:ext>
            </a:extLst>
          </p:cNvPr>
          <p:cNvCxnSpPr>
            <a:cxnSpLocks/>
            <a:stCxn id="11" idx="3"/>
            <a:endCxn id="2" idx="1"/>
          </p:cNvCxnSpPr>
          <p:nvPr/>
        </p:nvCxnSpPr>
        <p:spPr>
          <a:xfrm>
            <a:off x="5538707" y="3080446"/>
            <a:ext cx="205527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816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232</Words>
  <Application>Microsoft Macintosh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ZNANSTVENA TEORIJA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 Brečko</dc:creator>
  <cp:lastModifiedBy>Tomi Brečko</cp:lastModifiedBy>
  <cp:revision>10</cp:revision>
  <dcterms:created xsi:type="dcterms:W3CDTF">2020-04-21T15:09:26Z</dcterms:created>
  <dcterms:modified xsi:type="dcterms:W3CDTF">2020-04-21T20:07:38Z</dcterms:modified>
</cp:coreProperties>
</file>