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 lvl="0">
      <a:defRPr lang="hr-HR"/>
    </a:defPPr>
    <a:lvl1pPr lvl="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1pPr>
    <a:lvl2pPr marL="457200" lvl="1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2pPr>
    <a:lvl3pPr marL="914400" lvl="2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3pPr>
    <a:lvl4pPr marL="1371600" lvl="3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4pPr>
    <a:lvl5pPr marL="1828800" lvl="4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5pPr>
    <a:lvl6pPr marL="2286000" lvl="5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6pPr>
    <a:lvl7pPr marL="2743200" lvl="6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7pPr>
    <a:lvl8pPr marL="3200400" lvl="7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8pPr>
    <a:lvl9pPr marL="3657600" lvl="8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761A62FA-8C7A-45B9-8936-F3A14F2EB0D2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301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6EA4F-F8BF-46EF-9252-409CB343CB25}" type="slidenum">
              <a:rPr lang="hr-HR"/>
              <a:pPr/>
              <a:t>1</a:t>
            </a:fld>
            <a:endParaRPr lang="hr-H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1ABC56-9F86-4C0A-B8FE-2DC4CE392DAF}" type="slidenum">
              <a:rPr lang="hr-HR"/>
              <a:pPr/>
              <a:t>10</a:t>
            </a:fld>
            <a:endParaRPr lang="hr-HR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767957-03C6-4F8D-80A2-E20C6B3C99B7}" type="slidenum">
              <a:rPr lang="hr-HR"/>
              <a:pPr/>
              <a:t>11</a:t>
            </a:fld>
            <a:endParaRPr lang="hr-HR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F7A08-D1C3-4367-957B-F211DE35E9B2}" type="slidenum">
              <a:rPr lang="hr-HR"/>
              <a:pPr/>
              <a:t>12</a:t>
            </a:fld>
            <a:endParaRPr lang="hr-HR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8CE2D5-4BA8-41F2-9038-D65CECF75291}" type="slidenum">
              <a:rPr lang="hr-HR"/>
              <a:pPr/>
              <a:t>13</a:t>
            </a:fld>
            <a:endParaRPr lang="hr-H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90328-7871-4BFB-81F7-166062243CD2}" type="slidenum">
              <a:rPr lang="hr-HR"/>
              <a:pPr/>
              <a:t>14</a:t>
            </a:fld>
            <a:endParaRPr lang="hr-HR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F98236-1596-4091-B2A6-E1629E946DBC}" type="slidenum">
              <a:rPr lang="hr-HR"/>
              <a:pPr/>
              <a:t>15</a:t>
            </a:fld>
            <a:endParaRPr lang="hr-H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566C0-A3A8-4EA7-8750-F6607306B508}" type="slidenum">
              <a:rPr lang="hr-HR"/>
              <a:pPr/>
              <a:t>16</a:t>
            </a:fld>
            <a:endParaRPr lang="hr-HR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EC0B8-DD7E-4B58-A173-1458C6B7D191}" type="slidenum">
              <a:rPr lang="hr-HR"/>
              <a:pPr/>
              <a:t>17</a:t>
            </a:fld>
            <a:endParaRPr lang="hr-H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7642F-BCB1-4735-88D0-A7039F5EAC64}" type="slidenum">
              <a:rPr lang="hr-HR"/>
              <a:pPr/>
              <a:t>18</a:t>
            </a:fld>
            <a:endParaRPr lang="hr-HR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52EA2-8412-46FD-97E0-06C66B68AAEB}" type="slidenum">
              <a:rPr lang="hr-HR"/>
              <a:pPr/>
              <a:t>19</a:t>
            </a:fld>
            <a:endParaRPr lang="hr-HR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A7513-D794-40FE-8893-908DE5C7629E}" type="slidenum">
              <a:rPr lang="hr-HR"/>
              <a:pPr/>
              <a:t>2</a:t>
            </a:fld>
            <a:endParaRPr lang="hr-H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C88DE-C79E-4133-BF44-14041A36C461}" type="slidenum">
              <a:rPr lang="hr-HR"/>
              <a:pPr/>
              <a:t>20</a:t>
            </a:fld>
            <a:endParaRPr lang="hr-H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A62FA-8C7A-45B9-8936-F3A14F2EB0D2}" type="slidenum">
              <a:rPr lang="hr-HR" smtClean="0"/>
              <a:pPr/>
              <a:t>42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202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07F6D5-8389-4942-B78B-C514C34AC7E9}" type="slidenum">
              <a:rPr lang="hr-HR"/>
              <a:pPr/>
              <a:t>3</a:t>
            </a:fld>
            <a:endParaRPr lang="hr-HR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13162-D384-4562-9159-570EBB54D089}" type="slidenum">
              <a:rPr lang="hr-HR"/>
              <a:pPr/>
              <a:t>4</a:t>
            </a:fld>
            <a:endParaRPr lang="hr-HR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E6AB37-4432-4DED-BC6A-C2692232C172}" type="slidenum">
              <a:rPr lang="hr-HR"/>
              <a:pPr/>
              <a:t>5</a:t>
            </a:fld>
            <a:endParaRPr lang="hr-H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B491F-10C8-4F3C-AE45-6A893536326F}" type="slidenum">
              <a:rPr lang="hr-HR"/>
              <a:pPr/>
              <a:t>6</a:t>
            </a:fld>
            <a:endParaRPr lang="hr-H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7C6F6-7410-42DB-86AB-57A3BE54446B}" type="slidenum">
              <a:rPr lang="hr-HR"/>
              <a:pPr/>
              <a:t>7</a:t>
            </a:fld>
            <a:endParaRPr lang="hr-H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283FE-043B-4C2D-9949-A53C13F8373C}" type="slidenum">
              <a:rPr lang="hr-HR"/>
              <a:pPr/>
              <a:t>8</a:t>
            </a:fld>
            <a:endParaRPr lang="hr-HR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A3D598-AD26-4C5D-AD23-54494057969D}" type="slidenum">
              <a:rPr lang="hr-HR"/>
              <a:pPr/>
              <a:t>9</a:t>
            </a:fld>
            <a:endParaRPr lang="hr-HR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3072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2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307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6584F2E-01C2-469C-8F36-D95DC2798A0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AADB4-0E37-43E2-ACE7-B6EE6D08F43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630C6-44DC-4AD2-9C3C-DB91628762F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65C46-9C6B-44D3-86DC-4A13F961D9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E031E-7762-4F6F-896D-729AFCDB31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ADAF0-5099-427E-B6B1-0F2840196B8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BC56F-C9D3-4175-B767-1511947F570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C45BD-FDB2-479F-80FE-4DE2227F84D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8529B-BD07-4F89-90CB-11C124A6B48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BB3BD-9673-43DD-87D6-473D257461E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750BE-5451-4D47-9ADC-5AD0BC4E8A5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96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B34B423-330A-48EF-A403-598C4EE53C31}" type="slidenum">
              <a:rPr lang="hr-HR"/>
              <a:pPr/>
              <a:t>‹#›</a:t>
            </a:fld>
            <a:endParaRPr lang="hr-HR"/>
          </a:p>
        </p:txBody>
      </p:sp>
      <p:sp>
        <p:nvSpPr>
          <p:cNvPr id="297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297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7" Type="http://schemas.openxmlformats.org/officeDocument/2006/relationships/image" Target="../media/image28.jpeg"/><Relationship Id="rId2" Type="http://schemas.openxmlformats.org/officeDocument/2006/relationships/slide" Target="slide2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slide" Target="slide4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3" name="Google Shape;115723;p1"/>
          <p:cNvSpPr txBox="1">
            <a:spLocks noGrp="1"/>
          </p:cNvSpPr>
          <p:nvPr>
            <p:ph type="ctrTitle"/>
          </p:nvPr>
        </p:nvSpPr>
        <p:spPr>
          <a:xfrm>
            <a:off x="381000" y="3048000"/>
            <a:ext cx="8458200" cy="17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NAGAJIVI U </a:t>
            </a:r>
            <a:r>
              <a:rPr lang="hr-HR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in</a:t>
            </a: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V, K </a:t>
            </a:r>
            <a:r>
              <a:rPr lang="hr-HR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in</a:t>
            </a: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G</a:t>
            </a:r>
            <a:endParaRPr dirty="0"/>
          </a:p>
        </p:txBody>
      </p:sp>
      <p:sp>
        <p:nvSpPr>
          <p:cNvPr id="115724" name="Google Shape;115724;p1"/>
          <p:cNvSpPr txBox="1">
            <a:spLocks noGrp="1"/>
          </p:cNvSpPr>
          <p:nvPr>
            <p:ph type="subTitle" idx="1"/>
          </p:nvPr>
        </p:nvSpPr>
        <p:spPr>
          <a:xfrm>
            <a:off x="1219200" y="5105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200"/>
              <a:buFont typeface="Noto Sans Symbols"/>
              <a:buNone/>
            </a:pPr>
            <a:r>
              <a:rPr lang="sl-SI" dirty="0"/>
              <a:t>Preizkusi se v kvizu.</a:t>
            </a:r>
            <a:endParaRPr dirty="0"/>
          </a:p>
        </p:txBody>
      </p:sp>
      <p:pic>
        <p:nvPicPr>
          <p:cNvPr id="1026" name="Picture 2" descr="Rezultat iskanja slik za lestev">
            <a:extLst>
              <a:ext uri="{FF2B5EF4-FFF2-40B4-BE49-F238E27FC236}">
                <a16:creationId xmlns:a16="http://schemas.microsoft.com/office/drawing/2014/main" id="{67330904-2CBC-4251-88FE-74203E121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61" y="154666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zultat iskanja slik za breskev">
            <a:extLst>
              <a:ext uri="{FF2B5EF4-FFF2-40B4-BE49-F238E27FC236}">
                <a16:creationId xmlns:a16="http://schemas.microsoft.com/office/drawing/2014/main" id="{41A7F79B-FE8D-4649-99B7-9AB940CF7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059" y="154666"/>
            <a:ext cx="3150761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zultat iskanja slik za CLOUD">
            <a:extLst>
              <a:ext uri="{FF2B5EF4-FFF2-40B4-BE49-F238E27FC236}">
                <a16:creationId xmlns:a16="http://schemas.microsoft.com/office/drawing/2014/main" id="{9BA37AAD-8031-45BF-8D86-B0C132299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790" y="154666"/>
            <a:ext cx="3371995" cy="191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4864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NADALJUJ.</a:t>
            </a:r>
          </a:p>
        </p:txBody>
      </p:sp>
      <p:pic>
        <p:nvPicPr>
          <p:cNvPr id="54278" name="Picture 6" descr="j04281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371725"/>
            <a:ext cx="2314575" cy="2733675"/>
          </a:xfrm>
          <a:prstGeom prst="rect">
            <a:avLst/>
          </a:prstGeom>
          <a:noFill/>
        </p:spPr>
      </p:pic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4114800" y="1295400"/>
            <a:ext cx="3276600" cy="18288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GREMO NAPREJ!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054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57350" name="Picture 6" descr="j042445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819400"/>
            <a:ext cx="1831975" cy="1765300"/>
          </a:xfrm>
          <a:prstGeom prst="rect">
            <a:avLst/>
          </a:prstGeom>
          <a:noFill/>
        </p:spPr>
      </p:pic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4114800" y="838200"/>
            <a:ext cx="3200400" cy="19812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UH!</a:t>
            </a:r>
          </a:p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NE, NE, NE !</a:t>
            </a:r>
          </a:p>
          <a:p>
            <a:pPr algn="ctr"/>
            <a:endParaRPr lang="hr-HR">
              <a:solidFill>
                <a:schemeClr val="folHlink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44" name="Google Shape;115744;p5"/>
          <p:cNvSpPr txBox="1">
            <a:spLocks noGrp="1"/>
          </p:cNvSpPr>
          <p:nvPr>
            <p:ph type="title"/>
          </p:nvPr>
        </p:nvSpPr>
        <p:spPr>
          <a:xfrm>
            <a:off x="838200" y="2438400"/>
            <a:ext cx="8004300" cy="21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 </a:t>
            </a:r>
            <a:endParaRPr dirty="0"/>
          </a:p>
        </p:txBody>
      </p:sp>
      <p:sp>
        <p:nvSpPr>
          <p:cNvPr id="115745" name="Google Shape;115745;p5">
            <a:hlinkClick r:id="rId3" action="ppaction://hlinksldjump"/>
          </p:cNvPr>
          <p:cNvSpPr/>
          <p:nvPr/>
        </p:nvSpPr>
        <p:spPr>
          <a:xfrm>
            <a:off x="5334000" y="5029200"/>
            <a:ext cx="21336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PAU</a:t>
            </a:r>
            <a:endParaRPr/>
          </a:p>
        </p:txBody>
      </p:sp>
      <p:sp>
        <p:nvSpPr>
          <p:cNvPr id="115746" name="Google Shape;115746;p5">
            <a:hlinkClick r:id="rId4" action="ppaction://hlinksldjump"/>
          </p:cNvPr>
          <p:cNvSpPr/>
          <p:nvPr/>
        </p:nvSpPr>
        <p:spPr>
          <a:xfrm>
            <a:off x="1752600" y="5029200"/>
            <a:ext cx="21336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PAV</a:t>
            </a:r>
            <a:endParaRPr/>
          </a:p>
        </p:txBody>
      </p:sp>
      <p:sp>
        <p:nvSpPr>
          <p:cNvPr id="115747" name="Google Shape;115747;p5"/>
          <p:cNvSpPr/>
          <p:nvPr/>
        </p:nvSpPr>
        <p:spPr>
          <a:xfrm>
            <a:off x="228600" y="25146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4.</a:t>
            </a:r>
            <a:endParaRPr/>
          </a:p>
        </p:txBody>
      </p:sp>
      <p:pic>
        <p:nvPicPr>
          <p:cNvPr id="5122" name="Picture 2" descr="Rezultat iskanja slik za pav">
            <a:extLst>
              <a:ext uri="{FF2B5EF4-FFF2-40B4-BE49-F238E27FC236}">
                <a16:creationId xmlns:a16="http://schemas.microsoft.com/office/drawing/2014/main" id="{19264C18-F1F7-463C-AA63-701F9B14E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273" y="531089"/>
            <a:ext cx="4153454" cy="207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54864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64518" name="Picture 6" descr="j04298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209800"/>
            <a:ext cx="2286000" cy="2590800"/>
          </a:xfrm>
          <a:prstGeom prst="rect">
            <a:avLst/>
          </a:prstGeom>
          <a:noFill/>
        </p:spPr>
      </p:pic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5181600" y="685800"/>
            <a:ext cx="2743200" cy="1981200"/>
          </a:xfrm>
          <a:prstGeom prst="wedgeEllipseCallout">
            <a:avLst>
              <a:gd name="adj1" fmla="val -68231"/>
              <a:gd name="adj2" fmla="val 4639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>
                <a:solidFill>
                  <a:schemeClr val="folHlink"/>
                </a:solidFill>
                <a:latin typeface="Candara" pitchFamily="34" charset="0"/>
              </a:rPr>
              <a:t>BRAVO!</a:t>
            </a:r>
          </a:p>
          <a:p>
            <a:pPr algn="ctr"/>
            <a:endParaRPr lang="hr-HR">
              <a:solidFill>
                <a:schemeClr val="folHlink"/>
              </a:solidFill>
              <a:latin typeface="Candara" pitchFamily="34" charset="0"/>
            </a:endParaRPr>
          </a:p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054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67590" name="Picture 6" descr="j04280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500" y="2320925"/>
            <a:ext cx="1939925" cy="1774825"/>
          </a:xfrm>
          <a:prstGeom prst="rect">
            <a:avLst/>
          </a:prstGeom>
          <a:noFill/>
        </p:spPr>
      </p:pic>
      <p:sp>
        <p:nvSpPr>
          <p:cNvPr id="67591" name="AutoShape 7"/>
          <p:cNvSpPr>
            <a:spLocks noChangeArrowheads="1"/>
          </p:cNvSpPr>
          <p:nvPr/>
        </p:nvSpPr>
        <p:spPr bwMode="auto">
          <a:xfrm>
            <a:off x="4114800" y="533400"/>
            <a:ext cx="5029200" cy="1905000"/>
          </a:xfrm>
          <a:prstGeom prst="wedgeEllipseCallout">
            <a:avLst>
              <a:gd name="adj1" fmla="val -45870"/>
              <a:gd name="adj2" fmla="val 5141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  NI RES!!!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ALI SI SE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UTRUDIL/UTRUDILA?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50" name="Google Shape;115750;p6"/>
          <p:cNvSpPr txBox="1">
            <a:spLocks noGrp="1"/>
          </p:cNvSpPr>
          <p:nvPr>
            <p:ph type="title"/>
          </p:nvPr>
        </p:nvSpPr>
        <p:spPr>
          <a:xfrm>
            <a:off x="914400" y="2590800"/>
            <a:ext cx="76995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sz="4000" dirty="0"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51" name="Google Shape;115751;p6">
            <a:hlinkClick r:id="rId3" action="ppaction://hlinksldjump"/>
          </p:cNvPr>
          <p:cNvSpPr/>
          <p:nvPr/>
        </p:nvSpPr>
        <p:spPr>
          <a:xfrm>
            <a:off x="5943600" y="51054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BRESKEU</a:t>
            </a:r>
            <a:endParaRPr/>
          </a:p>
        </p:txBody>
      </p:sp>
      <p:sp>
        <p:nvSpPr>
          <p:cNvPr id="115752" name="Google Shape;115752;p6">
            <a:hlinkClick r:id="rId4" action="ppaction://hlinksldjump"/>
          </p:cNvPr>
          <p:cNvSpPr/>
          <p:nvPr/>
        </p:nvSpPr>
        <p:spPr>
          <a:xfrm>
            <a:off x="2133600" y="51054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BRESKEV</a:t>
            </a:r>
            <a:endParaRPr/>
          </a:p>
        </p:txBody>
      </p:sp>
      <p:sp>
        <p:nvSpPr>
          <p:cNvPr id="115753" name="Google Shape;115753;p6"/>
          <p:cNvSpPr/>
          <p:nvPr/>
        </p:nvSpPr>
        <p:spPr>
          <a:xfrm>
            <a:off x="228600" y="2667000"/>
            <a:ext cx="407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5.</a:t>
            </a:r>
            <a:endParaRPr/>
          </a:p>
        </p:txBody>
      </p:sp>
      <p:pic>
        <p:nvPicPr>
          <p:cNvPr id="6146" name="Picture 2" descr="Rezultat iskanja slik za breskev">
            <a:extLst>
              <a:ext uri="{FF2B5EF4-FFF2-40B4-BE49-F238E27FC236}">
                <a16:creationId xmlns:a16="http://schemas.microsoft.com/office/drawing/2014/main" id="{4C7252BF-2D8C-463C-B6EF-C14A449B6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281" y="397600"/>
            <a:ext cx="3734784" cy="226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486400"/>
            <a:ext cx="1905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73734" name="Picture 6" descr="j04281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2895600"/>
            <a:ext cx="1895475" cy="1730375"/>
          </a:xfrm>
          <a:prstGeom prst="rect">
            <a:avLst/>
          </a:prstGeom>
          <a:noFill/>
        </p:spPr>
      </p:pic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4724400" y="762000"/>
            <a:ext cx="3581400" cy="2362200"/>
          </a:xfrm>
          <a:prstGeom prst="wedgeEllipseCallout">
            <a:avLst>
              <a:gd name="adj1" fmla="val -47606"/>
              <a:gd name="adj2" fmla="val 5450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ZA TEBE JE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VSE LAHKO KOT PESEM.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5562600"/>
            <a:ext cx="3505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3810000" y="609600"/>
            <a:ext cx="3733800" cy="20574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 RAZMISLI, NO!</a:t>
            </a:r>
          </a:p>
        </p:txBody>
      </p:sp>
      <p:pic>
        <p:nvPicPr>
          <p:cNvPr id="76808" name="Picture 8" descr="MCj042381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438400"/>
            <a:ext cx="2632075" cy="17002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56" name="Google Shape;115756;p7">
            <a:hlinkClick r:id="rId3" action="ppaction://hlinksldjump"/>
          </p:cNvPr>
          <p:cNvSpPr/>
          <p:nvPr/>
        </p:nvSpPr>
        <p:spPr>
          <a:xfrm>
            <a:off x="5105400" y="49530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ŠIPKOV ČAJ</a:t>
            </a:r>
            <a:endParaRPr/>
          </a:p>
        </p:txBody>
      </p:sp>
      <p:sp>
        <p:nvSpPr>
          <p:cNvPr id="115757" name="Google Shape;115757;p7"/>
          <p:cNvSpPr txBox="1">
            <a:spLocks noGrp="1"/>
          </p:cNvSpPr>
          <p:nvPr>
            <p:ph type="title"/>
          </p:nvPr>
        </p:nvSpPr>
        <p:spPr>
          <a:xfrm>
            <a:off x="1143000" y="3048000"/>
            <a:ext cx="80010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ČAJ IZ ŠIPKA JE:</a:t>
            </a:r>
            <a:endParaRPr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58" name="Google Shape;115758;p7">
            <a:hlinkClick r:id="rId4" action="ppaction://hlinksldjump"/>
          </p:cNvPr>
          <p:cNvSpPr/>
          <p:nvPr/>
        </p:nvSpPr>
        <p:spPr>
          <a:xfrm>
            <a:off x="1524000" y="49530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ŠIPKOU ČAJ</a:t>
            </a:r>
            <a:endParaRPr/>
          </a:p>
        </p:txBody>
      </p:sp>
      <p:sp>
        <p:nvSpPr>
          <p:cNvPr id="115759" name="Google Shape;115759;p7"/>
          <p:cNvSpPr/>
          <p:nvPr/>
        </p:nvSpPr>
        <p:spPr>
          <a:xfrm>
            <a:off x="228600" y="35814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6.</a:t>
            </a:r>
            <a:endParaRPr/>
          </a:p>
        </p:txBody>
      </p:sp>
      <p:pic>
        <p:nvPicPr>
          <p:cNvPr id="7170" name="Picture 2" descr="Rezultat iskanja slik za šipkov čaj">
            <a:extLst>
              <a:ext uri="{FF2B5EF4-FFF2-40B4-BE49-F238E27FC236}">
                <a16:creationId xmlns:a16="http://schemas.microsoft.com/office/drawing/2014/main" id="{5C80F1CA-CF31-4113-A27C-8FCE73CF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455" y="555223"/>
            <a:ext cx="3593089" cy="241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486400"/>
            <a:ext cx="1905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81926" name="Picture 6" descr="j04298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057400"/>
            <a:ext cx="2289175" cy="2743200"/>
          </a:xfrm>
          <a:prstGeom prst="rect">
            <a:avLst/>
          </a:prstGeom>
          <a:noFill/>
        </p:spPr>
      </p:pic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4038600" y="685800"/>
            <a:ext cx="3962400" cy="2133600"/>
          </a:xfrm>
          <a:prstGeom prst="wedgeEllipseCallout">
            <a:avLst>
              <a:gd name="adj1" fmla="val -53245"/>
              <a:gd name="adj2" fmla="val 7344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VEDNO VEŠ, KAKO ODGOVORITI.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itchFamily="34" charset="0"/>
              </a:rPr>
              <a:t>NAVODILA ZA DELO</a:t>
            </a:r>
          </a:p>
        </p:txBody>
      </p:sp>
      <p:sp>
        <p:nvSpPr>
          <p:cNvPr id="11271" name="Rectangle 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PAZLJIVO PREBERI </a:t>
            </a:r>
            <a:r>
              <a:rPr lang="sl-SI" b="1" dirty="0">
                <a:latin typeface="Candara" pitchFamily="34" charset="0"/>
              </a:rPr>
              <a:t>VPRAŠANJA</a:t>
            </a:r>
            <a:r>
              <a:rPr lang="hr-HR" b="1" dirty="0">
                <a:latin typeface="Candara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RAZMISLI IN KO MISLIŠ , 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DA VEŠ ODGOVOR,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KLIKNI  Z MIŠKO NA PREDVIDENO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POLJE.</a:t>
            </a:r>
          </a:p>
          <a:p>
            <a:pPr>
              <a:buFont typeface="Wingdings" pitchFamily="2" charset="2"/>
              <a:buNone/>
            </a:pPr>
            <a:endParaRPr lang="hr-HR" dirty="0">
              <a:latin typeface="Candara" pitchFamily="34" charset="0"/>
            </a:endParaRPr>
          </a:p>
          <a:p>
            <a:pPr>
              <a:buFont typeface="Wingdings" pitchFamily="2" charset="2"/>
              <a:buNone/>
            </a:pPr>
            <a:endParaRPr lang="hr-HR" dirty="0">
              <a:latin typeface="Candara" pitchFamily="34" charset="0"/>
            </a:endParaRPr>
          </a:p>
        </p:txBody>
      </p:sp>
      <p:pic>
        <p:nvPicPr>
          <p:cNvPr id="11272" name="Picture 8" descr="j04281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648200"/>
            <a:ext cx="2000250" cy="1803400"/>
          </a:xfrm>
          <a:prstGeom prst="rect">
            <a:avLst/>
          </a:prstGeom>
          <a:noFill/>
        </p:spPr>
      </p:pic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3886200" y="4267200"/>
            <a:ext cx="3429000" cy="1295400"/>
          </a:xfrm>
          <a:prstGeom prst="wedgeEllipseCallout">
            <a:avLst>
              <a:gd name="adj1" fmla="val -52949"/>
              <a:gd name="adj2" fmla="val 444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dirty="0">
                <a:solidFill>
                  <a:schemeClr val="folHlink"/>
                </a:solidFill>
                <a:latin typeface="Candara" pitchFamily="34" charset="0"/>
              </a:rPr>
              <a:t>Želim ti uspešno delo! 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</p:txBody>
      </p:sp>
      <p:sp>
        <p:nvSpPr>
          <p:cNvPr id="11274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62600" y="5791200"/>
            <a:ext cx="3048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        NADALJUJ.</a:t>
            </a:r>
          </a:p>
        </p:txBody>
      </p:sp>
      <p:pic>
        <p:nvPicPr>
          <p:cNvPr id="11276" name="Picture 12" descr="MCj042982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5867400"/>
            <a:ext cx="776288" cy="62706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29200" y="46482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84999" name="Picture 7" descr="MCj042385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87625" y="2332038"/>
            <a:ext cx="1936750" cy="1838325"/>
          </a:xfrm>
          <a:prstGeom prst="rect">
            <a:avLst/>
          </a:prstGeom>
          <a:noFill/>
        </p:spPr>
      </p:pic>
      <p:sp>
        <p:nvSpPr>
          <p:cNvPr id="85000" name="AutoShape 8"/>
          <p:cNvSpPr>
            <a:spLocks noChangeArrowheads="1"/>
          </p:cNvSpPr>
          <p:nvPr/>
        </p:nvSpPr>
        <p:spPr bwMode="auto">
          <a:xfrm>
            <a:off x="4191000" y="381000"/>
            <a:ext cx="4191000" cy="2133600"/>
          </a:xfrm>
          <a:prstGeom prst="wedgeEllipseCallout">
            <a:avLst>
              <a:gd name="adj1" fmla="val -47500"/>
              <a:gd name="adj2" fmla="val 5714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ŠE MENE JE SRAM.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762000" y="1905000"/>
            <a:ext cx="5958396" cy="2590800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Katera črka manjka?</a:t>
            </a:r>
            <a:br>
              <a:rPr lang="sl-SI" sz="36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__</a:t>
            </a:r>
            <a:r>
              <a:rPr lang="sl-SI" sz="3600" dirty="0" err="1">
                <a:solidFill>
                  <a:schemeClr val="tx1"/>
                </a:solidFill>
                <a:latin typeface="Candara" pitchFamily="34" charset="0"/>
              </a:rPr>
              <a:t>griznila</a:t>
            </a: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 ga je kača.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endParaRPr lang="sl-SI" sz="32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89094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6994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89095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46921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</a:t>
            </a:r>
          </a:p>
        </p:txBody>
      </p:sp>
      <p:sp>
        <p:nvSpPr>
          <p:cNvPr id="89096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228600" y="2209800"/>
            <a:ext cx="404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7.</a:t>
            </a:r>
          </a:p>
        </p:txBody>
      </p:sp>
      <p:pic>
        <p:nvPicPr>
          <p:cNvPr id="8194" name="Picture 2" descr="Rezultat iskanja slik za kača griz">
            <a:extLst>
              <a:ext uri="{FF2B5EF4-FFF2-40B4-BE49-F238E27FC236}">
                <a16:creationId xmlns:a16="http://schemas.microsoft.com/office/drawing/2014/main" id="{EFE35624-D3CC-4A43-A684-F3289B633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433" y="212277"/>
            <a:ext cx="3229647" cy="214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41" name="Picture 5" descr="MCj042811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2433638" cy="2640013"/>
          </a:xfrm>
          <a:prstGeom prst="rect">
            <a:avLst/>
          </a:prstGeom>
          <a:noFill/>
        </p:spPr>
      </p:pic>
      <p:sp>
        <p:nvSpPr>
          <p:cNvPr id="91142" name="AutoShape 6"/>
          <p:cNvSpPr>
            <a:spLocks noChangeArrowheads="1"/>
          </p:cNvSpPr>
          <p:nvPr/>
        </p:nvSpPr>
        <p:spPr bwMode="auto">
          <a:xfrm>
            <a:off x="2895600" y="533400"/>
            <a:ext cx="3810000" cy="18288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LA,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LA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, 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LA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,LA,LO!!!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</p:txBody>
      </p:sp>
      <p:sp>
        <p:nvSpPr>
          <p:cNvPr id="9114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9530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 descr="MCj042807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05000"/>
            <a:ext cx="2089150" cy="1924050"/>
          </a:xfrm>
          <a:prstGeom prst="rect">
            <a:avLst/>
          </a:prstGeom>
          <a:noFill/>
        </p:spPr>
      </p:pic>
      <p:sp>
        <p:nvSpPr>
          <p:cNvPr id="9216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47244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3352800" y="762000"/>
            <a:ext cx="3962400" cy="1828800"/>
          </a:xfrm>
          <a:prstGeom prst="wedgeEllipseCallout">
            <a:avLst>
              <a:gd name="adj1" fmla="val -48375"/>
              <a:gd name="adj2" fmla="val 52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ZDAJ SEM SE PA RAZJOKALA.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VZEMI SE V ROKE!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06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54406" y="4343400"/>
            <a:ext cx="1981199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PUDINK</a:t>
            </a:r>
          </a:p>
        </p:txBody>
      </p:sp>
      <p:sp>
        <p:nvSpPr>
          <p:cNvPr id="93219" name="AutoShape 3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" y="2541972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VODNJAK</a:t>
            </a:r>
          </a:p>
        </p:txBody>
      </p:sp>
      <p:sp>
        <p:nvSpPr>
          <p:cNvPr id="93221" name="AutoShape 3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2212" y="2556768"/>
            <a:ext cx="2025588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BELJAK</a:t>
            </a:r>
          </a:p>
        </p:txBody>
      </p:sp>
      <p:sp>
        <p:nvSpPr>
          <p:cNvPr id="93223" name="AutoShape 3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78011" y="4377282"/>
            <a:ext cx="2025588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BREG</a:t>
            </a:r>
          </a:p>
        </p:txBody>
      </p:sp>
      <p:sp>
        <p:nvSpPr>
          <p:cNvPr id="93224" name="Rectangle 40"/>
          <p:cNvSpPr>
            <a:spLocks noGrp="1" noRot="1" noChangeArrowheads="1"/>
          </p:cNvSpPr>
          <p:nvPr>
            <p:ph type="title"/>
          </p:nvPr>
        </p:nvSpPr>
        <p:spPr>
          <a:xfrm>
            <a:off x="838200" y="1337719"/>
            <a:ext cx="8385175" cy="1143000"/>
          </a:xfrm>
        </p:spPr>
        <p:txBody>
          <a:bodyPr/>
          <a:lstStyle/>
          <a:p>
            <a:r>
              <a:rPr lang="sl-SI" sz="2800" dirty="0">
                <a:solidFill>
                  <a:schemeClr val="tx1"/>
                </a:solidFill>
                <a:latin typeface="Candara" pitchFamily="34" charset="0"/>
              </a:rPr>
              <a:t>Klikni na besedo,  ki ni pravilno napisana:</a:t>
            </a:r>
          </a:p>
        </p:txBody>
      </p:sp>
      <p:sp>
        <p:nvSpPr>
          <p:cNvPr id="93232" name="Rectangle 48"/>
          <p:cNvSpPr>
            <a:spLocks noChangeArrowheads="1"/>
          </p:cNvSpPr>
          <p:nvPr/>
        </p:nvSpPr>
        <p:spPr bwMode="auto">
          <a:xfrm>
            <a:off x="304800" y="9906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8.</a:t>
            </a:r>
          </a:p>
        </p:txBody>
      </p:sp>
      <p:sp>
        <p:nvSpPr>
          <p:cNvPr id="12" name="AutoShape 3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E603948-884A-4542-8C97-47DF7D2C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393" y="2556768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BRLOG</a:t>
            </a:r>
          </a:p>
        </p:txBody>
      </p:sp>
      <p:sp>
        <p:nvSpPr>
          <p:cNvPr id="13" name="AutoShape 3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127F84A-EE2B-4561-9FED-14280229F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343400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KAJAK</a:t>
            </a:r>
          </a:p>
        </p:txBody>
      </p:sp>
      <p:pic>
        <p:nvPicPr>
          <p:cNvPr id="9218" name="Picture 2" descr="Rezultat iskanja slik za VODNJAK">
            <a:extLst>
              <a:ext uri="{FF2B5EF4-FFF2-40B4-BE49-F238E27FC236}">
                <a16:creationId xmlns:a16="http://schemas.microsoft.com/office/drawing/2014/main" id="{C3386E6B-DEDE-466D-8F5A-81FAFEA01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827"/>
            <a:ext cx="1420973" cy="142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Rezultat iskanja slik za BELJAK JAJCE">
            <a:extLst>
              <a:ext uri="{FF2B5EF4-FFF2-40B4-BE49-F238E27FC236}">
                <a16:creationId xmlns:a16="http://schemas.microsoft.com/office/drawing/2014/main" id="{010C2093-1342-46E9-B12D-80C437B9D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173" y="26827"/>
            <a:ext cx="2135342" cy="142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Rezultat iskanja slik za BRLOG">
            <a:extLst>
              <a:ext uri="{FF2B5EF4-FFF2-40B4-BE49-F238E27FC236}">
                <a16:creationId xmlns:a16="http://schemas.microsoft.com/office/drawing/2014/main" id="{A0C8D772-D8B1-4F7A-A9B7-8A5B8752A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516" y="12505"/>
            <a:ext cx="2135342" cy="142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Rezultat iskanja slik za KAJAK">
            <a:extLst>
              <a:ext uri="{FF2B5EF4-FFF2-40B4-BE49-F238E27FC236}">
                <a16:creationId xmlns:a16="http://schemas.microsoft.com/office/drawing/2014/main" id="{D636FF36-84D4-4841-8BB4-2CBE1E9E8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858" y="-1782"/>
            <a:ext cx="2055243" cy="142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1200" y="4800600"/>
            <a:ext cx="2362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96266" name="Picture 10" descr="MCj042383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743200"/>
            <a:ext cx="1781175" cy="1911350"/>
          </a:xfrm>
          <a:prstGeom prst="rect">
            <a:avLst/>
          </a:prstGeom>
          <a:noFill/>
        </p:spPr>
      </p:pic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2590800" y="838200"/>
            <a:ext cx="3657600" cy="1905000"/>
          </a:xfrm>
          <a:prstGeom prst="wedgeEllipseCallout">
            <a:avLst>
              <a:gd name="adj1" fmla="val -44792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POŠILJAM TI POLJUBČEK!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10200" y="4648200"/>
            <a:ext cx="3200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95237" name="Picture 5" descr="MCj042812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438400"/>
            <a:ext cx="2362200" cy="2286000"/>
          </a:xfrm>
          <a:prstGeom prst="rect">
            <a:avLst/>
          </a:prstGeom>
          <a:noFill/>
        </p:spPr>
      </p:pic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2971800" y="609600"/>
            <a:ext cx="5334000" cy="1905000"/>
          </a:xfrm>
          <a:prstGeom prst="wedgeEllipseCallout">
            <a:avLst>
              <a:gd name="adj1" fmla="val -45926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 BI MALO RAZMISLIL-A?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4648200"/>
            <a:ext cx="2133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POSTRV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1828800" y="20574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9.</a:t>
            </a:r>
          </a:p>
        </p:txBody>
      </p:sp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2514600" y="1905000"/>
            <a:ext cx="5870575" cy="1905000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Kaj je na sliki?</a:t>
            </a:r>
          </a:p>
        </p:txBody>
      </p:sp>
      <p:sp>
        <p:nvSpPr>
          <p:cNvPr id="94217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4648200"/>
            <a:ext cx="2133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POSTRU</a:t>
            </a:r>
          </a:p>
        </p:txBody>
      </p:sp>
      <p:pic>
        <p:nvPicPr>
          <p:cNvPr id="10242" name="Picture 2" descr="Rezultat iskanja slik za postrv">
            <a:extLst>
              <a:ext uri="{FF2B5EF4-FFF2-40B4-BE49-F238E27FC236}">
                <a16:creationId xmlns:a16="http://schemas.microsoft.com/office/drawing/2014/main" id="{7C05D9D0-3C80-43C4-9F0E-DD7C9FF80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92" y="343871"/>
            <a:ext cx="4436893" cy="156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1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15000" y="51816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2667000" y="762000"/>
            <a:ext cx="4572000" cy="2209800"/>
          </a:xfrm>
          <a:prstGeom prst="wedgeEllipseCallout">
            <a:avLst>
              <a:gd name="adj1" fmla="val -55523"/>
              <a:gd name="adj2" fmla="val 4238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KAR TAKO NAPREJ.</a:t>
            </a:r>
          </a:p>
        </p:txBody>
      </p:sp>
      <p:pic>
        <p:nvPicPr>
          <p:cNvPr id="98314" name="Picture 10" descr="MCj042807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133600"/>
            <a:ext cx="3048000" cy="2514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81600" y="5638800"/>
            <a:ext cx="3505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99333" name="Picture 5" descr="MCj042983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1875" y="2590800"/>
            <a:ext cx="2854325" cy="2057400"/>
          </a:xfrm>
          <a:prstGeom prst="rect">
            <a:avLst/>
          </a:prstGeom>
          <a:noFill/>
        </p:spPr>
      </p:pic>
      <p:sp>
        <p:nvSpPr>
          <p:cNvPr id="99334" name="AutoShape 6"/>
          <p:cNvSpPr>
            <a:spLocks noChangeArrowheads="1"/>
          </p:cNvSpPr>
          <p:nvPr/>
        </p:nvSpPr>
        <p:spPr bwMode="auto">
          <a:xfrm>
            <a:off x="3276600" y="685800"/>
            <a:ext cx="3733800" cy="19812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NE, </a:t>
            </a:r>
            <a:r>
              <a:rPr lang="hr-HR" sz="2800" dirty="0" err="1">
                <a:solidFill>
                  <a:schemeClr val="folHlink"/>
                </a:solidFill>
                <a:latin typeface="Candara" pitchFamily="34" charset="0"/>
              </a:rPr>
              <a:t>NE</a:t>
            </a:r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, </a:t>
            </a:r>
            <a:r>
              <a:rPr lang="hr-HR" sz="2800" dirty="0" err="1">
                <a:solidFill>
                  <a:schemeClr val="folHlink"/>
                </a:solidFill>
                <a:latin typeface="Candara" pitchFamily="34" charset="0"/>
              </a:rPr>
              <a:t>NE</a:t>
            </a:r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TEGA NE MOREM VEČ GLEDATI.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6" name="Google Shape;115726;p2"/>
          <p:cNvSpPr txBox="1">
            <a:spLocks noGrp="1"/>
          </p:cNvSpPr>
          <p:nvPr>
            <p:ph type="title"/>
          </p:nvPr>
        </p:nvSpPr>
        <p:spPr>
          <a:xfrm>
            <a:off x="762000" y="2819400"/>
            <a:ext cx="79281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sz="3600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27" name="Google Shape;115727;p2">
            <a:hlinkClick r:id="rId3" action="ppaction://hlinksldjump"/>
          </p:cNvPr>
          <p:cNvSpPr/>
          <p:nvPr/>
        </p:nvSpPr>
        <p:spPr>
          <a:xfrm>
            <a:off x="5257800" y="4736977"/>
            <a:ext cx="2667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28" name="Google Shape;115728;p2">
            <a:hlinkClick r:id="rId4" action="ppaction://hlinksldjump"/>
          </p:cNvPr>
          <p:cNvSpPr/>
          <p:nvPr/>
        </p:nvSpPr>
        <p:spPr>
          <a:xfrm>
            <a:off x="1676400" y="47244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LESTEV</a:t>
            </a:r>
            <a:endParaRPr/>
          </a:p>
        </p:txBody>
      </p:sp>
      <p:sp>
        <p:nvSpPr>
          <p:cNvPr id="115729" name="Google Shape;115729;p2">
            <a:hlinkClick r:id="rId3" action="ppaction://hlinksldjump"/>
          </p:cNvPr>
          <p:cNvSpPr txBox="1"/>
          <p:nvPr/>
        </p:nvSpPr>
        <p:spPr>
          <a:xfrm>
            <a:off x="5562600" y="4874567"/>
            <a:ext cx="2362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LESTEU</a:t>
            </a:r>
            <a:endParaRPr/>
          </a:p>
        </p:txBody>
      </p:sp>
      <p:sp>
        <p:nvSpPr>
          <p:cNvPr id="115730" name="Google Shape;115730;p2"/>
          <p:cNvSpPr txBox="1"/>
          <p:nvPr/>
        </p:nvSpPr>
        <p:spPr>
          <a:xfrm>
            <a:off x="228600" y="3276600"/>
            <a:ext cx="533400" cy="5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8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1.</a:t>
            </a:r>
            <a:endParaRPr/>
          </a:p>
        </p:txBody>
      </p:sp>
      <p:pic>
        <p:nvPicPr>
          <p:cNvPr id="2050" name="Picture 2" descr="Rezultat iskanja slik za lestev">
            <a:extLst>
              <a:ext uri="{FF2B5EF4-FFF2-40B4-BE49-F238E27FC236}">
                <a16:creationId xmlns:a16="http://schemas.microsoft.com/office/drawing/2014/main" id="{755D1ACA-84BA-4BD2-9504-5EE974C78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787" y="357458"/>
            <a:ext cx="3352718" cy="268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228600" y="1828800"/>
            <a:ext cx="529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10.</a:t>
            </a:r>
          </a:p>
        </p:txBody>
      </p:sp>
      <p:sp>
        <p:nvSpPr>
          <p:cNvPr id="10035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100358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838200" y="2133600"/>
            <a:ext cx="8004175" cy="1600200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Katera črka manjka?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Nekdo je __lomil v našo hišo.</a:t>
            </a:r>
          </a:p>
        </p:txBody>
      </p:sp>
      <p:sp>
        <p:nvSpPr>
          <p:cNvPr id="100359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</a:t>
            </a:r>
          </a:p>
        </p:txBody>
      </p:sp>
      <p:sp>
        <p:nvSpPr>
          <p:cNvPr id="10036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90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pic>
        <p:nvPicPr>
          <p:cNvPr id="11266" name="Picture 2" descr="Rezultat iskanja slik za vlomiti">
            <a:extLst>
              <a:ext uri="{FF2B5EF4-FFF2-40B4-BE49-F238E27FC236}">
                <a16:creationId xmlns:a16="http://schemas.microsoft.com/office/drawing/2014/main" id="{3BB47BB5-2095-4744-865C-066A54F28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433" y="85725"/>
            <a:ext cx="3313134" cy="220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181600"/>
            <a:ext cx="2209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pic>
        <p:nvPicPr>
          <p:cNvPr id="101381" name="Picture 5" descr="MCj04281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190750"/>
            <a:ext cx="2260600" cy="2381250"/>
          </a:xfrm>
          <a:prstGeom prst="rect">
            <a:avLst/>
          </a:prstGeom>
          <a:noFill/>
        </p:spPr>
      </p:pic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2590800" y="609600"/>
            <a:ext cx="3581400" cy="1905000"/>
          </a:xfrm>
          <a:prstGeom prst="wedgeEllipseCallout">
            <a:avLst>
              <a:gd name="adj1" fmla="val -43218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KDOR SE UČI,  TA ZNA.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81600" y="54864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2405" name="Picture 5" descr="MCj042982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6338" y="2895600"/>
            <a:ext cx="1947862" cy="1973263"/>
          </a:xfrm>
          <a:prstGeom prst="rect">
            <a:avLst/>
          </a:prstGeom>
          <a:noFill/>
        </p:spPr>
      </p:pic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124200" y="914400"/>
            <a:ext cx="4267200" cy="1905000"/>
          </a:xfrm>
          <a:prstGeom prst="wedgeEllipseCallout">
            <a:avLst>
              <a:gd name="adj1" fmla="val -46093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OD SLABOSTI SEM ŽE POZELENEL!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81000" y="76200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</a:t>
            </a:r>
          </a:p>
        </p:txBody>
      </p:sp>
      <p:sp>
        <p:nvSpPr>
          <p:cNvPr id="1034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30787" y="435597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Tatovi so vdrli</a:t>
            </a:r>
          </a:p>
          <a:p>
            <a:pPr algn="ctr"/>
            <a:r>
              <a:rPr lang="sl-SI" dirty="0">
                <a:latin typeface="Candara" pitchFamily="34" charset="0"/>
              </a:rPr>
              <a:t>v avto.</a:t>
            </a:r>
          </a:p>
        </p:txBody>
      </p:sp>
      <p:sp>
        <p:nvSpPr>
          <p:cNvPr id="103430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1219200" y="244475"/>
            <a:ext cx="7623175" cy="1431925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Najdi vsiljivca.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Ena beseda v spodnjih povedih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je napisana narobe.</a:t>
            </a:r>
          </a:p>
        </p:txBody>
      </p:sp>
      <p:sp>
        <p:nvSpPr>
          <p:cNvPr id="10343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30787" y="2134339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Pazi, da se</a:t>
            </a:r>
          </a:p>
          <a:p>
            <a:pPr algn="ctr"/>
            <a:r>
              <a:rPr lang="sl-SI" dirty="0">
                <a:latin typeface="Candara" pitchFamily="34" charset="0"/>
              </a:rPr>
              <a:t>ne urežeš.</a:t>
            </a:r>
          </a:p>
        </p:txBody>
      </p:sp>
      <p:sp>
        <p:nvSpPr>
          <p:cNvPr id="103433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79613" y="435597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 err="1">
                <a:latin typeface="Candara" pitchFamily="34" charset="0"/>
              </a:rPr>
              <a:t>Vsedite</a:t>
            </a:r>
            <a:r>
              <a:rPr lang="sl-SI" dirty="0">
                <a:latin typeface="Candara" pitchFamily="34" charset="0"/>
              </a:rPr>
              <a:t> se </a:t>
            </a:r>
          </a:p>
          <a:p>
            <a:pPr algn="ctr"/>
            <a:r>
              <a:rPr lang="sl-SI" dirty="0">
                <a:latin typeface="Candara" pitchFamily="34" charset="0"/>
              </a:rPr>
              <a:t>na kavč.</a:t>
            </a:r>
          </a:p>
        </p:txBody>
      </p:sp>
      <p:sp>
        <p:nvSpPr>
          <p:cNvPr id="7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6B0D309-0785-4A98-9967-5BD42D4EF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134339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Usedite se </a:t>
            </a:r>
          </a:p>
          <a:p>
            <a:pPr algn="ctr"/>
            <a:r>
              <a:rPr lang="sl-SI" dirty="0">
                <a:latin typeface="Candara" pitchFamily="34" charset="0"/>
              </a:rPr>
              <a:t>na stol.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5410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124200" y="533400"/>
            <a:ext cx="3048000" cy="2057400"/>
          </a:xfrm>
          <a:prstGeom prst="wedgeEllipseCallout">
            <a:avLst>
              <a:gd name="adj1" fmla="val -48750"/>
              <a:gd name="adj2" fmla="val 58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ZELO DOBRO TI GRE!</a:t>
            </a:r>
          </a:p>
        </p:txBody>
      </p:sp>
      <p:pic>
        <p:nvPicPr>
          <p:cNvPr id="104456" name="Picture 8" descr="MCj042806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2590800" cy="2362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3340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5477" name="Picture 5" descr="MCj042807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95600"/>
            <a:ext cx="1955800" cy="1714500"/>
          </a:xfrm>
          <a:prstGeom prst="rect">
            <a:avLst/>
          </a:prstGeom>
          <a:noFill/>
        </p:spPr>
      </p:pic>
      <p:sp>
        <p:nvSpPr>
          <p:cNvPr id="105478" name="AutoShape 6"/>
          <p:cNvSpPr>
            <a:spLocks noChangeArrowheads="1"/>
          </p:cNvSpPr>
          <p:nvPr/>
        </p:nvSpPr>
        <p:spPr bwMode="auto">
          <a:xfrm>
            <a:off x="2743200" y="609600"/>
            <a:ext cx="3505200" cy="2057400"/>
          </a:xfrm>
          <a:prstGeom prst="wedgeEllipseCallout">
            <a:avLst>
              <a:gd name="adj1" fmla="val -44431"/>
              <a:gd name="adj2" fmla="val 699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UH, NE 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MORAM SE NASMEJATI.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4400" y="3886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 err="1">
                <a:latin typeface="Candara" pitchFamily="34" charset="0"/>
              </a:rPr>
              <a:t>Rjau</a:t>
            </a:r>
            <a:endParaRPr lang="hr-HR" dirty="0">
              <a:latin typeface="Candara" pitchFamily="34" charset="0"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228600" y="22860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12.</a:t>
            </a:r>
          </a:p>
        </p:txBody>
      </p:sp>
      <p:sp>
        <p:nvSpPr>
          <p:cNvPr id="106502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914400" y="1752600"/>
            <a:ext cx="7924800" cy="1431925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Kako se pravilno napiše?</a:t>
            </a:r>
            <a:br>
              <a:rPr lang="sl-SI" sz="36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Rja__ medved.</a:t>
            </a:r>
          </a:p>
        </p:txBody>
      </p:sp>
      <p:sp>
        <p:nvSpPr>
          <p:cNvPr id="10650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29200" y="3886200"/>
            <a:ext cx="2209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 err="1">
                <a:latin typeface="Candara" pitchFamily="34" charset="0"/>
              </a:rPr>
              <a:t>Rjav</a:t>
            </a:r>
            <a:endParaRPr lang="hr-HR" dirty="0">
              <a:latin typeface="Candara" pitchFamily="34" charset="0"/>
            </a:endParaRPr>
          </a:p>
        </p:txBody>
      </p:sp>
      <p:pic>
        <p:nvPicPr>
          <p:cNvPr id="12290" name="Picture 2" descr="Rezultat iskanja slik za RJAV MEDVED">
            <a:extLst>
              <a:ext uri="{FF2B5EF4-FFF2-40B4-BE49-F238E27FC236}">
                <a16:creationId xmlns:a16="http://schemas.microsoft.com/office/drawing/2014/main" id="{6B16D5BF-08DC-4731-B7C9-C5A6BF736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12" y="17938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5791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</a:t>
            </a:r>
          </a:p>
        </p:txBody>
      </p:sp>
      <p:pic>
        <p:nvPicPr>
          <p:cNvPr id="112649" name="Picture 9" descr="MCj042809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488" y="2209800"/>
            <a:ext cx="2728912" cy="2411413"/>
          </a:xfrm>
          <a:prstGeom prst="rect">
            <a:avLst/>
          </a:prstGeom>
          <a:noFill/>
        </p:spPr>
      </p:pic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3505200" y="762000"/>
            <a:ext cx="3048000" cy="1295400"/>
          </a:xfrm>
          <a:prstGeom prst="wedgeEllipseCallout">
            <a:avLst>
              <a:gd name="adj1" fmla="val -43750"/>
              <a:gd name="adj2" fmla="val 11936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>
                <a:solidFill>
                  <a:schemeClr val="folHlink"/>
                </a:solidFill>
                <a:latin typeface="Candara" pitchFamily="34" charset="0"/>
              </a:rPr>
              <a:t>SUPER!!!!!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57800" y="54102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13673" name="Picture 9" descr="MCj042809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895600"/>
            <a:ext cx="1993900" cy="1720850"/>
          </a:xfrm>
          <a:prstGeom prst="rect">
            <a:avLst/>
          </a:prstGeom>
          <a:noFill/>
        </p:spPr>
      </p:pic>
      <p:sp>
        <p:nvSpPr>
          <p:cNvPr id="113674" name="AutoShape 10"/>
          <p:cNvSpPr>
            <a:spLocks noChangeArrowheads="1"/>
          </p:cNvSpPr>
          <p:nvPr/>
        </p:nvSpPr>
        <p:spPr bwMode="auto">
          <a:xfrm>
            <a:off x="2743200" y="914400"/>
            <a:ext cx="4572000" cy="1905000"/>
          </a:xfrm>
          <a:prstGeom prst="wedgeEllipseCallout">
            <a:avLst>
              <a:gd name="adj1" fmla="val -45208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NE!!!!!!!!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ČE TEGA NE ZNAŠ, SI PA RES DOJENČEK!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81000" y="76200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</a:t>
            </a:r>
          </a:p>
        </p:txBody>
      </p:sp>
      <p:sp>
        <p:nvSpPr>
          <p:cNvPr id="1034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93307" y="42672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VIJAK</a:t>
            </a:r>
          </a:p>
        </p:txBody>
      </p:sp>
      <p:sp>
        <p:nvSpPr>
          <p:cNvPr id="103430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1219200" y="244475"/>
            <a:ext cx="7623175" cy="1431925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Najdi vsiljivca.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Ena beseda je napisana narobe.</a:t>
            </a:r>
          </a:p>
        </p:txBody>
      </p:sp>
      <p:sp>
        <p:nvSpPr>
          <p:cNvPr id="10343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27764" y="2196483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OBLAK</a:t>
            </a:r>
          </a:p>
        </p:txBody>
      </p:sp>
      <p:sp>
        <p:nvSpPr>
          <p:cNvPr id="103433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2221" y="22098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BREK</a:t>
            </a:r>
          </a:p>
        </p:txBody>
      </p:sp>
      <p:sp>
        <p:nvSpPr>
          <p:cNvPr id="7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6B0D309-0785-4A98-9967-5BD42D4EF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07" y="22098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LAK</a:t>
            </a:r>
          </a:p>
        </p:txBody>
      </p:sp>
      <p:sp>
        <p:nvSpPr>
          <p:cNvPr id="8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79AF36C-1690-4046-B701-A50BEF8F1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764" y="424056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DEDEK</a:t>
            </a:r>
          </a:p>
        </p:txBody>
      </p:sp>
      <p:sp>
        <p:nvSpPr>
          <p:cNvPr id="9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998F438-3960-4C2F-ABFF-2621DB94E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802" y="424056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FRAK</a:t>
            </a:r>
          </a:p>
        </p:txBody>
      </p:sp>
    </p:spTree>
    <p:extLst>
      <p:ext uri="{BB962C8B-B14F-4D97-AF65-F5344CB8AC3E}">
        <p14:creationId xmlns:p14="http://schemas.microsoft.com/office/powerpoint/2010/main" val="211412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j04280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590800"/>
            <a:ext cx="1835150" cy="1831975"/>
          </a:xfrm>
          <a:prstGeom prst="rect">
            <a:avLst/>
          </a:prstGeom>
          <a:noFill/>
        </p:spPr>
      </p:pic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514600" y="1066800"/>
            <a:ext cx="5715000" cy="1371600"/>
          </a:xfrm>
          <a:prstGeom prst="wedgeEllipseCallout">
            <a:avLst>
              <a:gd name="adj1" fmla="val -32583"/>
              <a:gd name="adj2" fmla="val 8518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SUPER! DOBRO SI ZAČEL-A!</a:t>
            </a:r>
          </a:p>
        </p:txBody>
      </p:sp>
      <p:sp>
        <p:nvSpPr>
          <p:cNvPr id="15367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7912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5410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124200" y="609600"/>
            <a:ext cx="3048000" cy="2057400"/>
          </a:xfrm>
          <a:prstGeom prst="wedgeEllipseCallout">
            <a:avLst>
              <a:gd name="adj1" fmla="val -48750"/>
              <a:gd name="adj2" fmla="val 58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ŠE MALO PA BOMO SLAVILI!</a:t>
            </a:r>
          </a:p>
        </p:txBody>
      </p:sp>
      <p:pic>
        <p:nvPicPr>
          <p:cNvPr id="104456" name="Picture 8" descr="MCj042806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2590800" cy="2362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006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3340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5477" name="Picture 5" descr="MCj042807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95600"/>
            <a:ext cx="1955800" cy="1714500"/>
          </a:xfrm>
          <a:prstGeom prst="rect">
            <a:avLst/>
          </a:prstGeom>
          <a:noFill/>
        </p:spPr>
      </p:pic>
      <p:sp>
        <p:nvSpPr>
          <p:cNvPr id="105478" name="AutoShape 6"/>
          <p:cNvSpPr>
            <a:spLocks noChangeArrowheads="1"/>
          </p:cNvSpPr>
          <p:nvPr/>
        </p:nvSpPr>
        <p:spPr bwMode="auto">
          <a:xfrm>
            <a:off x="2743200" y="609600"/>
            <a:ext cx="3505200" cy="2057400"/>
          </a:xfrm>
          <a:prstGeom prst="wedgeEllipseCallout">
            <a:avLst>
              <a:gd name="adj1" fmla="val -44431"/>
              <a:gd name="adj2" fmla="val 699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UH, NE 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MORAM SE KISLO NASMEJATI.</a:t>
            </a:r>
          </a:p>
        </p:txBody>
      </p:sp>
    </p:spTree>
    <p:extLst>
      <p:ext uri="{BB962C8B-B14F-4D97-AF65-F5344CB8AC3E}">
        <p14:creationId xmlns:p14="http://schemas.microsoft.com/office/powerpoint/2010/main" val="367946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6" name="Picture 4" descr="MCj04281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133600"/>
            <a:ext cx="2438400" cy="2209800"/>
          </a:xfrm>
          <a:prstGeom prst="rect">
            <a:avLst/>
          </a:prstGeom>
          <a:noFill/>
        </p:spPr>
      </p:pic>
      <p:sp>
        <p:nvSpPr>
          <p:cNvPr id="115719" name="WordArt 7"/>
          <p:cNvSpPr>
            <a:spLocks noChangeArrowheads="1" noChangeShapeType="1" noTextEdit="1"/>
          </p:cNvSpPr>
          <p:nvPr/>
        </p:nvSpPr>
        <p:spPr bwMode="auto">
          <a:xfrm>
            <a:off x="1752600" y="304800"/>
            <a:ext cx="5105400" cy="9620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54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Candara" pitchFamily="34" charset="0"/>
              </a:rPr>
              <a:t>KONEC!!</a:t>
            </a: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 rot="16200000">
            <a:off x="3086100" y="2019300"/>
            <a:ext cx="5029200" cy="4343400"/>
          </a:xfrm>
          <a:prstGeom prst="verticalScroll">
            <a:avLst>
              <a:gd name="adj" fmla="val 12500"/>
            </a:avLst>
          </a:prstGeom>
          <a:solidFill>
            <a:schemeClr val="tx1"/>
          </a:solidFill>
          <a:ln w="28575">
            <a:solidFill>
              <a:schemeClr val="folHlink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ČESTITAM!!</a:t>
            </a:r>
          </a:p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  </a:t>
            </a:r>
          </a:p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         Učiteljica.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7 0.07546 C -0.15399 0.10301 -0.26753 0.13079 -0.21389 0.15139 C -0.16024 0.17199 0.30226 0.12523 0.28195 0.19954 C 0.26164 0.27361 -0.35416 0.53171 -0.33611 0.59768 C -0.31805 0.66366 0.33872 0.68542 0.39028 0.59583 C 0.44184 0.50602 0.04011 0.14329 -0.02639 0.0588 C -0.09288 -0.0257 -0.05069 0.03125 -0.00833 0.08842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0" y="2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9" grpId="0" animBg="1"/>
      <p:bldP spid="115719" grpId="1" animBg="1"/>
      <p:bldP spid="1157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6" descr="j04281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048000"/>
            <a:ext cx="1939925" cy="1819275"/>
          </a:xfrm>
          <a:prstGeom prst="rect">
            <a:avLst/>
          </a:prstGeom>
          <a:noFill/>
        </p:spPr>
      </p:pic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3276600" y="609600"/>
            <a:ext cx="4648200" cy="2362200"/>
          </a:xfrm>
          <a:prstGeom prst="wedgeEllipseCallout">
            <a:avLst>
              <a:gd name="adj1" fmla="val -39907"/>
              <a:gd name="adj2" fmla="val 72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NIKOMUR NE BOM IZDAL, DA SI SE ZMOTIL-A.</a:t>
            </a:r>
          </a:p>
        </p:txBody>
      </p:sp>
      <p:sp>
        <p:nvSpPr>
          <p:cNvPr id="34824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4864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</a:t>
            </a:r>
            <a:r>
              <a:rPr lang="hr-HR" sz="1800" dirty="0">
                <a:latin typeface="Candara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3" name="Google Shape;115733;p3">
            <a:hlinkClick r:id="rId3" action="ppaction://hlinksldjump"/>
          </p:cNvPr>
          <p:cNvSpPr/>
          <p:nvPr/>
        </p:nvSpPr>
        <p:spPr>
          <a:xfrm>
            <a:off x="5410200" y="48768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CEU</a:t>
            </a:r>
            <a:endParaRPr/>
          </a:p>
        </p:txBody>
      </p:sp>
      <p:sp>
        <p:nvSpPr>
          <p:cNvPr id="115734" name="Google Shape;115734;p3">
            <a:hlinkClick r:id="rId4" action="ppaction://hlinksldjump"/>
          </p:cNvPr>
          <p:cNvSpPr/>
          <p:nvPr/>
        </p:nvSpPr>
        <p:spPr>
          <a:xfrm>
            <a:off x="1752600" y="48768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CEV</a:t>
            </a:r>
            <a:endParaRPr/>
          </a:p>
        </p:txBody>
      </p:sp>
      <p:sp>
        <p:nvSpPr>
          <p:cNvPr id="115735" name="Google Shape;115735;p3"/>
          <p:cNvSpPr txBox="1">
            <a:spLocks noGrp="1"/>
          </p:cNvSpPr>
          <p:nvPr>
            <p:ph type="title"/>
          </p:nvPr>
        </p:nvSpPr>
        <p:spPr>
          <a:xfrm>
            <a:off x="533400" y="3352800"/>
            <a:ext cx="8385300" cy="12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dirty="0"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36" name="Google Shape;115736;p3"/>
          <p:cNvSpPr/>
          <p:nvPr/>
        </p:nvSpPr>
        <p:spPr>
          <a:xfrm>
            <a:off x="228600" y="3429000"/>
            <a:ext cx="409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2.</a:t>
            </a:r>
            <a:endParaRPr/>
          </a:p>
        </p:txBody>
      </p:sp>
      <p:pic>
        <p:nvPicPr>
          <p:cNvPr id="3074" name="Picture 2" descr="Rezultat iskanja slik za cev vrtna">
            <a:extLst>
              <a:ext uri="{FF2B5EF4-FFF2-40B4-BE49-F238E27FC236}">
                <a16:creationId xmlns:a16="http://schemas.microsoft.com/office/drawing/2014/main" id="{C093A9ED-6FB4-48DA-889E-8D4FC87BA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99" y="531228"/>
            <a:ext cx="2755211" cy="25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8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4864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NADALJUJ.</a:t>
            </a:r>
          </a:p>
        </p:txBody>
      </p:sp>
      <p:pic>
        <p:nvPicPr>
          <p:cNvPr id="43020" name="Picture 12" descr="j04280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2640013"/>
            <a:ext cx="2951163" cy="1931987"/>
          </a:xfrm>
          <a:prstGeom prst="rect">
            <a:avLst/>
          </a:prstGeom>
          <a:noFill/>
        </p:spPr>
      </p:pic>
      <p:sp>
        <p:nvSpPr>
          <p:cNvPr id="43021" name="AutoShape 13"/>
          <p:cNvSpPr>
            <a:spLocks noChangeArrowheads="1"/>
          </p:cNvSpPr>
          <p:nvPr/>
        </p:nvSpPr>
        <p:spPr bwMode="auto">
          <a:xfrm>
            <a:off x="4572000" y="914400"/>
            <a:ext cx="2743200" cy="16764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TOČEN ODGOVOR.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578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48134" name="Picture 6" descr="j042808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6213" y="2832100"/>
            <a:ext cx="1968500" cy="1825625"/>
          </a:xfrm>
          <a:prstGeom prst="rect">
            <a:avLst/>
          </a:prstGeom>
          <a:noFill/>
        </p:spPr>
      </p:pic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4495800" y="1371600"/>
            <a:ext cx="3200400" cy="1371600"/>
          </a:xfrm>
          <a:prstGeom prst="wedgeEllipseCallout">
            <a:avLst>
              <a:gd name="adj1" fmla="val -43750"/>
              <a:gd name="adj2" fmla="val 6886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JOJ,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JOJ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8" name="Google Shape;115738;p4"/>
          <p:cNvSpPr txBox="1">
            <a:spLocks noGrp="1"/>
          </p:cNvSpPr>
          <p:nvPr>
            <p:ph type="title"/>
          </p:nvPr>
        </p:nvSpPr>
        <p:spPr>
          <a:xfrm>
            <a:off x="758825" y="3200400"/>
            <a:ext cx="83853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Katera</a:t>
            </a: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hr-HR" sz="32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črka</a:t>
            </a: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manjka:</a:t>
            </a:r>
            <a:b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</a:b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Ura se je __stavila.</a:t>
            </a:r>
            <a:endParaRPr dirty="0"/>
          </a:p>
        </p:txBody>
      </p:sp>
      <p:sp>
        <p:nvSpPr>
          <p:cNvPr id="115739" name="Google Shape;115739;p4">
            <a:hlinkClick r:id="rId3" action="ppaction://hlinksldjump"/>
          </p:cNvPr>
          <p:cNvSpPr/>
          <p:nvPr/>
        </p:nvSpPr>
        <p:spPr>
          <a:xfrm>
            <a:off x="5186779" y="51816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sym typeface="Candara"/>
              </a:rPr>
              <a:t>u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40" name="Google Shape;115740;p4">
            <a:hlinkClick r:id="rId4" action="ppaction://hlinksldjump"/>
          </p:cNvPr>
          <p:cNvSpPr/>
          <p:nvPr/>
        </p:nvSpPr>
        <p:spPr>
          <a:xfrm>
            <a:off x="1828800" y="51816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sym typeface="Candara"/>
              </a:rPr>
              <a:t>v</a:t>
            </a:r>
            <a:endParaRPr dirty="0"/>
          </a:p>
        </p:txBody>
      </p:sp>
      <p:sp>
        <p:nvSpPr>
          <p:cNvPr id="115741" name="Google Shape;115741;p4"/>
          <p:cNvSpPr/>
          <p:nvPr/>
        </p:nvSpPr>
        <p:spPr>
          <a:xfrm>
            <a:off x="304800" y="33528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3.</a:t>
            </a:r>
            <a:endParaRPr/>
          </a:p>
        </p:txBody>
      </p:sp>
      <p:pic>
        <p:nvPicPr>
          <p:cNvPr id="4098" name="Picture 2" descr="Rezultat iskanja slik za ura">
            <a:extLst>
              <a:ext uri="{FF2B5EF4-FFF2-40B4-BE49-F238E27FC236}">
                <a16:creationId xmlns:a16="http://schemas.microsoft.com/office/drawing/2014/main" id="{40457FB0-F7E0-4F31-A382-AE21FEAB0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645" y="496502"/>
            <a:ext cx="2501859" cy="251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lass Layers">
  <a:themeElements>
    <a:clrScheme name="Glass Layers 12">
      <a:dk1>
        <a:srgbClr val="FF9900"/>
      </a:dk1>
      <a:lt1>
        <a:srgbClr val="FFFFFF"/>
      </a:lt1>
      <a:dk2>
        <a:srgbClr val="FFCC66"/>
      </a:dk2>
      <a:lt2>
        <a:srgbClr val="CC6600"/>
      </a:lt2>
      <a:accent1>
        <a:srgbClr val="F05000"/>
      </a:accent1>
      <a:accent2>
        <a:srgbClr val="F66400"/>
      </a:accent2>
      <a:accent3>
        <a:srgbClr val="FFE2B8"/>
      </a:accent3>
      <a:accent4>
        <a:srgbClr val="DADADA"/>
      </a:accent4>
      <a:accent5>
        <a:srgbClr val="F6B3AA"/>
      </a:accent5>
      <a:accent6>
        <a:srgbClr val="DF5A00"/>
      </a:accent6>
      <a:hlink>
        <a:srgbClr val="F05000"/>
      </a:hlink>
      <a:folHlink>
        <a:srgbClr val="008000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istral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istral" pitchFamily="66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9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0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FFBEF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E7E3D9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664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DF5A00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2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664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DF5A00"/>
        </a:accent6>
        <a:hlink>
          <a:srgbClr val="F050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541</Words>
  <Application>Microsoft Office PowerPoint</Application>
  <PresentationFormat>Diaprojekcija na zaslonu (4:3)</PresentationFormat>
  <Paragraphs>183</Paragraphs>
  <Slides>42</Slides>
  <Notes>21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42</vt:i4>
      </vt:variant>
    </vt:vector>
  </HeadingPairs>
  <TitlesOfParts>
    <vt:vector size="49" baseType="lpstr">
      <vt:lpstr>Arial</vt:lpstr>
      <vt:lpstr>Arial Black</vt:lpstr>
      <vt:lpstr>Candara</vt:lpstr>
      <vt:lpstr>Mistral</vt:lpstr>
      <vt:lpstr>Noto Sans Symbols</vt:lpstr>
      <vt:lpstr>Wingdings</vt:lpstr>
      <vt:lpstr>Glass Layers</vt:lpstr>
      <vt:lpstr>NAGAJIVI U in V, K in G</vt:lpstr>
      <vt:lpstr>NAVODILA ZA DELO</vt:lpstr>
      <vt:lpstr>Kaj je na sliki?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Katera črka manjka: Ura se je __stavila.</vt:lpstr>
      <vt:lpstr>PowerPointova predstavitev</vt:lpstr>
      <vt:lpstr>PowerPointova predstavitev</vt:lpstr>
      <vt:lpstr>Kaj je na sliki? 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ČAJ IZ ŠIPKA JE:</vt:lpstr>
      <vt:lpstr>PowerPointova predstavitev</vt:lpstr>
      <vt:lpstr>PowerPointova predstavitev</vt:lpstr>
      <vt:lpstr>Katera črka manjka? __griznila ga je kača. </vt:lpstr>
      <vt:lpstr>PowerPointova predstavitev</vt:lpstr>
      <vt:lpstr>PowerPointova predstavitev</vt:lpstr>
      <vt:lpstr>Klikni na besedo,  ki ni pravilno napisana: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Katera črka manjka? Nekdo je __lomil v našo hišo.</vt:lpstr>
      <vt:lpstr>PowerPointova predstavitev</vt:lpstr>
      <vt:lpstr>PowerPointova predstavitev</vt:lpstr>
      <vt:lpstr>Najdi vsiljivca.  Ena beseda v spodnjih povedih  je napisana narobe.</vt:lpstr>
      <vt:lpstr>PowerPointova predstavitev</vt:lpstr>
      <vt:lpstr>PowerPointova predstavitev</vt:lpstr>
      <vt:lpstr>Kako se pravilno napiše? Rja__ medved.</vt:lpstr>
      <vt:lpstr>PowerPointova predstavitev</vt:lpstr>
      <vt:lpstr>PowerPointova predstavitev</vt:lpstr>
      <vt:lpstr>Najdi vsiljivca.  Ena beseda je napisana narobe.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NAGAJIVI U IN V</dc:title>
  <dc:creator>Sanja Voglar</dc:creator>
  <cp:lastModifiedBy>Sanja Voglar</cp:lastModifiedBy>
  <cp:revision>6</cp:revision>
  <dcterms:modified xsi:type="dcterms:W3CDTF">2020-03-23T09:45:37Z</dcterms:modified>
</cp:coreProperties>
</file>