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2" r:id="rId3"/>
    <p:sldId id="293" r:id="rId4"/>
    <p:sldId id="294" r:id="rId5"/>
    <p:sldId id="295" r:id="rId6"/>
    <p:sldId id="296" r:id="rId7"/>
    <p:sldId id="297" r:id="rId8"/>
    <p:sldId id="298" r:id="rId9"/>
    <p:sldId id="301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5709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5920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6163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30ADB1B-26F1-4B03-9229-5CE9EB4E48A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83EF58C3-8AC9-4D41-88B4-F244E1F6B6C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B0257CEE-0932-4DAA-9E2C-389A8559BE9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931A77A5-295C-4658-A145-1EF3822F9F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47F1D4E9-48AA-4E82-B400-54957E4BF64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BABE8146-356C-4B3A-BF67-4E5635CCF9B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8772B76-D45E-441C-937C-FCE2807997E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E2D496D0-B525-4846-B8CA-0B7357DC8FA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1AB88059-266C-40C8-AEAD-F334FF93B3F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E508B0EA-B880-476E-A134-F0B92AEC901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3CA9D718-B0BC-4BCC-BF95-2E3678448B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C8CF77A-BB82-4829-89CA-98A990EC63A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729CB047-F0D6-420A-83A3-E0506A86236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D293DC3B-55A5-4BB1-8DD0-6525081BC94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2804F5C5-CF55-4177-B2BA-D39CD6BF34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54731-7B5A-4167-A3A5-0FB7352845FE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7784AAE0-6522-4754-863D-22E6B9854B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FF8C0D67-9769-4A15-B606-A764162C4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13EDF-0766-4FBD-A55F-4EFDEC3D27F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62298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7B0A2ED-49A9-4C77-86EE-EB429B45E95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CA2BE18-780C-4F2D-85B5-4A76583A07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8C5E56-C6F3-4B96-A06C-21E58B8D729E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837538A-4CE9-43ED-BD13-6DC424F50EF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97F54-D5D8-49DA-A058-157D58E8B19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4449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3A85C6C-2615-461D-9794-E4ED4FF26E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26C70A9-026C-469F-BE46-115DBEB5CD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DA2366-6785-4574-AFFE-F0334A3C2F7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221FAEC-0B00-4FC2-9E42-BF658E3E9B3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F4ACE-1C4C-4236-8F5C-840762BE5E3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8252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7DE0F3-7663-46AC-B171-72B1A7AA910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7E0E9BF1-A9F0-4B9D-89B8-42267894E92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32FC-3D79-4689-9082-09A5518B829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1E78863-A3DC-4D1E-959D-BE65E456FCBE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1C3E5-8B0D-44EB-ADD7-ECADD937E9A4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490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D6F9F5C-FB07-41BE-B1BA-8BA2C55CB53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C55CE382-025C-4E8D-9788-A46AC7E2CB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E8402E-F386-4872-AF7E-F687D7EF1FD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E699C6A7-6072-4F63-996C-5B70208F2C1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1A58A-17FD-4073-938F-51F586D925E2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1826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4766E0-323A-4074-A9FE-460A5E1FD4F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AABD22-FEED-4997-96F1-6CE99C2F813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33FAD-C4A1-4D1F-A3B2-C5122DEFE608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9C84DAA9-8A7D-4E5D-85A8-0E8C6D7E3CE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0EAC9-A526-4113-828C-FE8C4731138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9691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84DEF2F-6808-457A-8D7F-8481399E2A5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AE83A0C-8A7D-498C-B11A-503EE7DC050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6C759F-5C7A-4FB6-90B9-D60421A8B09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EE29FB8A-79B5-43E0-BF2C-6C6D9C19798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1409E-F1EA-48CF-8D90-E48A5DD2D27A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2856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809510C-73B7-46BC-9E63-59EC487AC3A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B5C628C-534D-483A-BCE9-FBBB52665E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84B4EA-27C3-48F9-9A61-AE072C51D24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379B8FB-B5C1-45B0-AA7A-AC9724AC9866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2CF4D-307D-4D59-A314-15BB8AF4488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031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87645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227F536-E8D7-4E67-83D1-A8E9C636DC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7E93E92-120E-43A1-A6E2-A8582ECB6B9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4E25E4-E03A-4225-8320-0C60A964144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93DFB93E-00E9-4081-AC6D-88F1436EA0A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B942B-4F13-42EF-91AD-149F6875FB3B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14585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48B3F2B-A08B-4CE3-892B-F2B82D2C65D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FF8C33-CD91-485C-8148-6861F789A6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5D5E94-948E-467E-9EFC-CDF36DDA477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2FB96D9-C8B3-4EC8-AE7D-463DC68176E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3EFE6-C857-4A16-8702-368C5AB1A7B7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39930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7BBE3F9-7BC5-4A61-BE09-985FAF423FA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1CBE856-833E-47E5-9D53-4C93C6D0E1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9043FD-A143-4FA0-95A4-6ABC31EE842B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648B135-A50D-4D66-8040-8E1EE8F4CE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4CF6D-479D-4A50-96B1-4280B8DB547D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48439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729F760-7A01-4812-9314-146583FAD70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6D8C29F-036D-4B85-BEF1-07FBF3C0E0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C908A0-DFC5-48D6-B997-E8D7F8140DD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FC121BF2-6A05-40DB-966D-000AD0FCA31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8FACF8-1210-4E90-A33A-2A6CEABB2E4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59094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01BAC97-13C4-4FCF-A034-57DB75B668E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5140C56-F5A8-4E0C-8C3C-A3CBE963CA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12B71-F2C7-4742-BCF4-55D374317E33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5D3236F-DDC3-497B-B91A-58138DDD55A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3E7A3-F846-4A46-81E0-436EAE2A7F1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168003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A49C91A-D778-4C0C-863E-0EA027091D3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59B5F8F-2AEE-4244-8569-80E72F50F2A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49A30-2375-4E73-ACFE-D04A29C2495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B25D397E-B831-4756-8BA3-15EC5F37331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12533-D25F-4441-A3FC-05270699A99F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38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1A6CDD7-E5EA-440E-918C-5235CD8677B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44CB68-2E3B-484D-B54F-33DA41D78EF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EE12C-5379-499D-BA9E-A8692D0D8466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0C8BCE21-4BB9-434B-B386-D246039CE8B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8D115-8A10-4E88-98BC-2DBE8079285C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379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533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8177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9764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339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47255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8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206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2A96A-6D25-45B7-97E9-835CB3F2BE2F}" type="datetimeFigureOut">
              <a:rPr lang="sl-SI" smtClean="0"/>
              <a:t>24. 01. 2022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507B7-5B6E-46FF-B1B3-B79A8DDF200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101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DC142EF-BFF4-44BB-8C78-9D47131439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2A96539-4FE8-45CA-A850-4A5E529A0F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68E0B222-FF70-4FA5-8DBC-72BE9B7DCE40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2987C087-FE62-4520-AC7F-6EBC9384AE6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05DA4936-67EF-4691-A19C-3A7A8125D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3C544F1B-7716-439B-9BAE-DA85BAA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3F49BE6F-01CA-492E-9B46-538AF93AB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0D8CE2C8-F906-4BC8-B944-7DC7FFB61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AD306B42-1158-438E-B352-E33405EBB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1D33F340-7B84-4DEB-9392-B261A6AEA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24EE3B3B-3C49-4581-A86D-9ACFD26E71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40276778-2A1D-40DD-AF10-799841503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18D38AFF-A301-4A75-B8C6-C147C6A390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1FB74FCC-B3BE-47B8-9CFA-3A0DF7234B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2B9C144D-73B1-45FD-B316-ABA23C7EEA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3759A9CE-9557-4237-AAB2-A4AAEE5EC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D251705-8E65-45EF-AB8F-5D89BF07BD63}" type="datetime1">
              <a:rPr lang="sl-SI"/>
              <a:pPr>
                <a:defRPr/>
              </a:pPr>
              <a:t>24. 01. 2022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4514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8CE75377-4C1A-491E-B091-7DBE33C3CA0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2DF0446-E2A4-4DA0-A954-E939BE7A1DA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4035" name="Ograda številke diapozitiva 5">
            <a:extLst>
              <a:ext uri="{FF2B5EF4-FFF2-40B4-BE49-F238E27FC236}">
                <a16:creationId xmlns:a16="http://schemas.microsoft.com/office/drawing/2014/main" id="{DE77B7BB-650B-4B35-996F-61A0EA7053A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4CD2788-03BF-44C5-B592-BFD23585915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1A068728-7557-4A0F-A782-092259649B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7191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Tlak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628B9330-9CE0-4A62-ADF7-12AA9EE96D2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052513"/>
            <a:ext cx="8435975" cy="863600"/>
          </a:xfrm>
        </p:spPr>
        <p:txBody>
          <a:bodyPr/>
          <a:lstStyle/>
          <a:p>
            <a:pPr marL="533400" indent="-533400" eaLnBrk="1" hangingPunct="1">
              <a:buNone/>
            </a:pPr>
            <a:r>
              <a:rPr lang="sl-SI" altLang="sl-SI" sz="2000"/>
              <a:t>Tlak </a:t>
            </a:r>
            <a:r>
              <a:rPr lang="sl-SI" altLang="sl-SI" sz="2000" i="1"/>
              <a:t>(p) </a:t>
            </a:r>
            <a:r>
              <a:rPr lang="sl-SI" altLang="sl-SI" sz="2000"/>
              <a:t>je fizikalna veličina in predstavlja razmerje med</a:t>
            </a:r>
          </a:p>
          <a:p>
            <a:pPr marL="533400" indent="-533400" eaLnBrk="1" hangingPunct="1">
              <a:buNone/>
            </a:pPr>
            <a:r>
              <a:rPr lang="sl-SI" altLang="sl-SI" sz="2000"/>
              <a:t> velikostjo ploskovno porazdeljene sile </a:t>
            </a:r>
            <a:r>
              <a:rPr lang="sl-SI" altLang="sl-SI" sz="2000" i="1"/>
              <a:t>(F) </a:t>
            </a:r>
            <a:r>
              <a:rPr lang="sl-SI" altLang="sl-SI" sz="2000"/>
              <a:t>in površino </a:t>
            </a:r>
          </a:p>
          <a:p>
            <a:pPr marL="533400" indent="-533400" eaLnBrk="1" hangingPunct="1">
              <a:buNone/>
            </a:pPr>
            <a:r>
              <a:rPr lang="sl-SI" altLang="sl-SI" sz="2000"/>
              <a:t>ploskve (</a:t>
            </a:r>
            <a:r>
              <a:rPr lang="sl-SI" altLang="sl-SI" sz="2000" i="1"/>
              <a:t>A</a:t>
            </a:r>
            <a:r>
              <a:rPr lang="sl-SI" altLang="sl-SI" sz="2000"/>
              <a:t>), na katero se ta sila porazdeli.</a:t>
            </a:r>
            <a:endParaRPr lang="sl-SI" altLang="sl-SI" sz="2800" b="1"/>
          </a:p>
        </p:txBody>
      </p:sp>
      <p:sp>
        <p:nvSpPr>
          <p:cNvPr id="44038" name="Rectangle 5">
            <a:extLst>
              <a:ext uri="{FF2B5EF4-FFF2-40B4-BE49-F238E27FC236}">
                <a16:creationId xmlns:a16="http://schemas.microsoft.com/office/drawing/2014/main" id="{FC1224F5-FAF1-4FCD-A868-F23C3491E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4039" name="Object 4">
            <a:extLst>
              <a:ext uri="{FF2B5EF4-FFF2-40B4-BE49-F238E27FC236}">
                <a16:creationId xmlns:a16="http://schemas.microsoft.com/office/drawing/2014/main" id="{F337CDE0-3E08-42AB-BF59-AC8E62010B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2781301"/>
          <a:ext cx="27368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načba" r:id="rId3" imgW="1333500" imgH="431800" progId="Equation.3">
                  <p:embed/>
                </p:oleObj>
              </mc:Choice>
              <mc:Fallback>
                <p:oleObj name="Enačba" r:id="rId3" imgW="1333500" imgH="431800" progId="Equation.3">
                  <p:embed/>
                  <p:pic>
                    <p:nvPicPr>
                      <p:cNvPr id="44039" name="Object 4">
                        <a:extLst>
                          <a:ext uri="{FF2B5EF4-FFF2-40B4-BE49-F238E27FC236}">
                            <a16:creationId xmlns:a16="http://schemas.microsoft.com/office/drawing/2014/main" id="{F337CDE0-3E08-42AB-BF59-AC8E62010B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781301"/>
                        <a:ext cx="2736850" cy="10080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Rectangle 95">
            <a:extLst>
              <a:ext uri="{FF2B5EF4-FFF2-40B4-BE49-F238E27FC236}">
                <a16:creationId xmlns:a16="http://schemas.microsoft.com/office/drawing/2014/main" id="{4659ABDA-7A21-4E44-9743-FECCF366B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3839" y="6237289"/>
            <a:ext cx="866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Enote za tlak</a:t>
            </a: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73966" name="Group 238">
            <a:extLst>
              <a:ext uri="{FF2B5EF4-FFF2-40B4-BE49-F238E27FC236}">
                <a16:creationId xmlns:a16="http://schemas.microsoft.com/office/drawing/2014/main" id="{319C79A1-733A-49DC-A21E-32FE6C4AA132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5232400" y="2276476"/>
          <a:ext cx="4978400" cy="3721099"/>
        </p:xfrm>
        <a:graphic>
          <a:graphicData uri="http://schemas.openxmlformats.org/drawingml/2006/table">
            <a:tbl>
              <a:tblPr/>
              <a:tblGrid>
                <a:gridCol w="79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Enota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mbar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N/m</a:t>
                      </a:r>
                      <a:r>
                        <a:rPr kumimoji="0" lang="sl-SI" sz="16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mbar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bar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MPa   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N/m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 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99C67F36-80DC-4C2E-889A-88A733699A6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9F68B25-F89D-4437-9A9F-D8D658677C8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5059" name="Ograda številke diapozitiva 4">
            <a:extLst>
              <a:ext uri="{FF2B5EF4-FFF2-40B4-BE49-F238E27FC236}">
                <a16:creationId xmlns:a16="http://schemas.microsoft.com/office/drawing/2014/main" id="{8CE08DD4-8A43-4EC2-AFB2-481AA0B2F585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14501F7-6898-4E02-ADF0-21E8CA942C6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7E41C2F8-AD9F-4DC0-BEF8-B8D182617E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92313" y="404814"/>
            <a:ext cx="8229600" cy="61928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	praksi govorimo o absolutnem, relativnem tlaku in tlaku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okolice.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Absolutni tlak (</a:t>
            </a:r>
            <a:r>
              <a:rPr lang="sl-SI" altLang="sl-SI" sz="2400" b="1" i="1">
                <a:solidFill>
                  <a:schemeClr val="bg2"/>
                </a:solidFill>
              </a:rPr>
              <a:t>p</a:t>
            </a:r>
            <a:r>
              <a:rPr lang="sl-SI" altLang="sl-SI" sz="2400" b="1">
                <a:solidFill>
                  <a:schemeClr val="bg2"/>
                </a:solidFill>
              </a:rPr>
              <a:t>)</a:t>
            </a:r>
            <a:r>
              <a:rPr lang="sl-SI" altLang="sl-SI" sz="2400" b="1"/>
              <a:t> </a:t>
            </a:r>
            <a:r>
              <a:rPr lang="sl-SI" altLang="sl-SI" sz="2400"/>
              <a:t>– je resničen tlak, merjen od ničelnice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tlaka.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Tlak okolice (</a:t>
            </a:r>
            <a:r>
              <a:rPr lang="sl-SI" altLang="sl-SI" sz="2400" b="1" i="1">
                <a:solidFill>
                  <a:schemeClr val="bg2"/>
                </a:solidFill>
              </a:rPr>
              <a:t>p</a:t>
            </a:r>
            <a:r>
              <a:rPr lang="sl-SI" altLang="sl-SI" sz="2400" b="1" baseline="-25000">
                <a:solidFill>
                  <a:schemeClr val="bg2"/>
                </a:solidFill>
              </a:rPr>
              <a:t>0</a:t>
            </a:r>
            <a:r>
              <a:rPr lang="sl-SI" altLang="sl-SI" sz="2400" b="1">
                <a:solidFill>
                  <a:schemeClr val="bg2"/>
                </a:solidFill>
              </a:rPr>
              <a:t>)</a:t>
            </a:r>
            <a:r>
              <a:rPr lang="sl-SI" altLang="sl-SI" sz="2400" b="1"/>
              <a:t> </a:t>
            </a:r>
            <a:r>
              <a:rPr lang="sl-SI" altLang="sl-SI" sz="2400"/>
              <a:t>– je tlak zaradi lastne teže zraka.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>
                <a:solidFill>
                  <a:srgbClr val="FF0000"/>
                </a:solidFill>
              </a:rPr>
              <a:t>Normalni zračni tlak znaša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1013,25 mbar in ga merimo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>
                <a:solidFill>
                  <a:srgbClr val="FF0000"/>
                </a:solidFill>
              </a:rPr>
              <a:t> z barometri.</a:t>
            </a:r>
            <a:endParaRPr lang="sl-SI" altLang="sl-SI" sz="2400" b="1">
              <a:solidFill>
                <a:srgbClr val="FF0000"/>
              </a:solidFill>
            </a:endParaRPr>
          </a:p>
        </p:txBody>
      </p:sp>
      <p:grpSp>
        <p:nvGrpSpPr>
          <p:cNvPr id="45061" name="Group 27">
            <a:extLst>
              <a:ext uri="{FF2B5EF4-FFF2-40B4-BE49-F238E27FC236}">
                <a16:creationId xmlns:a16="http://schemas.microsoft.com/office/drawing/2014/main" id="{76269EB7-DAD1-4A84-BF03-B262D1FAB1A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00375" y="1412876"/>
            <a:ext cx="4895850" cy="2208213"/>
            <a:chOff x="2846" y="5222"/>
            <a:chExt cx="5233" cy="2509"/>
          </a:xfrm>
        </p:grpSpPr>
        <p:sp>
          <p:nvSpPr>
            <p:cNvPr id="45065" name="AutoShape 28">
              <a:extLst>
                <a:ext uri="{FF2B5EF4-FFF2-40B4-BE49-F238E27FC236}">
                  <a16:creationId xmlns:a16="http://schemas.microsoft.com/office/drawing/2014/main" id="{5408841F-9CA8-49D8-B8D2-CC561C19DB1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846" y="5222"/>
              <a:ext cx="4773" cy="2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45066" name="Line 29">
              <a:extLst>
                <a:ext uri="{FF2B5EF4-FFF2-40B4-BE49-F238E27FC236}">
                  <a16:creationId xmlns:a16="http://schemas.microsoft.com/office/drawing/2014/main" id="{06808D7D-09EA-4AAC-8088-5587EDDB19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64" y="7313"/>
              <a:ext cx="354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7" name="Line 30">
              <a:extLst>
                <a:ext uri="{FF2B5EF4-FFF2-40B4-BE49-F238E27FC236}">
                  <a16:creationId xmlns:a16="http://schemas.microsoft.com/office/drawing/2014/main" id="{726DB31D-7732-4AF5-BA83-68DE47EF7A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0" y="5222"/>
              <a:ext cx="0" cy="20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8" name="Text Box 31">
              <a:extLst>
                <a:ext uri="{FF2B5EF4-FFF2-40B4-BE49-F238E27FC236}">
                  <a16:creationId xmlns:a16="http://schemas.microsoft.com/office/drawing/2014/main" id="{7271AF56-DEC1-49A6-A615-EF81F5678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8" y="5780"/>
              <a:ext cx="131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tlak </a:t>
              </a:r>
              <a:r>
                <a:rPr lang="sl-SI" altLang="sl-SI" sz="1200">
                  <a:solidFill>
                    <a:srgbClr val="000000"/>
                  </a:solidFill>
                </a:rPr>
                <a:t>okolice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69" name="Text Box 32">
              <a:extLst>
                <a:ext uri="{FF2B5EF4-FFF2-40B4-BE49-F238E27FC236}">
                  <a16:creationId xmlns:a16="http://schemas.microsoft.com/office/drawing/2014/main" id="{EB0F35FF-B892-4862-B2FD-EA930099E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" y="6058"/>
              <a:ext cx="1883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relativna ničla tlaka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0" name="Text Box 33">
              <a:extLst>
                <a:ext uri="{FF2B5EF4-FFF2-40B4-BE49-F238E27FC236}">
                  <a16:creationId xmlns:a16="http://schemas.microsoft.com/office/drawing/2014/main" id="{C3A740EE-CC7B-4A5C-9E2C-4174063E88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98" y="6895"/>
              <a:ext cx="2058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absolutna ničla tlaka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1" name="Text Box 34">
              <a:extLst>
                <a:ext uri="{FF2B5EF4-FFF2-40B4-BE49-F238E27FC236}">
                  <a16:creationId xmlns:a16="http://schemas.microsoft.com/office/drawing/2014/main" id="{2ECD362B-EF8E-49BD-9125-0B96CEF889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4" y="7452"/>
              <a:ext cx="2015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absolutni vakuum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2" name="Text Box 35">
              <a:extLst>
                <a:ext uri="{FF2B5EF4-FFF2-40B4-BE49-F238E27FC236}">
                  <a16:creationId xmlns:a16="http://schemas.microsoft.com/office/drawing/2014/main" id="{3F734B55-630D-48A1-8547-92242A615E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7" y="5501"/>
              <a:ext cx="700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3" name="Text Box 36">
              <a:extLst>
                <a:ext uri="{FF2B5EF4-FFF2-40B4-BE49-F238E27FC236}">
                  <a16:creationId xmlns:a16="http://schemas.microsoft.com/office/drawing/2014/main" id="{5590E23A-44FF-4475-AC05-692EB8E3D0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67" y="6477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4" name="Line 37">
              <a:extLst>
                <a:ext uri="{FF2B5EF4-FFF2-40B4-BE49-F238E27FC236}">
                  <a16:creationId xmlns:a16="http://schemas.microsoft.com/office/drawing/2014/main" id="{C552C7C3-055A-4EBC-9B7F-EA4B450ED1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09" y="6616"/>
              <a:ext cx="14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5" name="Text Box 38">
              <a:extLst>
                <a:ext uri="{FF2B5EF4-FFF2-40B4-BE49-F238E27FC236}">
                  <a16:creationId xmlns:a16="http://schemas.microsoft.com/office/drawing/2014/main" id="{0D1DF300-763C-4C6F-82CD-F11938082C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5" y="6755"/>
              <a:ext cx="569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6" name="Text Box 39">
              <a:extLst>
                <a:ext uri="{FF2B5EF4-FFF2-40B4-BE49-F238E27FC236}">
                  <a16:creationId xmlns:a16="http://schemas.microsoft.com/office/drawing/2014/main" id="{E4665518-C49D-42D4-A0B3-B00F36DA20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5" y="6198"/>
              <a:ext cx="482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v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7" name="Line 40">
              <a:extLst>
                <a:ext uri="{FF2B5EF4-FFF2-40B4-BE49-F238E27FC236}">
                  <a16:creationId xmlns:a16="http://schemas.microsoft.com/office/drawing/2014/main" id="{55DD03C4-D1F7-4A68-AA32-8D7F7CCA48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9" y="6616"/>
              <a:ext cx="0" cy="69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8" name="Line 41">
              <a:extLst>
                <a:ext uri="{FF2B5EF4-FFF2-40B4-BE49-F238E27FC236}">
                  <a16:creationId xmlns:a16="http://schemas.microsoft.com/office/drawing/2014/main" id="{CE922D92-771A-4F26-BFEE-06E371D66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09" y="6058"/>
              <a:ext cx="0" cy="55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9" name="Text Box 42">
              <a:extLst>
                <a:ext uri="{FF2B5EF4-FFF2-40B4-BE49-F238E27FC236}">
                  <a16:creationId xmlns:a16="http://schemas.microsoft.com/office/drawing/2014/main" id="{1C528366-C039-4879-81BF-01AA32C942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6477"/>
              <a:ext cx="438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o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0" name="Text Box 43">
              <a:extLst>
                <a:ext uri="{FF2B5EF4-FFF2-40B4-BE49-F238E27FC236}">
                  <a16:creationId xmlns:a16="http://schemas.microsoft.com/office/drawing/2014/main" id="{F91D8A35-EC15-40F7-8136-385396B580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6" y="5640"/>
              <a:ext cx="438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n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1" name="Line 44">
              <a:extLst>
                <a:ext uri="{FF2B5EF4-FFF2-40B4-BE49-F238E27FC236}">
                  <a16:creationId xmlns:a16="http://schemas.microsoft.com/office/drawing/2014/main" id="{A12C8F7E-908C-440F-85F5-C73EE332F2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89" y="6058"/>
              <a:ext cx="3635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2" name="Line 45">
              <a:extLst>
                <a:ext uri="{FF2B5EF4-FFF2-40B4-BE49-F238E27FC236}">
                  <a16:creationId xmlns:a16="http://schemas.microsoft.com/office/drawing/2014/main" id="{54DD0EC1-9810-49D5-ABA0-7D53962C74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6058"/>
              <a:ext cx="1" cy="125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3" name="Line 46">
              <a:extLst>
                <a:ext uri="{FF2B5EF4-FFF2-40B4-BE49-F238E27FC236}">
                  <a16:creationId xmlns:a16="http://schemas.microsoft.com/office/drawing/2014/main" id="{0C065709-399A-4429-B4C2-7216CA46F3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0" y="5640"/>
              <a:ext cx="0" cy="41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4" name="Text Box 47">
              <a:extLst>
                <a:ext uri="{FF2B5EF4-FFF2-40B4-BE49-F238E27FC236}">
                  <a16:creationId xmlns:a16="http://schemas.microsoft.com/office/drawing/2014/main" id="{15BF21F1-4D27-4F13-BA5E-AECD710536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4" y="5222"/>
              <a:ext cx="78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 (bar)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5" name="Text Box 48">
              <a:extLst>
                <a:ext uri="{FF2B5EF4-FFF2-40B4-BE49-F238E27FC236}">
                  <a16:creationId xmlns:a16="http://schemas.microsoft.com/office/drawing/2014/main" id="{81406CB5-CB85-4374-8E27-773DE71336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43" y="7173"/>
              <a:ext cx="1336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100% vakum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6" name="Line 49">
              <a:extLst>
                <a:ext uri="{FF2B5EF4-FFF2-40B4-BE49-F238E27FC236}">
                  <a16:creationId xmlns:a16="http://schemas.microsoft.com/office/drawing/2014/main" id="{1580F7B7-2D5B-4C82-970B-C37890F93B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109" y="5640"/>
              <a:ext cx="21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062" name="Line 51">
            <a:extLst>
              <a:ext uri="{FF2B5EF4-FFF2-40B4-BE49-F238E27FC236}">
                <a16:creationId xmlns:a16="http://schemas.microsoft.com/office/drawing/2014/main" id="{2A6B84CA-3EBF-45AE-ABB9-F490E05638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55913" y="1773238"/>
            <a:ext cx="0" cy="1511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3" name="Text Box 52">
            <a:extLst>
              <a:ext uri="{FF2B5EF4-FFF2-40B4-BE49-F238E27FC236}">
                <a16:creationId xmlns:a16="http://schemas.microsoft.com/office/drawing/2014/main" id="{13E4F5B6-B409-4056-AADA-206720248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2492376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5064" name="Text Box 53">
            <a:extLst>
              <a:ext uri="{FF2B5EF4-FFF2-40B4-BE49-F238E27FC236}">
                <a16:creationId xmlns:a16="http://schemas.microsoft.com/office/drawing/2014/main" id="{02891A38-07B7-4620-9616-D06F34E6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2349500"/>
            <a:ext cx="504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>
            <a:extLst>
              <a:ext uri="{FF2B5EF4-FFF2-40B4-BE49-F238E27FC236}">
                <a16:creationId xmlns:a16="http://schemas.microsoft.com/office/drawing/2014/main" id="{753A9AE6-0E93-465C-8755-F7D04ED142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70BBC7D-3EA2-4484-96BC-C7B0E9D451F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083" name="Ograda številke diapozitiva 4">
            <a:extLst>
              <a:ext uri="{FF2B5EF4-FFF2-40B4-BE49-F238E27FC236}">
                <a16:creationId xmlns:a16="http://schemas.microsoft.com/office/drawing/2014/main" id="{FF751CE9-EA75-4FD8-9B87-09899641C8DD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01BB3B2-9E8E-4F95-A1EB-FF30CB43B4E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20213F0-3ECF-4F0B-A252-A0ED4301F4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61928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b="1"/>
              <a:t>Relativni tlak </a:t>
            </a:r>
            <a:r>
              <a:rPr lang="sl-SI" altLang="sl-SI" sz="2400"/>
              <a:t>– je lahko nadtlak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n</a:t>
            </a:r>
            <a:r>
              <a:rPr lang="sl-SI" altLang="sl-SI" sz="2400" i="1"/>
              <a:t> </a:t>
            </a:r>
            <a:r>
              <a:rPr lang="sl-SI" altLang="sl-SI" sz="2400"/>
              <a:t>ali podtlak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v</a:t>
            </a:r>
            <a:r>
              <a:rPr lang="sl-SI" altLang="sl-SI" sz="240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•	O nadtlaku govorimo, kadar je absolutni tlak večji od tlaka okolice in ga merimo z manometri.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            	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n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p </a:t>
            </a:r>
            <a:r>
              <a:rPr lang="sl-SI" altLang="sl-SI" sz="2400">
                <a:solidFill>
                  <a:srgbClr val="FF0000"/>
                </a:solidFill>
              </a:rPr>
              <a:t>–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&gt; 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•	Če pa je absolutni tlak manjši od tlaka okolice, govorimo</a:t>
            </a:r>
            <a:br>
              <a:rPr lang="sl-SI" altLang="sl-SI" sz="2400"/>
            </a:br>
            <a:r>
              <a:rPr lang="sl-SI" altLang="sl-SI" sz="2400"/>
              <a:t>o podtlaku in ga merimo z vakuum metri.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       		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v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p </a:t>
            </a:r>
            <a:r>
              <a:rPr lang="sl-SI" altLang="sl-SI" sz="2400">
                <a:solidFill>
                  <a:srgbClr val="FF0000"/>
                </a:solidFill>
              </a:rPr>
              <a:t>–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&lt; 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Relativni tlak lahko dobimo tudi v odvisnosti od višine. Tak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tlak imenu­jemo hidrostatični tlak, ki nastane v mirujoči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tekočini zaradi njene lastne teže. V nestisljivih kapljevinah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narašča tlak sorazmerno z globino.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			</a:t>
            </a:r>
            <a:r>
              <a:rPr lang="sl-SI" altLang="sl-SI" sz="2400" i="1">
                <a:solidFill>
                  <a:srgbClr val="FF0000"/>
                </a:solidFill>
              </a:rPr>
              <a:t>p = p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+ </a:t>
            </a:r>
            <a:r>
              <a:rPr lang="sl-SI" altLang="sl-SI" sz="2400" b="1" i="1">
                <a:solidFill>
                  <a:srgbClr val="FF0000"/>
                </a:solidFill>
              </a:rPr>
              <a:t>p</a:t>
            </a:r>
            <a:r>
              <a:rPr lang="sl-SI" altLang="sl-SI" sz="2400" i="1"/>
              <a:t> · </a:t>
            </a:r>
            <a:r>
              <a:rPr lang="sl-SI" altLang="sl-SI" sz="2400" i="1">
                <a:solidFill>
                  <a:srgbClr val="FF0000"/>
                </a:solidFill>
              </a:rPr>
              <a:t>g</a:t>
            </a:r>
            <a:r>
              <a:rPr lang="sl-SI" altLang="sl-SI" sz="2400" i="1"/>
              <a:t> · </a:t>
            </a:r>
            <a:r>
              <a:rPr lang="sl-SI" altLang="sl-SI" sz="2400" i="1">
                <a:solidFill>
                  <a:srgbClr val="FF0000"/>
                </a:solidFill>
              </a:rPr>
              <a:t>h</a:t>
            </a:r>
            <a:endParaRPr lang="sl-SI" altLang="sl-SI" sz="240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Pri tem pomeni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0</a:t>
            </a:r>
            <a:r>
              <a:rPr lang="sl-SI" altLang="sl-SI" sz="2400" i="1"/>
              <a:t> - </a:t>
            </a:r>
            <a:r>
              <a:rPr lang="sl-SI" altLang="sl-SI" sz="2400"/>
              <a:t>zračni tlak, </a:t>
            </a:r>
            <a:r>
              <a:rPr lang="sl-SI" altLang="sl-SI" sz="2400" i="1"/>
              <a:t>ρ - </a:t>
            </a:r>
            <a:r>
              <a:rPr lang="sl-SI" altLang="sl-SI" sz="2400"/>
              <a:t>gostota kapljevine,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g - </a:t>
            </a:r>
            <a:r>
              <a:rPr lang="sl-SI" altLang="sl-SI" sz="2400"/>
              <a:t>težnostni pospešek in </a:t>
            </a:r>
            <a:r>
              <a:rPr lang="sl-SI" altLang="sl-SI" sz="2400" i="1"/>
              <a:t>h - </a:t>
            </a:r>
            <a:r>
              <a:rPr lang="sl-SI" altLang="sl-SI" sz="2400"/>
              <a:t>globina. Izraz za hidrostatični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tlak je znan kot </a:t>
            </a:r>
            <a:r>
              <a:rPr lang="sl-SI" altLang="sl-SI" sz="2400" b="1">
                <a:solidFill>
                  <a:schemeClr val="bg2"/>
                </a:solidFill>
              </a:rPr>
              <a:t>Pascalov zakon</a:t>
            </a:r>
            <a:r>
              <a:rPr lang="sl-SI" altLang="sl-SI" sz="2400"/>
              <a:t>.</a:t>
            </a:r>
          </a:p>
        </p:txBody>
      </p:sp>
      <p:sp>
        <p:nvSpPr>
          <p:cNvPr id="46085" name="Text Box 4">
            <a:extLst>
              <a:ext uri="{FF2B5EF4-FFF2-40B4-BE49-F238E27FC236}">
                <a16:creationId xmlns:a16="http://schemas.microsoft.com/office/drawing/2014/main" id="{077C0BF5-BF2B-48C3-AF07-08298D078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1" y="4406900"/>
            <a:ext cx="15335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6E85BDF1-3998-4BEE-AE08-51930B06958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9E7539C-C3C6-4583-BDF8-D0CF20B980E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7107" name="Ograda številke diapozitiva 4">
            <a:extLst>
              <a:ext uri="{FF2B5EF4-FFF2-40B4-BE49-F238E27FC236}">
                <a16:creationId xmlns:a16="http://schemas.microsoft.com/office/drawing/2014/main" id="{B7D67CE4-F50B-445E-9EDB-1C5A8205B81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B8DA9C0-EEE4-4EFA-A4E6-7C6C03D1587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A62A01B0-056E-42EC-8DE0-E2BF947FE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404814"/>
            <a:ext cx="8435975" cy="6264275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sl-SI" altLang="sl-SI" sz="2400"/>
              <a:t>Druge enote za tlak: funt na kvadratni palec (PSI),atmosfera,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tor.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Tlak včasih v praksi izražamo z višino vodnega ali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živosrebrnega stolpca.</a:t>
            </a:r>
          </a:p>
          <a:p>
            <a:pPr marL="609600" indent="-609600" eaLnBrk="1" hangingPunct="1">
              <a:buNone/>
            </a:pPr>
            <a:r>
              <a:rPr lang="sl-SI" altLang="sl-SI" sz="2400">
                <a:solidFill>
                  <a:srgbClr val="FF0000"/>
                </a:solidFill>
              </a:rPr>
              <a:t>1bar = 760 mm Hg, torr</a:t>
            </a:r>
          </a:p>
          <a:p>
            <a:pPr marL="609600" indent="-609600" eaLnBrk="1" hangingPunct="1">
              <a:buNone/>
            </a:pPr>
            <a:r>
              <a:rPr lang="sl-SI" altLang="sl-SI" sz="2400">
                <a:solidFill>
                  <a:srgbClr val="FF0000"/>
                </a:solidFill>
              </a:rPr>
              <a:t>1bar = 10200 mm H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O</a:t>
            </a:r>
          </a:p>
          <a:p>
            <a:pPr marL="609600" indent="-609600" eaLnBrk="1" hangingPunct="1">
              <a:buNone/>
            </a:pPr>
            <a:r>
              <a:rPr lang="sl-SI" altLang="sl-SI" sz="2400" b="1"/>
              <a:t>Primeri:</a:t>
            </a:r>
            <a:endParaRPr lang="sl-SI" altLang="sl-SI" sz="2400"/>
          </a:p>
          <a:p>
            <a:pPr marL="609600" indent="-609600" eaLnBrk="1" hangingPunct="1">
              <a:buNone/>
            </a:pPr>
            <a:r>
              <a:rPr lang="sl-SI" altLang="sl-SI" sz="2400"/>
              <a:t>1. Tlak, ki ga ustvari bat v kompresorju, je </a:t>
            </a:r>
            <a:r>
              <a:rPr lang="sl-SI" altLang="sl-SI" sz="2400" i="1"/>
              <a:t>p = </a:t>
            </a:r>
            <a:r>
              <a:rPr lang="sl-SI" altLang="sl-SI" sz="2400"/>
              <a:t>10 bar, in se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porazdeli enakomerno po batu. Premer bata znaša </a:t>
            </a:r>
            <a:r>
              <a:rPr lang="sl-SI" altLang="sl-SI" sz="2400" i="1"/>
              <a:t>d = </a:t>
            </a:r>
            <a:r>
              <a:rPr lang="sl-SI" altLang="sl-SI" sz="2400"/>
              <a:t>49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mm. Izračunaj kolikšna je sila, ki potiska bat po cilindru?</a:t>
            </a:r>
          </a:p>
        </p:txBody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40A89D00-8081-410E-897B-3E49487E3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801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7110" name="Object 4">
            <a:extLst>
              <a:ext uri="{FF2B5EF4-FFF2-40B4-BE49-F238E27FC236}">
                <a16:creationId xmlns:a16="http://schemas.microsoft.com/office/drawing/2014/main" id="{C9E7AFFD-7721-4E06-930B-721E9D7C5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4" y="4941888"/>
          <a:ext cx="6696075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načba" r:id="rId3" imgW="2679700" imgH="1066800" progId="Equation.3">
                  <p:embed/>
                </p:oleObj>
              </mc:Choice>
              <mc:Fallback>
                <p:oleObj name="Enačba" r:id="rId3" imgW="2679700" imgH="1066800" progId="Equation.3">
                  <p:embed/>
                  <p:pic>
                    <p:nvPicPr>
                      <p:cNvPr id="47110" name="Object 4">
                        <a:extLst>
                          <a:ext uri="{FF2B5EF4-FFF2-40B4-BE49-F238E27FC236}">
                            <a16:creationId xmlns:a16="http://schemas.microsoft.com/office/drawing/2014/main" id="{C9E7AFFD-7721-4E06-930B-721E9D7C5E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941888"/>
                        <a:ext cx="6696075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0ECAA701-D3B5-43E3-99B8-13DF0396728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A4EA55B-165B-4453-967E-CCB424169C7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8131" name="Ograda številke diapozitiva 4">
            <a:extLst>
              <a:ext uri="{FF2B5EF4-FFF2-40B4-BE49-F238E27FC236}">
                <a16:creationId xmlns:a16="http://schemas.microsoft.com/office/drawing/2014/main" id="{C5C7B42D-5BB1-4B23-AA13-7144A39FCCD4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C6D9BB0-0E6F-4DC9-8276-F256D34AF8B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F65EEDC8-86CA-4EA8-B8A8-3E2F653C8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1" y="404814"/>
            <a:ext cx="8435975" cy="6264275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sl-SI" altLang="sl-SI" sz="2400"/>
              <a:t>2. Če je v kondenzatorju podtlak 720 mm Hg, a atmosferski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tlak je 10250 mm H</a:t>
            </a:r>
            <a:r>
              <a:rPr lang="sl-SI" altLang="sl-SI" sz="2400" baseline="-25000"/>
              <a:t>2</a:t>
            </a:r>
            <a:r>
              <a:rPr lang="sl-SI" altLang="sl-SI" sz="2400"/>
              <a:t>O, kolikšen je absolutni tlak v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kondenzatorju? Dobljen tlak izrazi v barih, pascalih,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kilopascalih in N/cm</a:t>
            </a:r>
            <a:r>
              <a:rPr lang="sl-SI" altLang="sl-SI" sz="2400" baseline="30000"/>
              <a:t>2</a:t>
            </a:r>
            <a:r>
              <a:rPr lang="sl-SI" altLang="sl-SI" sz="2400"/>
              <a:t> in nariši diagram tlaka.</a:t>
            </a:r>
          </a:p>
          <a:p>
            <a:pPr marL="609600" indent="-609600" eaLnBrk="1" hangingPunct="1">
              <a:buNone/>
            </a:pPr>
            <a:endParaRPr lang="sl-SI" altLang="sl-SI" sz="1200"/>
          </a:p>
          <a:p>
            <a:pPr marL="609600" indent="-609600" eaLnBrk="1" hangingPunct="1">
              <a:buNone/>
            </a:pPr>
            <a:endParaRPr lang="sl-SI" altLang="sl-SI" sz="2400"/>
          </a:p>
          <a:p>
            <a:pPr marL="609600" indent="-609600" eaLnBrk="1" hangingPunct="1">
              <a:buNone/>
            </a:pPr>
            <a:endParaRPr lang="sl-SI" altLang="sl-SI" sz="2400"/>
          </a:p>
          <a:p>
            <a:pPr marL="609600" indent="-609600" eaLnBrk="1" hangingPunct="1">
              <a:buNone/>
            </a:pPr>
            <a:r>
              <a:rPr lang="sl-SI" altLang="sl-SI" sz="2400"/>
              <a:t>Odgovor: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3. Izračunaj absolutni tlak in nadtlak v posodi, če je razlika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nivoja živega srebra v odprtem kraku “U“ cevi in kraku ki je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spojen s posodo 300 mm Hg. Barometrski tlak je 1,013 bara.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Gostota živega srebra je 13 596 kg/m</a:t>
            </a:r>
            <a:r>
              <a:rPr lang="sl-SI" altLang="sl-SI" sz="2400" baseline="30000"/>
              <a:t>3</a:t>
            </a:r>
            <a:r>
              <a:rPr lang="sl-SI" altLang="sl-SI" sz="2400"/>
              <a:t>. V preseku O-O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levega in desnega kraka “U“ cevi vlada isti tlak:</a:t>
            </a:r>
          </a:p>
        </p:txBody>
      </p:sp>
      <p:sp>
        <p:nvSpPr>
          <p:cNvPr id="48133" name="Rectangle 5">
            <a:extLst>
              <a:ext uri="{FF2B5EF4-FFF2-40B4-BE49-F238E27FC236}">
                <a16:creationId xmlns:a16="http://schemas.microsoft.com/office/drawing/2014/main" id="{6B54A1E4-B9EF-413E-A5D0-2A5AAEEAA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8134" name="Rectangle 7">
            <a:extLst>
              <a:ext uri="{FF2B5EF4-FFF2-40B4-BE49-F238E27FC236}">
                <a16:creationId xmlns:a16="http://schemas.microsoft.com/office/drawing/2014/main" id="{EEB11F75-BC84-4697-A9AA-8C480852E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8135" name="Rectangle 9">
            <a:extLst>
              <a:ext uri="{FF2B5EF4-FFF2-40B4-BE49-F238E27FC236}">
                <a16:creationId xmlns:a16="http://schemas.microsoft.com/office/drawing/2014/main" id="{52B51C2F-547F-49A7-83A4-623627F56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8136" name="Object 8">
            <a:extLst>
              <a:ext uri="{FF2B5EF4-FFF2-40B4-BE49-F238E27FC236}">
                <a16:creationId xmlns:a16="http://schemas.microsoft.com/office/drawing/2014/main" id="{F11B5E96-244B-4984-89B4-EF04355B8B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1850" y="3068638"/>
          <a:ext cx="68849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načba" r:id="rId3" imgW="3530600" imgH="393700" progId="Equation.3">
                  <p:embed/>
                </p:oleObj>
              </mc:Choice>
              <mc:Fallback>
                <p:oleObj name="Enačba" r:id="rId3" imgW="3530600" imgH="393700" progId="Equation.3">
                  <p:embed/>
                  <p:pic>
                    <p:nvPicPr>
                      <p:cNvPr id="48136" name="Object 8">
                        <a:extLst>
                          <a:ext uri="{FF2B5EF4-FFF2-40B4-BE49-F238E27FC236}">
                            <a16:creationId xmlns:a16="http://schemas.microsoft.com/office/drawing/2014/main" id="{F11B5E96-244B-4984-89B4-EF04355B8B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068638"/>
                        <a:ext cx="6884988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7" name="Rectangle 11">
            <a:extLst>
              <a:ext uri="{FF2B5EF4-FFF2-40B4-BE49-F238E27FC236}">
                <a16:creationId xmlns:a16="http://schemas.microsoft.com/office/drawing/2014/main" id="{90A86ABA-D580-41D6-A22A-51802795AD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8138" name="Object 10">
            <a:extLst>
              <a:ext uri="{FF2B5EF4-FFF2-40B4-BE49-F238E27FC236}">
                <a16:creationId xmlns:a16="http://schemas.microsoft.com/office/drawing/2014/main" id="{9EB76ECD-5EDE-4939-9197-236DBC38B4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9951" y="2205038"/>
          <a:ext cx="78406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načba" r:id="rId5" imgW="3238500" imgH="393700" progId="Equation.3">
                  <p:embed/>
                </p:oleObj>
              </mc:Choice>
              <mc:Fallback>
                <p:oleObj name="Enačba" r:id="rId5" imgW="3238500" imgH="393700" progId="Equation.3">
                  <p:embed/>
                  <p:pic>
                    <p:nvPicPr>
                      <p:cNvPr id="48138" name="Object 10">
                        <a:extLst>
                          <a:ext uri="{FF2B5EF4-FFF2-40B4-BE49-F238E27FC236}">
                            <a16:creationId xmlns:a16="http://schemas.microsoft.com/office/drawing/2014/main" id="{9EB76ECD-5EDE-4939-9197-236DBC38B4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1" y="2205038"/>
                        <a:ext cx="78406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59E34792-2AB4-479B-B6A8-B91CE50294E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0604ECC-D824-45EF-A8E4-B4225D9897DC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155" name="Ograda številke diapozitiva 4">
            <a:extLst>
              <a:ext uri="{FF2B5EF4-FFF2-40B4-BE49-F238E27FC236}">
                <a16:creationId xmlns:a16="http://schemas.microsoft.com/office/drawing/2014/main" id="{495D8B71-B46D-4E1D-A689-2A2F778C50D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CB9D2E8-2271-45A0-923F-9CD935E8714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156" name="Rectangle 5">
            <a:extLst>
              <a:ext uri="{FF2B5EF4-FFF2-40B4-BE49-F238E27FC236}">
                <a16:creationId xmlns:a16="http://schemas.microsoft.com/office/drawing/2014/main" id="{D3989BAA-AFEF-4FB6-A556-4906A8ED5F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9157" name="Object 4">
            <a:extLst>
              <a:ext uri="{FF2B5EF4-FFF2-40B4-BE49-F238E27FC236}">
                <a16:creationId xmlns:a16="http://schemas.microsoft.com/office/drawing/2014/main" id="{54A0CE5C-DC78-4BB9-8BC3-397384FA75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65363" y="476251"/>
          <a:ext cx="7732712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načba" r:id="rId3" imgW="3683000" imgH="939800" progId="Equation.3">
                  <p:embed/>
                </p:oleObj>
              </mc:Choice>
              <mc:Fallback>
                <p:oleObj name="Enačba" r:id="rId3" imgW="3683000" imgH="939800" progId="Equation.3">
                  <p:embed/>
                  <p:pic>
                    <p:nvPicPr>
                      <p:cNvPr id="49157" name="Object 4">
                        <a:extLst>
                          <a:ext uri="{FF2B5EF4-FFF2-40B4-BE49-F238E27FC236}">
                            <a16:creationId xmlns:a16="http://schemas.microsoft.com/office/drawing/2014/main" id="{54A0CE5C-DC78-4BB9-8BC3-397384FA75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76251"/>
                        <a:ext cx="7732712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Oval 727">
            <a:extLst>
              <a:ext uri="{FF2B5EF4-FFF2-40B4-BE49-F238E27FC236}">
                <a16:creationId xmlns:a16="http://schemas.microsoft.com/office/drawing/2014/main" id="{35990FB6-31C1-4BEF-9BFE-2738F7CD9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781300"/>
            <a:ext cx="1295400" cy="1295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59" name="Arc 726">
            <a:extLst>
              <a:ext uri="{FF2B5EF4-FFF2-40B4-BE49-F238E27FC236}">
                <a16:creationId xmlns:a16="http://schemas.microsoft.com/office/drawing/2014/main" id="{FBB2DF3E-3A0E-4D03-9B10-C5A3005C1B07}"/>
              </a:ext>
            </a:extLst>
          </p:cNvPr>
          <p:cNvSpPr>
            <a:spLocks/>
          </p:cNvSpPr>
          <p:nvPr/>
        </p:nvSpPr>
        <p:spPr bwMode="auto">
          <a:xfrm>
            <a:off x="3359150" y="3214689"/>
            <a:ext cx="387350" cy="371475"/>
          </a:xfrm>
          <a:custGeom>
            <a:avLst/>
            <a:gdLst>
              <a:gd name="T0" fmla="*/ 0 w 21396"/>
              <a:gd name="T1" fmla="*/ 0 h 21600"/>
              <a:gd name="T2" fmla="*/ 2147483646 w 21396"/>
              <a:gd name="T3" fmla="*/ 2147483646 h 21600"/>
              <a:gd name="T4" fmla="*/ 0 w 21396"/>
              <a:gd name="T5" fmla="*/ 2147483646 h 21600"/>
              <a:gd name="T6" fmla="*/ 0 60000 65536"/>
              <a:gd name="T7" fmla="*/ 0 60000 65536"/>
              <a:gd name="T8" fmla="*/ 0 60000 65536"/>
              <a:gd name="T9" fmla="*/ 0 w 21396"/>
              <a:gd name="T10" fmla="*/ 0 h 21600"/>
              <a:gd name="T11" fmla="*/ 21396 w 213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6" h="21600" fill="none" extrusionOk="0">
                <a:moveTo>
                  <a:pt x="-1" y="0"/>
                </a:moveTo>
                <a:cubicBezTo>
                  <a:pt x="10785" y="0"/>
                  <a:pt x="19918" y="7956"/>
                  <a:pt x="21396" y="18640"/>
                </a:cubicBezTo>
              </a:path>
              <a:path w="21396" h="21600" stroke="0" extrusionOk="0">
                <a:moveTo>
                  <a:pt x="-1" y="0"/>
                </a:moveTo>
                <a:cubicBezTo>
                  <a:pt x="10785" y="0"/>
                  <a:pt x="19918" y="7956"/>
                  <a:pt x="21396" y="1864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0" name="Arc 725">
            <a:extLst>
              <a:ext uri="{FF2B5EF4-FFF2-40B4-BE49-F238E27FC236}">
                <a16:creationId xmlns:a16="http://schemas.microsoft.com/office/drawing/2014/main" id="{5A93F6C7-4995-47C2-AD04-E2B1D388D10B}"/>
              </a:ext>
            </a:extLst>
          </p:cNvPr>
          <p:cNvSpPr>
            <a:spLocks/>
          </p:cNvSpPr>
          <p:nvPr/>
        </p:nvSpPr>
        <p:spPr bwMode="auto">
          <a:xfrm>
            <a:off x="3359150" y="3429001"/>
            <a:ext cx="147638" cy="219075"/>
          </a:xfrm>
          <a:custGeom>
            <a:avLst/>
            <a:gdLst>
              <a:gd name="T0" fmla="*/ 0 w 17563"/>
              <a:gd name="T1" fmla="*/ 0 h 21600"/>
              <a:gd name="T2" fmla="*/ 2147483646 w 17563"/>
              <a:gd name="T3" fmla="*/ 2147483646 h 21600"/>
              <a:gd name="T4" fmla="*/ 0 w 17563"/>
              <a:gd name="T5" fmla="*/ 2147483646 h 21600"/>
              <a:gd name="T6" fmla="*/ 0 60000 65536"/>
              <a:gd name="T7" fmla="*/ 0 60000 65536"/>
              <a:gd name="T8" fmla="*/ 0 60000 65536"/>
              <a:gd name="T9" fmla="*/ 0 w 17563"/>
              <a:gd name="T10" fmla="*/ 0 h 21600"/>
              <a:gd name="T11" fmla="*/ 17563 w 175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63" h="21600" fill="none" extrusionOk="0">
                <a:moveTo>
                  <a:pt x="-1" y="0"/>
                </a:moveTo>
                <a:cubicBezTo>
                  <a:pt x="6967" y="0"/>
                  <a:pt x="13506" y="3360"/>
                  <a:pt x="17562" y="9026"/>
                </a:cubicBezTo>
              </a:path>
              <a:path w="17563" h="21600" stroke="0" extrusionOk="0">
                <a:moveTo>
                  <a:pt x="-1" y="0"/>
                </a:moveTo>
                <a:cubicBezTo>
                  <a:pt x="6967" y="0"/>
                  <a:pt x="13506" y="3360"/>
                  <a:pt x="17562" y="902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1" name="Line 724">
            <a:extLst>
              <a:ext uri="{FF2B5EF4-FFF2-40B4-BE49-F238E27FC236}">
                <a16:creationId xmlns:a16="http://schemas.microsoft.com/office/drawing/2014/main" id="{4FC6A7AD-83B9-4BB2-9451-8D2C349987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3613" y="3573463"/>
            <a:ext cx="11112" cy="487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2" name="Line 723">
            <a:extLst>
              <a:ext uri="{FF2B5EF4-FFF2-40B4-BE49-F238E27FC236}">
                <a16:creationId xmlns:a16="http://schemas.microsoft.com/office/drawing/2014/main" id="{91E54632-70ED-468F-8EFE-521649F575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19514" y="3573463"/>
            <a:ext cx="14287" cy="4683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3" name="Text Box 719">
            <a:extLst>
              <a:ext uri="{FF2B5EF4-FFF2-40B4-BE49-F238E27FC236}">
                <a16:creationId xmlns:a16="http://schemas.microsoft.com/office/drawing/2014/main" id="{81D582BC-9FD8-42A3-AC2E-95C9266C1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9" y="3213101"/>
            <a:ext cx="276225" cy="276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4" name="Line 718">
            <a:extLst>
              <a:ext uri="{FF2B5EF4-FFF2-40B4-BE49-F238E27FC236}">
                <a16:creationId xmlns:a16="http://schemas.microsoft.com/office/drawing/2014/main" id="{B7E6AB85-541D-4C6D-8A6C-A555DB8C0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4" y="2276475"/>
            <a:ext cx="9525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5" name="Text Box 717">
            <a:extLst>
              <a:ext uri="{FF2B5EF4-FFF2-40B4-BE49-F238E27FC236}">
                <a16:creationId xmlns:a16="http://schemas.microsoft.com/office/drawing/2014/main" id="{A0575797-DE2C-4DFF-A3D4-8FD75AE7A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076" y="2420939"/>
            <a:ext cx="360363" cy="2873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100">
                <a:solidFill>
                  <a:srgbClr val="000000"/>
                </a:solidFill>
              </a:rPr>
              <a:t>o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6" name="Line 716">
            <a:extLst>
              <a:ext uri="{FF2B5EF4-FFF2-40B4-BE49-F238E27FC236}">
                <a16:creationId xmlns:a16="http://schemas.microsoft.com/office/drawing/2014/main" id="{892606E3-5500-4863-8FA2-DBC0F7EB8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3" y="4221163"/>
            <a:ext cx="13525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7" name="Text Box 715">
            <a:extLst>
              <a:ext uri="{FF2B5EF4-FFF2-40B4-BE49-F238E27FC236}">
                <a16:creationId xmlns:a16="http://schemas.microsoft.com/office/drawing/2014/main" id="{8BB8E894-6C83-40C6-8ACD-6C47B5F36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4076700"/>
            <a:ext cx="304800" cy="476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0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8" name="Text Box 714">
            <a:extLst>
              <a:ext uri="{FF2B5EF4-FFF2-40B4-BE49-F238E27FC236}">
                <a16:creationId xmlns:a16="http://schemas.microsoft.com/office/drawing/2014/main" id="{D89668FF-4DB2-4BF3-85A7-0EAB7C398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6" y="4149725"/>
            <a:ext cx="485775" cy="361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0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9" name="Line 713">
            <a:extLst>
              <a:ext uri="{FF2B5EF4-FFF2-40B4-BE49-F238E27FC236}">
                <a16:creationId xmlns:a16="http://schemas.microsoft.com/office/drawing/2014/main" id="{6DED20FC-1B58-48C9-B0FD-2DDEB09BEB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9876" y="2781300"/>
            <a:ext cx="676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0" name="Line 712">
            <a:extLst>
              <a:ext uri="{FF2B5EF4-FFF2-40B4-BE49-F238E27FC236}">
                <a16:creationId xmlns:a16="http://schemas.microsoft.com/office/drawing/2014/main" id="{D5E0760A-FFDB-42D5-B0D2-AE7AB47115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56138" y="2781301"/>
            <a:ext cx="0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1" name="Text Box 711">
            <a:extLst>
              <a:ext uri="{FF2B5EF4-FFF2-40B4-BE49-F238E27FC236}">
                <a16:creationId xmlns:a16="http://schemas.microsoft.com/office/drawing/2014/main" id="{183AE12A-23D7-40B3-B25C-C63D79790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6" y="3213100"/>
            <a:ext cx="371475" cy="2873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h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72" name="Rectangle 710">
            <a:extLst>
              <a:ext uri="{FF2B5EF4-FFF2-40B4-BE49-F238E27FC236}">
                <a16:creationId xmlns:a16="http://schemas.microsoft.com/office/drawing/2014/main" id="{870D02CE-839E-4FBE-A12B-4166A8A20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6" y="2781300"/>
            <a:ext cx="219075" cy="1449388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73" name="Rectangle 709">
            <a:extLst>
              <a:ext uri="{FF2B5EF4-FFF2-40B4-BE49-F238E27FC236}">
                <a16:creationId xmlns:a16="http://schemas.microsoft.com/office/drawing/2014/main" id="{72AC26A8-6AE5-45A8-9582-41960963A2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3613" y="4005263"/>
            <a:ext cx="215900" cy="209550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74" name="AutoShape 708">
            <a:extLst>
              <a:ext uri="{FF2B5EF4-FFF2-40B4-BE49-F238E27FC236}">
                <a16:creationId xmlns:a16="http://schemas.microsoft.com/office/drawing/2014/main" id="{17BD21F8-F527-4E59-BE1C-2B5CDEF351A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3503614" y="3789364"/>
            <a:ext cx="809625" cy="7905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0 w 21600"/>
              <a:gd name="T13" fmla="*/ 0 h 21600"/>
              <a:gd name="T14" fmla="*/ 21550 w 21600"/>
              <a:gd name="T15" fmla="*/ 1122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37" y="10019"/>
                </a:moveTo>
                <a:cubicBezTo>
                  <a:pt x="6815" y="7906"/>
                  <a:pt x="8653" y="6367"/>
                  <a:pt x="10800" y="6368"/>
                </a:cubicBezTo>
                <a:cubicBezTo>
                  <a:pt x="12946" y="6368"/>
                  <a:pt x="14784" y="7906"/>
                  <a:pt x="15162" y="10019"/>
                </a:cubicBezTo>
                <a:lnTo>
                  <a:pt x="21431" y="8896"/>
                </a:lnTo>
                <a:cubicBezTo>
                  <a:pt x="20509" y="3748"/>
                  <a:pt x="16030" y="-1"/>
                  <a:pt x="10799" y="0"/>
                </a:cubicBezTo>
                <a:cubicBezTo>
                  <a:pt x="5569" y="0"/>
                  <a:pt x="1090" y="3748"/>
                  <a:pt x="168" y="8896"/>
                </a:cubicBezTo>
                <a:lnTo>
                  <a:pt x="6437" y="10019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5" name="Rectangle 733">
            <a:extLst>
              <a:ext uri="{FF2B5EF4-FFF2-40B4-BE49-F238E27FC236}">
                <a16:creationId xmlns:a16="http://schemas.microsoft.com/office/drawing/2014/main" id="{5BCE6677-B1F9-4B5E-9343-866600741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1501" y="-1228725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0803" name="Group 931">
            <a:extLst>
              <a:ext uri="{FF2B5EF4-FFF2-40B4-BE49-F238E27FC236}">
                <a16:creationId xmlns:a16="http://schemas.microsoft.com/office/drawing/2014/main" id="{C231CF60-8172-4A29-8EBE-1C2D8F057E69}"/>
              </a:ext>
            </a:extLst>
          </p:cNvPr>
          <p:cNvGraphicFramePr>
            <a:graphicFrameLocks noGrp="1"/>
          </p:cNvGraphicFramePr>
          <p:nvPr/>
        </p:nvGraphicFramePr>
        <p:xfrm>
          <a:off x="4391026" y="-1219200"/>
          <a:ext cx="676275" cy="517530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405" marB="45405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9178" name="Line 933">
            <a:extLst>
              <a:ext uri="{FF2B5EF4-FFF2-40B4-BE49-F238E27FC236}">
                <a16:creationId xmlns:a16="http://schemas.microsoft.com/office/drawing/2014/main" id="{9C2CDFD0-36AF-4AC9-8371-768451E824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95775" y="24923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9" name="Line 934">
            <a:extLst>
              <a:ext uri="{FF2B5EF4-FFF2-40B4-BE49-F238E27FC236}">
                <a16:creationId xmlns:a16="http://schemas.microsoft.com/office/drawing/2014/main" id="{F36AE918-92FB-4FAD-A715-38282B41A5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79875" y="24923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80" name="Rectangle 935">
            <a:extLst>
              <a:ext uri="{FF2B5EF4-FFF2-40B4-BE49-F238E27FC236}">
                <a16:creationId xmlns:a16="http://schemas.microsoft.com/office/drawing/2014/main" id="{A46F8F50-1D7F-451D-ACD4-9E92B4014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5" y="4789488"/>
            <a:ext cx="86423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Kolikšen je absolutni tlak v posodi, če je barometrski tlak 755 mm Hg, živosrebrni manometer kaže nadtlak v posodi 300 mm Hg. Tlak izrazi v barih, pascalih, kilo Pascalih, N/cm</a:t>
            </a:r>
            <a:r>
              <a:rPr lang="sl-SI" altLang="sl-SI" sz="2400" baseline="30000">
                <a:solidFill>
                  <a:srgbClr val="000000"/>
                </a:solidFill>
              </a:rPr>
              <a:t>2 </a:t>
            </a:r>
            <a:r>
              <a:rPr lang="sl-SI" altLang="sl-SI" sz="2400">
                <a:solidFill>
                  <a:srgbClr val="000000"/>
                </a:solidFill>
              </a:rPr>
              <a:t>in v mm H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>
            <a:extLst>
              <a:ext uri="{FF2B5EF4-FFF2-40B4-BE49-F238E27FC236}">
                <a16:creationId xmlns:a16="http://schemas.microsoft.com/office/drawing/2014/main" id="{A6B7F19B-C88D-4C6D-823C-95992BB663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C0D3A2D4-FB82-43DF-A798-D8B83496A24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79" name="Ograda številke diapozitiva 4">
            <a:extLst>
              <a:ext uri="{FF2B5EF4-FFF2-40B4-BE49-F238E27FC236}">
                <a16:creationId xmlns:a16="http://schemas.microsoft.com/office/drawing/2014/main" id="{4C5FA8BF-9136-469B-9AC9-13E9FCE0034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92AEC20-7FF3-4CF2-BB3F-252473DD29EB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80" name="Rectangle 454">
            <a:extLst>
              <a:ext uri="{FF2B5EF4-FFF2-40B4-BE49-F238E27FC236}">
                <a16:creationId xmlns:a16="http://schemas.microsoft.com/office/drawing/2014/main" id="{1CB10745-6F5A-4E26-A73E-F6BEC8214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13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50181" name="Object 453">
            <a:extLst>
              <a:ext uri="{FF2B5EF4-FFF2-40B4-BE49-F238E27FC236}">
                <a16:creationId xmlns:a16="http://schemas.microsoft.com/office/drawing/2014/main" id="{8BF1E972-BFA1-4AE8-B24F-53D016B2B9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0400" y="404813"/>
          <a:ext cx="8326438" cy="31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načba" r:id="rId3" imgW="4229100" imgH="1600200" progId="Equation.3">
                  <p:embed/>
                </p:oleObj>
              </mc:Choice>
              <mc:Fallback>
                <p:oleObj name="Enačba" r:id="rId3" imgW="4229100" imgH="1600200" progId="Equation.3">
                  <p:embed/>
                  <p:pic>
                    <p:nvPicPr>
                      <p:cNvPr id="50181" name="Object 453">
                        <a:extLst>
                          <a:ext uri="{FF2B5EF4-FFF2-40B4-BE49-F238E27FC236}">
                            <a16:creationId xmlns:a16="http://schemas.microsoft.com/office/drawing/2014/main" id="{8BF1E972-BFA1-4AE8-B24F-53D016B2B9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04813"/>
                        <a:ext cx="8326438" cy="313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455">
            <a:extLst>
              <a:ext uri="{FF2B5EF4-FFF2-40B4-BE49-F238E27FC236}">
                <a16:creationId xmlns:a16="http://schemas.microsoft.com/office/drawing/2014/main" id="{6D6AAB77-EEC4-41B2-BA8B-F92F105B16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4659313" y="3686176"/>
          <a:ext cx="18097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Drawings" r:id="rId5" imgW="179640" imgH="120600" progId="EDrawingOfficeAutomator.Document">
                  <p:embed/>
                </p:oleObj>
              </mc:Choice>
              <mc:Fallback>
                <p:oleObj name="eDrawings" r:id="rId5" imgW="179640" imgH="120600" progId="EDrawingOfficeAutomator.Document">
                  <p:embed/>
                  <p:pic>
                    <p:nvPicPr>
                      <p:cNvPr id="50182" name="Object 455">
                        <a:extLst>
                          <a:ext uri="{FF2B5EF4-FFF2-40B4-BE49-F238E27FC236}">
                            <a16:creationId xmlns:a16="http://schemas.microsoft.com/office/drawing/2014/main" id="{6D6AAB77-EEC4-41B2-BA8B-F92F105B16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659313" y="3686176"/>
                        <a:ext cx="18097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>
            <a:extLst>
              <a:ext uri="{FF2B5EF4-FFF2-40B4-BE49-F238E27FC236}">
                <a16:creationId xmlns:a16="http://schemas.microsoft.com/office/drawing/2014/main" id="{6B2F38F0-207B-4226-B83C-34A59824EE5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849C513-4898-48C9-882B-230FD9D4201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1203" name="Ograda številke diapozitiva 4">
            <a:extLst>
              <a:ext uri="{FF2B5EF4-FFF2-40B4-BE49-F238E27FC236}">
                <a16:creationId xmlns:a16="http://schemas.microsoft.com/office/drawing/2014/main" id="{8CC0FF39-CA19-4289-A012-21F72E76B600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46A3EEF-D1AD-44FD-BD7D-4E9E204545F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80" name="Rectangle 4">
            <a:extLst>
              <a:ext uri="{FF2B5EF4-FFF2-40B4-BE49-F238E27FC236}">
                <a16:creationId xmlns:a16="http://schemas.microsoft.com/office/drawing/2014/main" id="{EA4BBD72-A3EF-4960-9AA3-2BE0B443F1AC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54085"/>
            <a:ext cx="8424862" cy="6740307"/>
          </a:xfrm>
          <a:prstGeom prst="rect">
            <a:avLst/>
          </a:prstGeom>
          <a:blipFill rotWithShape="0">
            <a:blip r:embed="rId2"/>
            <a:stretch>
              <a:fillRect l="-1158" t="-181" r="-1664" b="-1627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1205" name="PoljeZBesedilom 1">
            <a:extLst>
              <a:ext uri="{FF2B5EF4-FFF2-40B4-BE49-F238E27FC236}">
                <a16:creationId xmlns:a16="http://schemas.microsoft.com/office/drawing/2014/main" id="{3E5117C6-CA6B-413B-944A-488C936DD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5189" y="50801"/>
            <a:ext cx="757078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 u="sng">
                <a:solidFill>
                  <a:srgbClr val="FF0000"/>
                </a:solidFill>
              </a:rPr>
              <a:t>UČBENIK STRAN 21: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592</Words>
  <Application>Microsoft Office PowerPoint</Application>
  <PresentationFormat>Širokozaslonsko</PresentationFormat>
  <Paragraphs>140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EDrawings Document</vt:lpstr>
      <vt:lpstr>Tlak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OSNOVNE TERMODINAMIČNE VELIČINE</dc:title>
  <dc:creator>Tanja</dc:creator>
  <cp:lastModifiedBy>Vouk, Gaja</cp:lastModifiedBy>
  <cp:revision>29</cp:revision>
  <dcterms:created xsi:type="dcterms:W3CDTF">2021-09-26T19:56:46Z</dcterms:created>
  <dcterms:modified xsi:type="dcterms:W3CDTF">2022-01-24T19:50:51Z</dcterms:modified>
</cp:coreProperties>
</file>