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8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0" r:id="rId12"/>
    <p:sldId id="261" r:id="rId13"/>
    <p:sldId id="279" r:id="rId14"/>
    <p:sldId id="282" r:id="rId15"/>
    <p:sldId id="281" r:id="rId16"/>
    <p:sldId id="280" r:id="rId17"/>
    <p:sldId id="283" r:id="rId18"/>
    <p:sldId id="284" r:id="rId19"/>
    <p:sldId id="285" r:id="rId20"/>
    <p:sldId id="286" r:id="rId21"/>
    <p:sldId id="287" r:id="rId22"/>
    <p:sldId id="291" r:id="rId23"/>
    <p:sldId id="292" r:id="rId24"/>
    <p:sldId id="290" r:id="rId25"/>
    <p:sldId id="293" r:id="rId26"/>
    <p:sldId id="289" r:id="rId27"/>
    <p:sldId id="288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17" r:id="rId37"/>
    <p:sldId id="316" r:id="rId38"/>
    <p:sldId id="315" r:id="rId39"/>
    <p:sldId id="314" r:id="rId40"/>
    <p:sldId id="313" r:id="rId41"/>
    <p:sldId id="312" r:id="rId42"/>
    <p:sldId id="311" r:id="rId43"/>
    <p:sldId id="310" r:id="rId44"/>
    <p:sldId id="309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8" r:id="rId5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15. 01. 2026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49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15. 01. 2026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954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15. 01. 2026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581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15. 01. 2026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633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15. 01. 2026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10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15. 01. 2026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04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15. 01. 2026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25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15. 01. 2026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255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15. 01. 2026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31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15. 01. 2026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619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4963-8144-4B39-B038-2C734AB51435}" type="datetimeFigureOut">
              <a:rPr lang="sl-SI" smtClean="0"/>
              <a:t>15. 01. 2026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42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4963-8144-4B39-B038-2C734AB51435}" type="datetimeFigureOut">
              <a:rPr lang="sl-SI" smtClean="0"/>
              <a:t>15. 01. 2026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5290-EFF2-4364-9046-12E03CA33F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081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361" y="2130281"/>
            <a:ext cx="9833343" cy="2387600"/>
          </a:xfrm>
        </p:spPr>
        <p:txBody>
          <a:bodyPr>
            <a:normAutofit/>
          </a:bodyPr>
          <a:lstStyle/>
          <a:p>
            <a:pPr algn="l"/>
            <a:r>
              <a:rPr lang="sl-SI" sz="4400" b="1" dirty="0">
                <a:solidFill>
                  <a:srgbClr val="7030A0"/>
                </a:solidFill>
                <a:latin typeface="Arial Black" panose="020B0A04020102020204" pitchFamily="34" charset="0"/>
              </a:rPr>
              <a:t>PAN – 2. predavanje</a:t>
            </a:r>
            <a:br>
              <a:rPr lang="sl-SI" sz="4400" dirty="0"/>
            </a:br>
            <a:endParaRPr lang="sl-SI" sz="3600" u="sng" dirty="0">
              <a:solidFill>
                <a:srgbClr val="73298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4361" y="4517881"/>
            <a:ext cx="9833343" cy="1882919"/>
          </a:xfrm>
        </p:spPr>
        <p:txBody>
          <a:bodyPr/>
          <a:lstStyle/>
          <a:p>
            <a:pPr algn="l"/>
            <a:r>
              <a:rPr lang="sl-SI" dirty="0"/>
              <a:t>mag. Vesna Loborec</a:t>
            </a:r>
          </a:p>
        </p:txBody>
      </p:sp>
    </p:spTree>
    <p:extLst>
      <p:ext uri="{BB962C8B-B14F-4D97-AF65-F5344CB8AC3E}">
        <p14:creationId xmlns:p14="http://schemas.microsoft.com/office/powerpoint/2010/main" val="414764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EKONOMSKI POMEN TOUR OPERATORJEV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1B81609-B1F1-4C53-ADF9-3FEC2209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99" y="2093729"/>
            <a:ext cx="10036875" cy="40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0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KLJUČNE NALOGE TOUR OPERATORJA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B22A32A-3A69-4E85-892E-8342BF806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02" y="2176287"/>
            <a:ext cx="8611598" cy="42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8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7030A0"/>
                </a:solidFill>
                <a:latin typeface="Arial Black" panose="020B0A04020102020204" pitchFamily="34" charset="0"/>
              </a:rPr>
              <a:t>RIZIKI IN STROŠKI TOUR OPERATORJA</a:t>
            </a:r>
            <a:endParaRPr lang="sl-SI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69674B1-234C-4A2F-861C-EFF9C014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33" y="1887913"/>
            <a:ext cx="7941733" cy="41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5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KDO JE POTENCIALNI TURIST?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11FAE9-EBC6-4178-8CDD-7F4FFF8CA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" y="1931998"/>
            <a:ext cx="9043077" cy="42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5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SODOBNI TOUR OPERATOR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D22C311-F083-45BA-A473-0A6C1B06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4" y="1528768"/>
            <a:ext cx="10057597" cy="47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0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GLAVNI TRENDI DO 2030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17F490-3B69-4F9D-BC83-C917EEAF6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33" y="1466575"/>
            <a:ext cx="5684075" cy="52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6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TRŽNA STRUKTURA: OLIGOPOL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B422DAE-07DD-4854-9D8C-7487CC0DA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600" y="1590847"/>
            <a:ext cx="8652933" cy="51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3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65125"/>
            <a:ext cx="11015133" cy="1325563"/>
          </a:xfrm>
        </p:spPr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SLOVENIJA IN TOUR OPERATORJI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3DCCD59-83D9-4BC2-85EA-85F3063DC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84" y="1778294"/>
            <a:ext cx="10277692" cy="43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0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VPLIV TOUR OPERATORJEV NA SLOVENSKI TURIZEM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83A8E2-AE14-4CBB-8DCD-EAB696F4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33" y="1798918"/>
            <a:ext cx="8415867" cy="48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3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TOUR OPERATOR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CFE9D44-D272-4070-B9FC-3D2AE5662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07" y="2074333"/>
            <a:ext cx="10546906" cy="32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6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TOUR OPERATOR – ORGANIZATORJI POTOVANJ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CB3EF6D-DFF0-41D3-8027-9C1843467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64" y="1818223"/>
            <a:ext cx="10875651" cy="344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1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7030A0"/>
                </a:solidFill>
                <a:latin typeface="Arial Black" panose="020B0A04020102020204" pitchFamily="34" charset="0"/>
              </a:rPr>
              <a:t>TURISTIČNA AGENCIJA</a:t>
            </a:r>
            <a:endParaRPr lang="sl-SI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C7D797C-FDD3-48BB-9280-D1803DC6C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41" y="1981200"/>
            <a:ext cx="10039931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VRSTE TURISTIČNIH AGENCIJ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C37E694-D455-4BA5-8648-A0F35B51A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9935"/>
            <a:ext cx="10515599" cy="44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11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65125"/>
            <a:ext cx="11074400" cy="1325563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1) KRITERIJ: OBMOČJE DEJAVNOSTI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BB7F34A-470B-4F96-98DA-473B204CF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013" y="1690688"/>
            <a:ext cx="4573850" cy="51065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3CD9790-A75C-4AE6-AB59-C8C98C9B5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863" y="1866871"/>
            <a:ext cx="5867681" cy="36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52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65125"/>
            <a:ext cx="11074400" cy="1325563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1) KRITERIJ: OBMOČJE DEJAVNOSTI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FEA6344-6BA2-4A4C-B826-7FC301DE9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79" y="1454983"/>
            <a:ext cx="9673351" cy="50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29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2) KRITERIJ: ZNAČAJ DEJAVNOSTI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EC165BF-9FDE-4176-9913-DD4DFC6A3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73"/>
          <a:stretch/>
        </p:blipFill>
        <p:spPr>
          <a:xfrm>
            <a:off x="1507068" y="1396999"/>
            <a:ext cx="7154332" cy="53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14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2) KRITERIJ: ZNAČAJ DEJAVNOSTI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A1BC9174-EEEF-4453-AD19-18A727F6F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667" y="1401770"/>
            <a:ext cx="8627533" cy="54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83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3) KRITERIJ: ČAS POSLOVANJA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2D1D4DE-5741-418F-8488-2C7293621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39" y="1690688"/>
            <a:ext cx="4531455" cy="33639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4312EB5-35CE-46D5-A750-46DB87DE0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969" y="1961793"/>
            <a:ext cx="7616762" cy="293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07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4) KRITERIJ: VELIKOST IN ŠTEVILO ZAPOSLENIH</a:t>
            </a:r>
            <a:endParaRPr lang="sl-SI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3C9BE2B-9340-45D2-AA1C-21DE10D50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122" y="1690688"/>
            <a:ext cx="5498628" cy="45069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7ED500D-D914-4FE7-A16F-C7B72F9BD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500" y="1782265"/>
            <a:ext cx="6780999" cy="397506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E6FA0B0-66BE-42EE-825C-A9E909836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133" y="5848910"/>
            <a:ext cx="3443619" cy="88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6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solidFill>
                  <a:srgbClr val="7030A0"/>
                </a:solidFill>
                <a:latin typeface="Arial Black" panose="020B0A04020102020204" pitchFamily="34" charset="0"/>
              </a:rPr>
              <a:t>5) KRITERIJ: ODVISNOST IN ORGANIZACIJSKA OBLIKA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60CBBD-5350-4845-B1E7-D83E79201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03" y="1741489"/>
            <a:ext cx="5836430" cy="293211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EBE89A4-C8E2-4623-8D74-C090DC40C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733" y="1565572"/>
            <a:ext cx="5329524" cy="52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3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8925"/>
            <a:ext cx="11057467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7030A0"/>
                </a:solidFill>
                <a:latin typeface="Arial Black" panose="020B0A04020102020204" pitchFamily="34" charset="0"/>
              </a:rPr>
              <a:t>6) KRITERIJ: DISTRIBUCIJSKA POT (B2C / B2B)</a:t>
            </a:r>
            <a:endParaRPr lang="sl-SI" sz="32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E06AABC-25E6-450F-88C4-DF5EA313D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89" y="1402513"/>
            <a:ext cx="4425678" cy="527193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F23A7B3-8B22-4D5B-96C9-E657049AB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267" y="1488687"/>
            <a:ext cx="5759233" cy="25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1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TOUR OPERATOR - ZGODOVINSKI RAZVOJ (po 1960)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0B21935-1360-4C5A-A954-21084CE7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69" y="1826065"/>
            <a:ext cx="11094568" cy="36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03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NOVOSTI: DIGITALNE AGENCIJE IN OTA</a:t>
            </a:r>
            <a:b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sl-SI" sz="36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Online</a:t>
            </a:r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sl-SI" sz="36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Travel</a:t>
            </a:r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sl-SI" sz="36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Agency</a:t>
            </a:r>
            <a:endParaRPr lang="sl-SI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9259E9B-7181-492E-8FC2-F226D534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18" y="1902355"/>
            <a:ext cx="9420515" cy="48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11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NOVOSTI: HIBRIDNI MODELI AGENCIJ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0116BE2-2774-4814-ADBB-EBEBC7C0A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1720934"/>
            <a:ext cx="7840134" cy="42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89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GLAVNI TRENDI DO 2030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1CA9B68-8333-4820-961F-670855674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67" y="1637243"/>
            <a:ext cx="7797800" cy="47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85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TURISTIČNE AGENCIJE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5CB5EE-C674-4C57-BAA0-0499DE703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0"/>
          <a:stretch/>
        </p:blipFill>
        <p:spPr>
          <a:xfrm>
            <a:off x="946568" y="1690688"/>
            <a:ext cx="9348900" cy="43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34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NOTRANJA ORGANIZACIJA TURISTIČNIH AGENCIJ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0EDEE0D-BD1E-4AD0-9865-CA4C570D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17" y="1638049"/>
            <a:ext cx="8764497" cy="50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04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SKUPNI CILJ VSEH AGENCIJ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F77D71C-B215-4C87-A9AB-7AAA5171D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3" y="2336801"/>
            <a:ext cx="11258177" cy="325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01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HETEROGENOST POSLOV AGENCIJ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A341A45-1ADD-4670-B197-1893E3313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94" y="1690688"/>
            <a:ext cx="9257839" cy="43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08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KOMERCIALA (PRODUKTNI RAZVOJ)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3DB398F-4386-41F0-80BA-31268E5C9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67" y="1623176"/>
            <a:ext cx="8026399" cy="48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77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PRODUKTNA ŠIFRA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2104606-7CF4-4C27-ACF6-D7DF9CC8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3" y="1590359"/>
            <a:ext cx="8962412" cy="49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2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PRETOK DELA: OD PRODUKTA DO PRODAJE</a:t>
            </a:r>
            <a:endParaRPr lang="sl-SI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29DAC78-2CFB-4652-97B4-EC2DE05E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97" y="1858059"/>
            <a:ext cx="8673337" cy="40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8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333" y="365127"/>
            <a:ext cx="10507133" cy="1325563"/>
          </a:xfrm>
        </p:spPr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AGENCIJA </a:t>
            </a:r>
            <a:r>
              <a:rPr lang="sl-SI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vs</a:t>
            </a:r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. TOUR OPERATOR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EB41103-5135-460E-9817-3A5F27294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45" y="1591541"/>
            <a:ext cx="9062155" cy="492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6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PRODAJA IN BOOKING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A3392A5-265B-41C8-A76E-A8DE4FE85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33" y="1554967"/>
            <a:ext cx="6434986" cy="51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44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" y="356659"/>
            <a:ext cx="10515600" cy="1325563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BOOKING: REZERVACIJE IN POTRDITEV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AECF62B-4E3E-437F-AFEE-562FAB08F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4" y="1431692"/>
            <a:ext cx="8060265" cy="54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0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POTRDITEV REZERVACIJE: IDENTIFIKACIJSKE ŠIFRE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ADA68D3-1DD1-4D41-A57B-0143BA87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3" y="1770320"/>
            <a:ext cx="5469467" cy="49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74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NAJAVA GOSTOV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57431DA-35AC-4F5F-8DDE-E6D784E0F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49" y="1656722"/>
            <a:ext cx="9324484" cy="402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00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VOUCHER (NAPOTNICA) IN PLAČILA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24EBCEC-2B39-468D-A9BB-07E8B2D9F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70" y="1690688"/>
            <a:ext cx="9799364" cy="45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50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VSEBINA VOUCHERJA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A7616B7-A397-4DDC-99D8-D41BD30B2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067" y="1485629"/>
            <a:ext cx="6694305" cy="52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912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PLAČILA IN PRENOS PODATKOV V OBRAČUN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95A8B56-772B-417E-B7FA-AFD50495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3" y="2123893"/>
            <a:ext cx="7455749" cy="42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27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ORGANIZACIJA MAJHNIH AGENCIJ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7A4CFC0-D0E7-4D56-860A-A9D9C4BD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00076"/>
            <a:ext cx="7858488" cy="40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232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DIGITALIZACIJA NOTRANJE ORGANIZACIJE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50C6501-5DB5-4843-AA51-A7297527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01" y="1921689"/>
            <a:ext cx="8021431" cy="42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92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NOVI TREND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EE4A182-8085-4762-95FF-8A0AA0FBC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83" y="1783642"/>
            <a:ext cx="7732265" cy="415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TOUR OPERATOR IN PAVŠALNI POSLI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E787B9E-4F61-4F98-A3B8-A424672E9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74" y="2114366"/>
            <a:ext cx="7554114" cy="39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20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AI IN AVTOMATIZACIJA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2AC0B14-9D75-4DB6-BD5E-DB6DA4E95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95" y="1567767"/>
            <a:ext cx="10666572" cy="3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7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KLJUČNI KAZALNIKI USPEŠNOSTI (KPI - </a:t>
            </a:r>
            <a:r>
              <a:rPr lang="sl-SI" sz="36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Key</a:t>
            </a:r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sl-SI" sz="36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Performance</a:t>
            </a:r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sl-SI" sz="3600" b="1">
                <a:solidFill>
                  <a:srgbClr val="7030A0"/>
                </a:solidFill>
                <a:latin typeface="Arial Black" panose="020B0A04020102020204" pitchFamily="34" charset="0"/>
              </a:rPr>
              <a:t>Indicator) </a:t>
            </a:r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V AGENCIJI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7ED0A08-B57B-4AC4-916D-3DAE07A9A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64" y="2233445"/>
            <a:ext cx="7212181" cy="42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51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54097A-9682-4A64-B4DA-31026CE4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POVZETEK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949F91-5C4B-490D-9BEE-F35C1AFBE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33" y="1535924"/>
            <a:ext cx="7471655" cy="52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8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VLOGA TOUR OPERATORJA NA TRGU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AA07B03-9BF4-4675-8072-643953A5F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98" y="2228682"/>
            <a:ext cx="8588269" cy="38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TOUR OPERATOR - POSLOVNI MODEL: WHOLESALE (B2B)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D9A65EC-168B-4106-BE99-E86E5281A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98" y="1928603"/>
            <a:ext cx="7640363" cy="44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8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KAPACITETE TOUR OPERATORJA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23BC428-8606-4816-978C-75E45E6DE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85" y="2116566"/>
            <a:ext cx="10003714" cy="36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1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98" y="365127"/>
            <a:ext cx="9621202" cy="1325563"/>
          </a:xfrm>
        </p:spPr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Black" panose="020B0A04020102020204" pitchFamily="34" charset="0"/>
              </a:rPr>
              <a:t>NAJEM / ZAKUP ZMOGLJIVOSTI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F882838-108C-4B3B-BC10-E24347F60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98" y="1946071"/>
            <a:ext cx="9529261" cy="42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5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258</Words>
  <Application>Microsoft Office PowerPoint</Application>
  <PresentationFormat>Širokozaslonsko</PresentationFormat>
  <Paragraphs>53</Paragraphs>
  <Slides>52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52</vt:i4>
      </vt:variant>
    </vt:vector>
  </HeadingPairs>
  <TitlesOfParts>
    <vt:vector size="57" baseType="lpstr">
      <vt:lpstr>Arial</vt:lpstr>
      <vt:lpstr>Arial Black</vt:lpstr>
      <vt:lpstr>Calibri</vt:lpstr>
      <vt:lpstr>Calibri Light</vt:lpstr>
      <vt:lpstr>Officeova tema</vt:lpstr>
      <vt:lpstr>PAN – 2. predavanje </vt:lpstr>
      <vt:lpstr>TOUR OPERATOR – ORGANIZATORJI POTOVANJ</vt:lpstr>
      <vt:lpstr>TOUR OPERATOR - ZGODOVINSKI RAZVOJ (po 1960)</vt:lpstr>
      <vt:lpstr>AGENCIJA vs. TOUR OPERATOR</vt:lpstr>
      <vt:lpstr>TOUR OPERATOR IN PAVŠALNI POSLI</vt:lpstr>
      <vt:lpstr>VLOGA TOUR OPERATORJA NA TRGU</vt:lpstr>
      <vt:lpstr>TOUR OPERATOR - POSLOVNI MODEL: WHOLESALE (B2B)</vt:lpstr>
      <vt:lpstr>KAPACITETE TOUR OPERATORJA</vt:lpstr>
      <vt:lpstr>NAJEM / ZAKUP ZMOGLJIVOSTI</vt:lpstr>
      <vt:lpstr>EKONOMSKI POMEN TOUR OPERATORJEV</vt:lpstr>
      <vt:lpstr>KLJUČNE NALOGE TOUR OPERATORJA</vt:lpstr>
      <vt:lpstr>RIZIKI IN STROŠKI TOUR OPERATORJA</vt:lpstr>
      <vt:lpstr>KDO JE POTENCIALNI TURIST?</vt:lpstr>
      <vt:lpstr>SODOBNI TOUR OPERATOR</vt:lpstr>
      <vt:lpstr>GLAVNI TRENDI DO 2030</vt:lpstr>
      <vt:lpstr>TRŽNA STRUKTURA: OLIGOPOL</vt:lpstr>
      <vt:lpstr>SLOVENIJA IN TOUR OPERATORJI</vt:lpstr>
      <vt:lpstr>VPLIV TOUR OPERATORJEV NA SLOVENSKI TURIZEM</vt:lpstr>
      <vt:lpstr>TOUR OPERATOR</vt:lpstr>
      <vt:lpstr>TURISTIČNA AGENCIJA</vt:lpstr>
      <vt:lpstr>VRSTE TURISTIČNIH AGENCIJ</vt:lpstr>
      <vt:lpstr>1) KRITERIJ: OBMOČJE DEJAVNOSTI</vt:lpstr>
      <vt:lpstr>1) KRITERIJ: OBMOČJE DEJAVNOSTI</vt:lpstr>
      <vt:lpstr>2) KRITERIJ: ZNAČAJ DEJAVNOSTI</vt:lpstr>
      <vt:lpstr>2) KRITERIJ: ZNAČAJ DEJAVNOSTI</vt:lpstr>
      <vt:lpstr>3) KRITERIJ: ČAS POSLOVANJA</vt:lpstr>
      <vt:lpstr>4) KRITERIJ: VELIKOST IN ŠTEVILO ZAPOSLENIH</vt:lpstr>
      <vt:lpstr>5) KRITERIJ: ODVISNOST IN ORGANIZACIJSKA OBLIKA</vt:lpstr>
      <vt:lpstr>6) KRITERIJ: DISTRIBUCIJSKA POT (B2C / B2B)</vt:lpstr>
      <vt:lpstr>NOVOSTI: DIGITALNE AGENCIJE IN OTA Online Travel Agency</vt:lpstr>
      <vt:lpstr>NOVOSTI: HIBRIDNI MODELI AGENCIJ</vt:lpstr>
      <vt:lpstr>GLAVNI TRENDI DO 2030</vt:lpstr>
      <vt:lpstr>TURISTIČNE AGENCIJE</vt:lpstr>
      <vt:lpstr>NOTRANJA ORGANIZACIJA TURISTIČNIH AGENCIJ</vt:lpstr>
      <vt:lpstr>SKUPNI CILJ VSEH AGENCIJ</vt:lpstr>
      <vt:lpstr>HETEROGENOST POSLOV AGENCIJ</vt:lpstr>
      <vt:lpstr>KOMERCIALA (PRODUKTNI RAZVOJ)</vt:lpstr>
      <vt:lpstr>PRODUKTNA ŠIFRA</vt:lpstr>
      <vt:lpstr>PRETOK DELA: OD PRODUKTA DO PRODAJE</vt:lpstr>
      <vt:lpstr>PRODAJA IN BOOKING</vt:lpstr>
      <vt:lpstr>BOOKING: REZERVACIJE IN POTRDITEV</vt:lpstr>
      <vt:lpstr>POTRDITEV REZERVACIJE: IDENTIFIKACIJSKE ŠIFRE</vt:lpstr>
      <vt:lpstr>NAJAVA GOSTOV</vt:lpstr>
      <vt:lpstr>VOUCHER (NAPOTNICA) IN PLAČILA</vt:lpstr>
      <vt:lpstr>VSEBINA VOUCHERJA</vt:lpstr>
      <vt:lpstr>PLAČILA IN PRENOS PODATKOV V OBRAČUN</vt:lpstr>
      <vt:lpstr>ORGANIZACIJA MAJHNIH AGENCIJ</vt:lpstr>
      <vt:lpstr>DIGITALIZACIJA NOTRANJE ORGANIZACIJE</vt:lpstr>
      <vt:lpstr>NOVI TREND</vt:lpstr>
      <vt:lpstr>AI IN AVTOMATIZACIJA</vt:lpstr>
      <vt:lpstr>KLJUČNI KAZALNIKI USPEŠNOSTI (KPI - Key Performance Indicator) V AGENCIJI</vt:lpstr>
      <vt:lpstr>POVZETEK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Denis</dc:creator>
  <cp:lastModifiedBy>Vesna Loborec</cp:lastModifiedBy>
  <cp:revision>32</cp:revision>
  <dcterms:created xsi:type="dcterms:W3CDTF">2022-06-18T09:38:38Z</dcterms:created>
  <dcterms:modified xsi:type="dcterms:W3CDTF">2026-01-15T11:34:17Z</dcterms:modified>
</cp:coreProperties>
</file>