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8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1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68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1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0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8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1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4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8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8112A-EBAA-491C-9D42-11F03E98796F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39150-D78C-473E-840E-E12F7540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7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0zUaXkfF7kk?t=16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10949" y="3325407"/>
            <a:ext cx="11370105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Slovanske</a:t>
            </a:r>
            <a:r>
              <a:rPr lang="en-U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7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kneževine</a:t>
            </a:r>
            <a:r>
              <a:rPr lang="en-U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v </a:t>
            </a:r>
            <a:r>
              <a:rPr lang="en-US" sz="7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vzhodnih</a:t>
            </a:r>
            <a:r>
              <a:rPr lang="en-U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7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Alpah</a:t>
            </a:r>
            <a:endParaRPr lang="en-US" sz="7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72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(DZ, str. 157-160)</a:t>
            </a:r>
            <a:endParaRPr lang="sl-SI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Slika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" t="2329" r="1227" b="21831"/>
          <a:stretch/>
        </p:blipFill>
        <p:spPr>
          <a:xfrm>
            <a:off x="2864829" y="154125"/>
            <a:ext cx="6462346" cy="33850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31621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5) </a:t>
            </a:r>
            <a:r>
              <a:rPr lang="en-US" b="1" dirty="0" err="1">
                <a:solidFill>
                  <a:srgbClr val="FF0000"/>
                </a:solidFill>
              </a:rPr>
              <a:t>Ciril</a:t>
            </a:r>
            <a:r>
              <a:rPr lang="en-US" b="1" dirty="0">
                <a:solidFill>
                  <a:srgbClr val="FF0000"/>
                </a:solidFill>
              </a:rPr>
              <a:t> in </a:t>
            </a:r>
            <a:r>
              <a:rPr lang="en-US" b="1" dirty="0" err="1">
                <a:solidFill>
                  <a:srgbClr val="FF0000"/>
                </a:solidFill>
              </a:rPr>
              <a:t>Metod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01869" y="1245333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sta</a:t>
            </a:r>
            <a:r>
              <a:rPr lang="en-US" sz="3600" dirty="0" smtClean="0"/>
              <a:t> </a:t>
            </a:r>
            <a:r>
              <a:rPr lang="en-US" sz="3600" dirty="0" err="1" smtClean="0"/>
              <a:t>duhovnika</a:t>
            </a:r>
            <a:r>
              <a:rPr lang="en-US" sz="3600" dirty="0" smtClean="0"/>
              <a:t> </a:t>
            </a:r>
            <a:r>
              <a:rPr lang="en-SI" sz="3600" dirty="0" smtClean="0"/>
              <a:t>–</a:t>
            </a:r>
            <a:r>
              <a:rPr lang="en-US" sz="3600" dirty="0" smtClean="0"/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misionarja</a:t>
            </a:r>
            <a:r>
              <a:rPr lang="en-US" sz="3600" b="1" dirty="0" smtClean="0"/>
              <a:t>.</a:t>
            </a:r>
            <a:endParaRPr lang="en-US" sz="3600" dirty="0" smtClean="0"/>
          </a:p>
          <a:p>
            <a:pPr lvl="0"/>
            <a:r>
              <a:rPr lang="en-US" sz="3600" dirty="0" smtClean="0"/>
              <a:t>Med </a:t>
            </a:r>
            <a:r>
              <a:rPr lang="en-US" sz="3600" dirty="0" err="1"/>
              <a:t>Slovani</a:t>
            </a:r>
            <a:r>
              <a:rPr lang="en-US" sz="3600" dirty="0"/>
              <a:t>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širila</a:t>
            </a:r>
            <a:r>
              <a:rPr lang="en-US" sz="3600" b="1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krščanstvo</a:t>
            </a:r>
            <a:r>
              <a:rPr lang="en-US" sz="3600" b="1" dirty="0"/>
              <a:t>.</a:t>
            </a:r>
            <a:endParaRPr lang="en-US" sz="3600" dirty="0"/>
          </a:p>
          <a:p>
            <a:pPr lvl="0"/>
            <a:r>
              <a:rPr lang="en-US" sz="3600" dirty="0"/>
              <a:t>To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počela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rgbClr val="FF0000"/>
                </a:solidFill>
              </a:rPr>
              <a:t>MIROLJUBEN</a:t>
            </a:r>
            <a:r>
              <a:rPr lang="en-US" sz="3600" b="1" dirty="0"/>
              <a:t> </a:t>
            </a:r>
            <a:r>
              <a:rPr lang="en-US" sz="3600" dirty="0" err="1"/>
              <a:t>način</a:t>
            </a:r>
            <a:r>
              <a:rPr lang="en-US" sz="3600" dirty="0"/>
              <a:t>.</a:t>
            </a:r>
          </a:p>
          <a:p>
            <a:pPr lvl="0"/>
            <a:r>
              <a:rPr lang="en-US" sz="3600" dirty="0"/>
              <a:t>Vero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ljudem</a:t>
            </a:r>
            <a:r>
              <a:rPr lang="en-US" sz="3600" dirty="0"/>
              <a:t> </a:t>
            </a:r>
            <a:r>
              <a:rPr lang="en-US" sz="3600" dirty="0" err="1"/>
              <a:t>približevala</a:t>
            </a:r>
            <a:r>
              <a:rPr lang="en-US" sz="3600" dirty="0"/>
              <a:t> v </a:t>
            </a:r>
            <a:r>
              <a:rPr lang="en-US" sz="3600" dirty="0" err="1"/>
              <a:t>jeziku</a:t>
            </a:r>
            <a:r>
              <a:rPr lang="en-US" sz="3600" dirty="0"/>
              <a:t> </a:t>
            </a:r>
            <a:r>
              <a:rPr lang="en-US" sz="3600" dirty="0" err="1"/>
              <a:t>teh</a:t>
            </a:r>
            <a:r>
              <a:rPr lang="en-US" sz="3600" dirty="0"/>
              <a:t> </a:t>
            </a:r>
            <a:r>
              <a:rPr lang="en-US" sz="3600" dirty="0" err="1"/>
              <a:t>ljudi</a:t>
            </a:r>
            <a:r>
              <a:rPr lang="en-US" sz="3600" dirty="0"/>
              <a:t> – </a:t>
            </a:r>
            <a:r>
              <a:rPr lang="en-US" sz="3600" dirty="0" err="1"/>
              <a:t>zato</a:t>
            </a:r>
            <a:r>
              <a:rPr lang="en-US" sz="3600" dirty="0"/>
              <a:t>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veliko</a:t>
            </a:r>
            <a:r>
              <a:rPr lang="en-US" sz="3600" dirty="0"/>
              <a:t> </a:t>
            </a:r>
            <a:r>
              <a:rPr lang="en-US" sz="3600" dirty="0" err="1"/>
              <a:t>besedil</a:t>
            </a:r>
            <a:r>
              <a:rPr lang="en-US" sz="3600" dirty="0"/>
              <a:t> </a:t>
            </a:r>
            <a:r>
              <a:rPr lang="en-US" sz="3600" dirty="0" err="1"/>
              <a:t>morala</a:t>
            </a:r>
            <a:r>
              <a:rPr lang="en-US" sz="3600" b="1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prevesti</a:t>
            </a:r>
            <a:r>
              <a:rPr lang="en-US" sz="3600" b="1" dirty="0">
                <a:solidFill>
                  <a:srgbClr val="FF0000"/>
                </a:solidFill>
              </a:rPr>
              <a:t> v </a:t>
            </a:r>
            <a:r>
              <a:rPr lang="en-US" sz="3600" b="1" dirty="0" err="1">
                <a:solidFill>
                  <a:srgbClr val="FF0000"/>
                </a:solidFill>
              </a:rPr>
              <a:t>slovanske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jezike</a:t>
            </a:r>
            <a:r>
              <a:rPr lang="en-US" sz="3600" b="1" dirty="0"/>
              <a:t>.</a:t>
            </a:r>
            <a:endParaRPr lang="en-US" sz="3600" dirty="0"/>
          </a:p>
          <a:p>
            <a:r>
              <a:rPr lang="en-US" sz="3600" dirty="0" err="1"/>
              <a:t>Uporabljala</a:t>
            </a:r>
            <a:r>
              <a:rPr lang="en-US" sz="3600" dirty="0"/>
              <a:t>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pisavo</a:t>
            </a:r>
            <a:r>
              <a:rPr lang="en-US" sz="3600" dirty="0"/>
              <a:t>, </a:t>
            </a:r>
            <a:r>
              <a:rPr lang="en-US" sz="3600" dirty="0" err="1"/>
              <a:t>ki</a:t>
            </a:r>
            <a:r>
              <a:rPr lang="en-US" sz="3600" dirty="0"/>
              <a:t> </a:t>
            </a:r>
            <a:r>
              <a:rPr lang="en-US" sz="3600" dirty="0" err="1"/>
              <a:t>sta</a:t>
            </a:r>
            <a:r>
              <a:rPr lang="en-US" sz="3600" dirty="0"/>
              <a:t> jo</a:t>
            </a:r>
            <a:r>
              <a:rPr lang="en-US" sz="3600" b="1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izmislila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sama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in se je </a:t>
            </a:r>
            <a:r>
              <a:rPr lang="en-US" sz="3600" dirty="0" err="1"/>
              <a:t>razširila</a:t>
            </a:r>
            <a:r>
              <a:rPr lang="en-US" sz="3600" dirty="0"/>
              <a:t> med </a:t>
            </a:r>
            <a:r>
              <a:rPr lang="en-US" sz="3600" dirty="0" err="1"/>
              <a:t>Slovani</a:t>
            </a:r>
            <a:r>
              <a:rPr lang="en-US" sz="3600" dirty="0"/>
              <a:t>, in </a:t>
            </a:r>
            <a:r>
              <a:rPr lang="en-US" sz="3600" dirty="0" err="1"/>
              <a:t>sicer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rgbClr val="FF0000"/>
                </a:solidFill>
              </a:rPr>
              <a:t>GLAGOLICO</a:t>
            </a:r>
            <a:r>
              <a:rPr lang="en-US" sz="3600" b="1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7515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45" y="238540"/>
            <a:ext cx="6645910" cy="3848735"/>
          </a:xfrm>
          <a:prstGeom prst="rect">
            <a:avLst/>
          </a:prstGeom>
        </p:spPr>
      </p:pic>
      <p:pic>
        <p:nvPicPr>
          <p:cNvPr id="5" name="Slika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2154" y="4167553"/>
            <a:ext cx="5280879" cy="23695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8285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93376" y="283696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V 6. </a:t>
            </a:r>
            <a:r>
              <a:rPr lang="en-US" sz="3600" dirty="0" err="1"/>
              <a:t>stoletju</a:t>
            </a:r>
            <a:r>
              <a:rPr lang="en-US" sz="3600" dirty="0"/>
              <a:t> so se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naše</a:t>
            </a:r>
            <a:r>
              <a:rPr lang="en-US" sz="3600" dirty="0"/>
              <a:t> </a:t>
            </a:r>
            <a:r>
              <a:rPr lang="en-US" sz="3600" dirty="0" err="1"/>
              <a:t>ozemlje</a:t>
            </a:r>
            <a:r>
              <a:rPr lang="en-US" sz="3600" dirty="0"/>
              <a:t> </a:t>
            </a:r>
            <a:r>
              <a:rPr lang="en-US" sz="3600" dirty="0" err="1"/>
              <a:t>naseljevali</a:t>
            </a:r>
            <a:r>
              <a:rPr lang="en-US" sz="3600" dirty="0"/>
              <a:t> </a:t>
            </a:r>
            <a:r>
              <a:rPr lang="en-US" sz="3600" dirty="0" err="1"/>
              <a:t>Slovani</a:t>
            </a:r>
            <a:r>
              <a:rPr lang="en-US" sz="3600" dirty="0"/>
              <a:t>, </a:t>
            </a:r>
            <a:r>
              <a:rPr lang="en-US" sz="3600" dirty="0" err="1"/>
              <a:t>ki</a:t>
            </a:r>
            <a:r>
              <a:rPr lang="en-US" sz="3600" dirty="0"/>
              <a:t> so se </a:t>
            </a:r>
            <a:r>
              <a:rPr lang="en-US" sz="3600" dirty="0" err="1"/>
              <a:t>mešali</a:t>
            </a:r>
            <a:r>
              <a:rPr lang="en-US" sz="3600" dirty="0"/>
              <a:t> s </a:t>
            </a:r>
            <a:r>
              <a:rPr lang="en-US" sz="3600" dirty="0" err="1"/>
              <a:t>staroselci</a:t>
            </a:r>
            <a:r>
              <a:rPr lang="en-US" sz="3600" dirty="0"/>
              <a:t>. 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err="1"/>
              <a:t>Najprej</a:t>
            </a:r>
            <a:r>
              <a:rPr lang="en-US" sz="3600" dirty="0"/>
              <a:t> so se pa </a:t>
            </a:r>
            <a:r>
              <a:rPr lang="en-US" sz="3600" dirty="0" err="1"/>
              <a:t>Slovani</a:t>
            </a:r>
            <a:r>
              <a:rPr lang="en-US" sz="3600" dirty="0"/>
              <a:t> </a:t>
            </a:r>
            <a:r>
              <a:rPr lang="en-US" sz="3600" dirty="0" err="1" smtClean="0"/>
              <a:t>povezali</a:t>
            </a:r>
            <a:r>
              <a:rPr lang="en-US" sz="3600" dirty="0" smtClean="0"/>
              <a:t> </a:t>
            </a:r>
            <a:r>
              <a:rPr lang="en-US" sz="3600" dirty="0"/>
              <a:t>v </a:t>
            </a:r>
            <a:r>
              <a:rPr lang="en-US" sz="3600" b="1" dirty="0"/>
              <a:t>SAMOVO PLEMENSKO ZVEZO.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296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1) SAMOVA </a:t>
            </a:r>
            <a:r>
              <a:rPr lang="en-US" b="1" dirty="0">
                <a:solidFill>
                  <a:srgbClr val="FF0000"/>
                </a:solidFill>
              </a:rPr>
              <a:t>PLEMENSKA ZVEZA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6835" y="1323601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 err="1"/>
              <a:t>Slovani</a:t>
            </a:r>
            <a:r>
              <a:rPr lang="en-US" sz="3600" dirty="0"/>
              <a:t> so </a:t>
            </a:r>
            <a:r>
              <a:rPr lang="en-US" sz="3600" dirty="0" err="1"/>
              <a:t>živeli</a:t>
            </a:r>
            <a:r>
              <a:rPr lang="en-US" sz="3600" dirty="0"/>
              <a:t> v </a:t>
            </a:r>
            <a:r>
              <a:rPr lang="en-US" sz="3600" dirty="0" err="1"/>
              <a:t>vojni</a:t>
            </a:r>
            <a:r>
              <a:rPr lang="en-US" sz="3600" dirty="0"/>
              <a:t> </a:t>
            </a:r>
            <a:r>
              <a:rPr lang="en-US" sz="3600" dirty="0" err="1"/>
              <a:t>skupnosti</a:t>
            </a:r>
            <a:r>
              <a:rPr lang="en-US" sz="3600" dirty="0"/>
              <a:t> z </a:t>
            </a:r>
            <a:r>
              <a:rPr lang="en-US" sz="3600" dirty="0" err="1"/>
              <a:t>Avari</a:t>
            </a:r>
            <a:r>
              <a:rPr lang="en-US" sz="3600" dirty="0"/>
              <a:t>. </a:t>
            </a:r>
            <a:endParaRPr lang="en-US" sz="3600" dirty="0" smtClean="0"/>
          </a:p>
          <a:p>
            <a:r>
              <a:rPr lang="en-US" sz="3600" dirty="0" err="1" smtClean="0"/>
              <a:t>Leta</a:t>
            </a:r>
            <a:r>
              <a:rPr lang="en-US" sz="3600" dirty="0" smtClean="0"/>
              <a:t> </a:t>
            </a:r>
            <a:r>
              <a:rPr lang="en-US" sz="3600" b="1" dirty="0"/>
              <a:t>623 </a:t>
            </a:r>
            <a:r>
              <a:rPr lang="en-US" sz="3600" dirty="0"/>
              <a:t>so se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današnjem</a:t>
            </a:r>
            <a:r>
              <a:rPr lang="en-US" sz="3600" dirty="0"/>
              <a:t> </a:t>
            </a:r>
            <a:r>
              <a:rPr lang="en-US" sz="3600" dirty="0" err="1"/>
              <a:t>Češkem</a:t>
            </a:r>
            <a:r>
              <a:rPr lang="en-US" sz="3600" dirty="0"/>
              <a:t> in </a:t>
            </a:r>
            <a:r>
              <a:rPr lang="en-US" sz="3600" dirty="0" err="1"/>
              <a:t>Moravskem</a:t>
            </a:r>
            <a:r>
              <a:rPr lang="en-US" sz="3600" dirty="0"/>
              <a:t> </a:t>
            </a:r>
            <a:r>
              <a:rPr lang="en-US" sz="3600" dirty="0" err="1"/>
              <a:t>uprli</a:t>
            </a:r>
            <a:r>
              <a:rPr lang="en-US" sz="3600" dirty="0"/>
              <a:t> </a:t>
            </a:r>
            <a:r>
              <a:rPr lang="en-US" sz="3600" dirty="0" err="1"/>
              <a:t>avarskemu</a:t>
            </a:r>
            <a:r>
              <a:rPr lang="en-US" sz="3600" dirty="0"/>
              <a:t> </a:t>
            </a:r>
            <a:r>
              <a:rPr lang="en-US" sz="3600" dirty="0" err="1"/>
              <a:t>gospostvu</a:t>
            </a:r>
            <a:r>
              <a:rPr lang="en-US" sz="3600" dirty="0"/>
              <a:t>, </a:t>
            </a:r>
            <a:r>
              <a:rPr lang="en-US" sz="3600" dirty="0" err="1"/>
              <a:t>pridružili</a:t>
            </a:r>
            <a:r>
              <a:rPr lang="en-US" sz="3600" dirty="0"/>
              <a:t> so se </a:t>
            </a:r>
            <a:r>
              <a:rPr lang="en-US" sz="3600" dirty="0" err="1"/>
              <a:t>jim</a:t>
            </a:r>
            <a:r>
              <a:rPr lang="en-US" sz="3600" dirty="0"/>
              <a:t> </a:t>
            </a:r>
            <a:r>
              <a:rPr lang="en-US" sz="3600" dirty="0" err="1"/>
              <a:t>Slovani</a:t>
            </a:r>
            <a:r>
              <a:rPr lang="en-US" sz="3600" dirty="0"/>
              <a:t> v </a:t>
            </a:r>
            <a:r>
              <a:rPr lang="en-US" sz="3600" dirty="0" err="1"/>
              <a:t>Vzhodnih</a:t>
            </a:r>
            <a:r>
              <a:rPr lang="en-US" sz="3600" dirty="0"/>
              <a:t> </a:t>
            </a:r>
            <a:r>
              <a:rPr lang="en-US" sz="3600" dirty="0" err="1"/>
              <a:t>Alpah</a:t>
            </a:r>
            <a:r>
              <a:rPr lang="en-US" sz="3600" dirty="0"/>
              <a:t>. </a:t>
            </a:r>
            <a:endParaRPr lang="en-US" sz="3600" dirty="0" smtClean="0"/>
          </a:p>
          <a:p>
            <a:r>
              <a:rPr lang="en-US" sz="3600" dirty="0" err="1" smtClean="0"/>
              <a:t>Nastala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b="1" dirty="0" err="1"/>
              <a:t>Samova</a:t>
            </a:r>
            <a:r>
              <a:rPr lang="en-US" sz="3600" b="1" dirty="0"/>
              <a:t> </a:t>
            </a:r>
            <a:r>
              <a:rPr lang="en-US" sz="3600" b="1" dirty="0" err="1"/>
              <a:t>plemenska</a:t>
            </a:r>
            <a:r>
              <a:rPr lang="en-US" sz="3600" b="1" dirty="0"/>
              <a:t> </a:t>
            </a:r>
            <a:r>
              <a:rPr lang="en-US" sz="3600" b="1" dirty="0" err="1"/>
              <a:t>zveza</a:t>
            </a:r>
            <a:r>
              <a:rPr lang="en-US" sz="3600" dirty="0"/>
              <a:t>, </a:t>
            </a:r>
            <a:r>
              <a:rPr lang="en-US" sz="3600" dirty="0" err="1"/>
              <a:t>ki</a:t>
            </a:r>
            <a:r>
              <a:rPr lang="en-US" sz="3600" dirty="0"/>
              <a:t> je </a:t>
            </a:r>
            <a:r>
              <a:rPr lang="en-US" sz="3600" dirty="0" err="1"/>
              <a:t>imela</a:t>
            </a:r>
            <a:r>
              <a:rPr lang="en-US" sz="3600" dirty="0"/>
              <a:t> </a:t>
            </a:r>
            <a:r>
              <a:rPr lang="en-US" sz="3600" dirty="0" err="1"/>
              <a:t>težišče</a:t>
            </a:r>
            <a:r>
              <a:rPr lang="en-US" sz="3600" dirty="0"/>
              <a:t> </a:t>
            </a:r>
            <a:r>
              <a:rPr lang="en-US" sz="3600" dirty="0" err="1"/>
              <a:t>severno</a:t>
            </a:r>
            <a:r>
              <a:rPr lang="en-US" sz="3600" dirty="0"/>
              <a:t> od </a:t>
            </a:r>
            <a:r>
              <a:rPr lang="en-US" sz="3600" dirty="0" err="1"/>
              <a:t>Donave</a:t>
            </a:r>
            <a:r>
              <a:rPr lang="en-US" sz="3600" dirty="0"/>
              <a:t>. </a:t>
            </a:r>
            <a:endParaRPr lang="en-US" sz="3600" dirty="0" smtClean="0"/>
          </a:p>
          <a:p>
            <a:r>
              <a:rPr lang="en-US" sz="3600" b="1" dirty="0" smtClean="0">
                <a:solidFill>
                  <a:srgbClr val="FF0000"/>
                </a:solidFill>
              </a:rPr>
              <a:t>To </a:t>
            </a:r>
            <a:r>
              <a:rPr lang="en-US" sz="3600" b="1" dirty="0">
                <a:solidFill>
                  <a:srgbClr val="FF0000"/>
                </a:solidFill>
              </a:rPr>
              <a:t>je </a:t>
            </a:r>
            <a:r>
              <a:rPr lang="en-US" sz="3600" b="1" dirty="0" err="1">
                <a:solidFill>
                  <a:srgbClr val="FF0000"/>
                </a:solidFill>
              </a:rPr>
              <a:t>bila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prva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znana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slovanska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državna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tvorba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5351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30623" y="328519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 err="1"/>
              <a:t>Ime</a:t>
            </a:r>
            <a:r>
              <a:rPr lang="en-US" sz="3600" dirty="0"/>
              <a:t> je </a:t>
            </a:r>
            <a:r>
              <a:rPr lang="en-US" sz="3600" dirty="0" err="1"/>
              <a:t>dobila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svojem</a:t>
            </a:r>
            <a:r>
              <a:rPr lang="en-US" sz="3600" dirty="0"/>
              <a:t> </a:t>
            </a:r>
            <a:r>
              <a:rPr lang="en-US" sz="3600" dirty="0" err="1"/>
              <a:t>vladarju</a:t>
            </a:r>
            <a:r>
              <a:rPr lang="en-US" sz="3600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Samu</a:t>
            </a:r>
            <a:r>
              <a:rPr lang="en-US" sz="3600" dirty="0"/>
              <a:t>, </a:t>
            </a:r>
            <a:r>
              <a:rPr lang="en-US" sz="3600" dirty="0" err="1"/>
              <a:t>frankovskem</a:t>
            </a:r>
            <a:r>
              <a:rPr lang="en-US" sz="3600" dirty="0"/>
              <a:t> </a:t>
            </a:r>
            <a:r>
              <a:rPr lang="en-US" sz="3600" dirty="0" err="1" smtClean="0"/>
              <a:t>trgovcu</a:t>
            </a:r>
            <a:r>
              <a:rPr lang="en-US" sz="3600" dirty="0" smtClean="0"/>
              <a:t> </a:t>
            </a:r>
            <a:r>
              <a:rPr lang="en-US" sz="3600" dirty="0"/>
              <a:t>z </a:t>
            </a:r>
            <a:r>
              <a:rPr lang="en-US" sz="3600" dirty="0" err="1"/>
              <a:t>orožjem</a:t>
            </a:r>
            <a:r>
              <a:rPr lang="en-US" sz="3600" dirty="0"/>
              <a:t>.</a:t>
            </a:r>
          </a:p>
          <a:p>
            <a:r>
              <a:rPr lang="en-US" sz="3600" dirty="0"/>
              <a:t>Po </a:t>
            </a:r>
            <a:r>
              <a:rPr lang="en-US" sz="3600" dirty="0" err="1"/>
              <a:t>razpadu</a:t>
            </a:r>
            <a:r>
              <a:rPr lang="en-US" sz="3600" dirty="0"/>
              <a:t>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zveze</a:t>
            </a:r>
            <a:r>
              <a:rPr lang="en-US" sz="3600" dirty="0"/>
              <a:t> </a:t>
            </a:r>
            <a:r>
              <a:rPr lang="en-US" sz="3600" dirty="0" err="1"/>
              <a:t>sta</a:t>
            </a:r>
            <a:r>
              <a:rPr lang="en-US" sz="3600" dirty="0"/>
              <a:t> </a:t>
            </a:r>
            <a:r>
              <a:rPr lang="en-US" sz="3600" dirty="0" err="1"/>
              <a:t>nastali</a:t>
            </a:r>
            <a:r>
              <a:rPr lang="en-US" sz="3600" dirty="0"/>
              <a:t> </a:t>
            </a:r>
            <a:r>
              <a:rPr lang="en-US" sz="3600" dirty="0" err="1"/>
              <a:t>kneževini</a:t>
            </a:r>
            <a:r>
              <a:rPr lang="en-US" sz="3600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Karantanija</a:t>
            </a:r>
            <a:r>
              <a:rPr lang="en-US" sz="3600" dirty="0"/>
              <a:t> in </a:t>
            </a:r>
            <a:r>
              <a:rPr lang="en-US" sz="3600" b="1" dirty="0" err="1">
                <a:solidFill>
                  <a:srgbClr val="FF0000"/>
                </a:solidFill>
              </a:rPr>
              <a:t>Karniola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pic>
        <p:nvPicPr>
          <p:cNvPr id="4" name="Slik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74" y="2052918"/>
            <a:ext cx="4119003" cy="4530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452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2) KARANTANIJA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1683" y="1565649"/>
            <a:ext cx="8520952" cy="435133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Kneževina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Karantanija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je</a:t>
            </a:r>
            <a:r>
              <a:rPr lang="en-US" sz="3600" b="1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najstarejša</a:t>
            </a:r>
            <a:r>
              <a:rPr lang="en-US" sz="3600" b="1" dirty="0"/>
              <a:t> </a:t>
            </a:r>
            <a:r>
              <a:rPr lang="en-US" sz="3600" dirty="0" err="1"/>
              <a:t>zgodnjesrednjeveška</a:t>
            </a:r>
            <a:r>
              <a:rPr lang="en-US" sz="3600" dirty="0"/>
              <a:t> </a:t>
            </a:r>
            <a:r>
              <a:rPr lang="en-US" sz="3600" dirty="0" err="1"/>
              <a:t>politična</a:t>
            </a:r>
            <a:r>
              <a:rPr lang="en-US" sz="3600" dirty="0"/>
              <a:t> </a:t>
            </a:r>
            <a:r>
              <a:rPr lang="en-US" sz="3600" dirty="0" err="1"/>
              <a:t>tvorba</a:t>
            </a:r>
            <a:r>
              <a:rPr lang="en-US" sz="3600" dirty="0"/>
              <a:t> v </a:t>
            </a:r>
            <a:r>
              <a:rPr lang="en-US" sz="3600" dirty="0" err="1"/>
              <a:t>Vzhodnih</a:t>
            </a:r>
            <a:r>
              <a:rPr lang="en-US" sz="3600" dirty="0"/>
              <a:t> </a:t>
            </a:r>
            <a:r>
              <a:rPr lang="en-US" sz="3600" dirty="0" err="1"/>
              <a:t>Alpah</a:t>
            </a:r>
            <a:r>
              <a:rPr lang="en-US" sz="3600" dirty="0"/>
              <a:t>, </a:t>
            </a:r>
            <a:r>
              <a:rPr lang="en-US" sz="3600" dirty="0" err="1"/>
              <a:t>ki</a:t>
            </a:r>
            <a:r>
              <a:rPr lang="en-US" sz="3600" dirty="0"/>
              <a:t> se je </a:t>
            </a:r>
            <a:r>
              <a:rPr lang="en-US" sz="3600" dirty="0" err="1"/>
              <a:t>samostojno</a:t>
            </a:r>
            <a:r>
              <a:rPr lang="en-US" sz="3600" dirty="0"/>
              <a:t> </a:t>
            </a:r>
            <a:r>
              <a:rPr lang="en-US" sz="3600" dirty="0" err="1"/>
              <a:t>razvijala</a:t>
            </a:r>
            <a:r>
              <a:rPr lang="en-US" sz="3600" dirty="0"/>
              <a:t> </a:t>
            </a:r>
            <a:r>
              <a:rPr lang="en-US" sz="3600" dirty="0" err="1"/>
              <a:t>približno</a:t>
            </a:r>
            <a:r>
              <a:rPr lang="en-US" sz="3600" dirty="0"/>
              <a:t> </a:t>
            </a:r>
            <a:r>
              <a:rPr lang="en-US" sz="3600" dirty="0" err="1"/>
              <a:t>eno</a:t>
            </a:r>
            <a:r>
              <a:rPr lang="en-US" sz="3600" dirty="0"/>
              <a:t> </a:t>
            </a:r>
            <a:r>
              <a:rPr lang="en-US" sz="3600" dirty="0" err="1"/>
              <a:t>stoletje</a:t>
            </a:r>
            <a:r>
              <a:rPr lang="en-US" sz="3600" dirty="0"/>
              <a:t>. 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err="1" smtClean="0"/>
              <a:t>Razvila</a:t>
            </a:r>
            <a:r>
              <a:rPr lang="en-US" sz="3600" dirty="0" smtClean="0"/>
              <a:t> </a:t>
            </a:r>
            <a:r>
              <a:rPr lang="en-US" sz="3600" dirty="0"/>
              <a:t>se je v </a:t>
            </a:r>
            <a:r>
              <a:rPr lang="en-US" sz="3600" dirty="0" err="1"/>
              <a:t>boju</a:t>
            </a:r>
            <a:r>
              <a:rPr lang="en-US" sz="3600" dirty="0"/>
              <a:t> </a:t>
            </a:r>
            <a:r>
              <a:rPr lang="en-US" sz="3600" dirty="0" err="1"/>
              <a:t>proti</a:t>
            </a:r>
            <a:r>
              <a:rPr lang="en-US" sz="3600" dirty="0"/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Avarom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vzhodu</a:t>
            </a:r>
            <a:r>
              <a:rPr lang="en-US" sz="3600" dirty="0"/>
              <a:t> in </a:t>
            </a:r>
            <a:r>
              <a:rPr lang="en-US" sz="3600" b="1" dirty="0" err="1">
                <a:solidFill>
                  <a:srgbClr val="FF0000"/>
                </a:solidFill>
              </a:rPr>
              <a:t>Bavarcem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zahodu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5" r="9477"/>
          <a:stretch/>
        </p:blipFill>
        <p:spPr>
          <a:xfrm>
            <a:off x="8085148" y="641817"/>
            <a:ext cx="3751678" cy="2746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048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59070" y="295763"/>
            <a:ext cx="10515600" cy="4351338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Središče</a:t>
            </a:r>
            <a:r>
              <a:rPr lang="en-US" b="1" dirty="0"/>
              <a:t> </a:t>
            </a:r>
            <a:r>
              <a:rPr lang="en-US" dirty="0" err="1"/>
              <a:t>Karantanije</a:t>
            </a:r>
            <a:r>
              <a:rPr lang="en-US" dirty="0"/>
              <a:t> je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Krnskem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gradu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Gosposvetskem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polju</a:t>
            </a:r>
            <a:r>
              <a:rPr lang="en-US" dirty="0"/>
              <a:t>, </a:t>
            </a:r>
            <a:r>
              <a:rPr lang="en-US" dirty="0" err="1"/>
              <a:t>ob</a:t>
            </a:r>
            <a:r>
              <a:rPr lang="en-US" dirty="0"/>
              <a:t> </a:t>
            </a:r>
            <a:r>
              <a:rPr lang="en-US" dirty="0" err="1"/>
              <a:t>zgornji</a:t>
            </a:r>
            <a:r>
              <a:rPr lang="en-US" dirty="0"/>
              <a:t> </a:t>
            </a:r>
            <a:r>
              <a:rPr lang="en-US" dirty="0" err="1"/>
              <a:t>Muri</a:t>
            </a:r>
            <a:r>
              <a:rPr lang="en-US" dirty="0"/>
              <a:t> in </a:t>
            </a:r>
            <a:r>
              <a:rPr lang="en-US" dirty="0" err="1"/>
              <a:t>Dravi</a:t>
            </a:r>
            <a:r>
              <a:rPr lang="en-US" dirty="0"/>
              <a:t>.</a:t>
            </a:r>
          </a:p>
          <a:p>
            <a:r>
              <a:rPr lang="en-US" dirty="0" err="1"/>
              <a:t>Karantanci</a:t>
            </a:r>
            <a:r>
              <a:rPr lang="en-US" dirty="0"/>
              <a:t> so </a:t>
            </a:r>
            <a:r>
              <a:rPr lang="en-US" dirty="0" err="1"/>
              <a:t>nekaj</a:t>
            </a:r>
            <a:r>
              <a:rPr lang="en-US" dirty="0"/>
              <a:t> </a:t>
            </a:r>
            <a:r>
              <a:rPr lang="en-US" dirty="0" err="1"/>
              <a:t>časa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neodvisni</a:t>
            </a:r>
            <a:r>
              <a:rPr lang="en-US" dirty="0"/>
              <a:t>. </a:t>
            </a:r>
            <a:r>
              <a:rPr lang="en-US" dirty="0" err="1"/>
              <a:t>Karantanijo</a:t>
            </a:r>
            <a:r>
              <a:rPr lang="en-US" dirty="0"/>
              <a:t> je </a:t>
            </a:r>
            <a:r>
              <a:rPr lang="en-US" dirty="0" err="1"/>
              <a:t>vodil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knez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izbralo</a:t>
            </a:r>
            <a:r>
              <a:rPr lang="en-US" dirty="0"/>
              <a:t> </a:t>
            </a:r>
            <a:r>
              <a:rPr lang="en-US" dirty="0" err="1"/>
              <a:t>ljudstvo</a:t>
            </a:r>
            <a:r>
              <a:rPr lang="en-US" dirty="0"/>
              <a:t> s </a:t>
            </a:r>
            <a:r>
              <a:rPr lang="en-US" dirty="0" err="1"/>
              <a:t>procesom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ustoličevanja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08" y="2166937"/>
            <a:ext cx="6086475" cy="4352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385" y="2404208"/>
            <a:ext cx="5080000" cy="340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9291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574431" y="286971"/>
            <a:ext cx="10515600" cy="435133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https://youtu.be/0zUaXkfF7kk?t=164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4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3) </a:t>
            </a:r>
            <a:r>
              <a:rPr lang="en-US" b="1" dirty="0" err="1" smtClean="0">
                <a:solidFill>
                  <a:srgbClr val="FF0000"/>
                </a:solidFill>
              </a:rPr>
              <a:t>Pokristjanjevanje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Karantancev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45" y="1772871"/>
            <a:ext cx="6080817" cy="43513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053" y="5607319"/>
            <a:ext cx="6645910" cy="10337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166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4) KARNIOLA 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53561" y="1166202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Poleg</a:t>
            </a:r>
            <a:r>
              <a:rPr lang="en-US" sz="3600" dirty="0" smtClean="0"/>
              <a:t> </a:t>
            </a:r>
            <a:r>
              <a:rPr lang="en-US" sz="3600" dirty="0" err="1"/>
              <a:t>Karantanije</a:t>
            </a:r>
            <a:r>
              <a:rPr lang="en-US" sz="3600" dirty="0"/>
              <a:t> </a:t>
            </a:r>
            <a:r>
              <a:rPr lang="en-US" sz="3600" dirty="0" smtClean="0"/>
              <a:t>je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druga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slovanska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plemenska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kneževina</a:t>
            </a:r>
            <a:r>
              <a:rPr lang="en-US" sz="3600" b="1" dirty="0">
                <a:solidFill>
                  <a:srgbClr val="FF0000"/>
                </a:solidFill>
              </a:rPr>
              <a:t> v </a:t>
            </a:r>
            <a:r>
              <a:rPr lang="en-US" sz="3600" b="1" dirty="0" err="1">
                <a:solidFill>
                  <a:srgbClr val="FF0000"/>
                </a:solidFill>
              </a:rPr>
              <a:t>vzhodnoalpskem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prostoru</a:t>
            </a:r>
            <a:r>
              <a:rPr lang="en-US" sz="3600" dirty="0"/>
              <a:t>. </a:t>
            </a:r>
            <a:endParaRPr lang="en-US" sz="3600" dirty="0" smtClean="0"/>
          </a:p>
          <a:p>
            <a:r>
              <a:rPr lang="en-US" sz="3600" dirty="0" err="1" smtClean="0"/>
              <a:t>Kneževina</a:t>
            </a:r>
            <a:r>
              <a:rPr lang="en-US" sz="3600" dirty="0" smtClean="0"/>
              <a:t> </a:t>
            </a:r>
            <a:r>
              <a:rPr lang="en-US" sz="3600" dirty="0" err="1"/>
              <a:t>Karniolcev</a:t>
            </a:r>
            <a:r>
              <a:rPr lang="en-US" sz="3600" dirty="0"/>
              <a:t> je </a:t>
            </a:r>
            <a:r>
              <a:rPr lang="en-US" sz="3600" dirty="0" err="1"/>
              <a:t>najkasneje</a:t>
            </a:r>
            <a:r>
              <a:rPr lang="en-US" sz="3600" dirty="0"/>
              <a:t> v </a:t>
            </a:r>
            <a:r>
              <a:rPr lang="en-US" sz="3600" dirty="0" err="1"/>
              <a:t>letih</a:t>
            </a:r>
            <a:r>
              <a:rPr lang="en-US" sz="3600" dirty="0"/>
              <a:t> 795-796 </a:t>
            </a:r>
            <a:r>
              <a:rPr lang="en-US" sz="3600" dirty="0" err="1"/>
              <a:t>priznavala</a:t>
            </a:r>
            <a:r>
              <a:rPr lang="en-US" sz="3600" dirty="0"/>
              <a:t> </a:t>
            </a:r>
            <a:r>
              <a:rPr lang="en-US" sz="3600" dirty="0" err="1"/>
              <a:t>frankovsko</a:t>
            </a:r>
            <a:r>
              <a:rPr lang="en-US" sz="3600" dirty="0"/>
              <a:t> </a:t>
            </a:r>
            <a:r>
              <a:rPr lang="en-US" sz="3600" dirty="0" err="1"/>
              <a:t>nadoblast</a:t>
            </a:r>
            <a:r>
              <a:rPr lang="en-US" sz="3600" dirty="0"/>
              <a:t>.</a:t>
            </a:r>
          </a:p>
          <a:p>
            <a:endParaRPr lang="en-US" sz="3600" b="1" dirty="0"/>
          </a:p>
        </p:txBody>
      </p:sp>
      <p:pic>
        <p:nvPicPr>
          <p:cNvPr id="4" name="Slik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449" y="2971800"/>
            <a:ext cx="3980351" cy="3530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300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299</Words>
  <Application>Microsoft Office PowerPoint</Application>
  <PresentationFormat>Širokozaslonsko</PresentationFormat>
  <Paragraphs>29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1) SAMOVA PLEMENSKA ZVEZA </vt:lpstr>
      <vt:lpstr>PowerPointova predstavitev</vt:lpstr>
      <vt:lpstr>2) KARANTANIJA</vt:lpstr>
      <vt:lpstr>PowerPointova predstavitev</vt:lpstr>
      <vt:lpstr>PowerPointova predstavitev</vt:lpstr>
      <vt:lpstr>3) Pokristjanjevanje Karantancev</vt:lpstr>
      <vt:lpstr>4) KARNIOLA  </vt:lpstr>
      <vt:lpstr>5) Ciril in Metod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ivanc</dc:creator>
  <cp:lastModifiedBy>ivanc</cp:lastModifiedBy>
  <cp:revision>3</cp:revision>
  <dcterms:created xsi:type="dcterms:W3CDTF">2021-05-18T19:51:32Z</dcterms:created>
  <dcterms:modified xsi:type="dcterms:W3CDTF">2021-05-18T20:13:09Z</dcterms:modified>
</cp:coreProperties>
</file>