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67" r:id="rId3"/>
    <p:sldId id="268" r:id="rId4"/>
    <p:sldId id="269" r:id="rId5"/>
    <p:sldId id="257" r:id="rId6"/>
    <p:sldId id="270" r:id="rId7"/>
    <p:sldId id="266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17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79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453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00251" y="228600"/>
            <a:ext cx="9988549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2000251" y="1524000"/>
            <a:ext cx="9988549" cy="22812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2000251" y="3957639"/>
            <a:ext cx="9988549" cy="228123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C403-43CE-453A-85B0-2C00C92311C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520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28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6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992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470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66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08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596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467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F64C01A-7322-4217-B657-DDE6FDE9733E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F9EAEA1-09FA-4BA0-94EB-B6DA19E796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382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x8uGLfcDM2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ristnopomursko.si/clani/sadjarstvo-ficko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v5__W2WSMuo" TargetMode="External"/><Relationship Id="rId4" Type="http://schemas.openxmlformats.org/officeDocument/2006/relationships/hyperlink" Target="https://youtu.be/0oNiDvAg3T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74986" y="948149"/>
            <a:ext cx="11107953" cy="846899"/>
          </a:xfrm>
        </p:spPr>
        <p:txBody>
          <a:bodyPr>
            <a:noAutofit/>
          </a:bodyPr>
          <a:lstStyle/>
          <a:p>
            <a:pPr algn="ctr" eaLnBrk="1" hangingPunct="1"/>
            <a:r>
              <a:rPr lang="sl-SI" altLang="sl-SI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GOSPODARSTVO NA GRIČEVNATIH PREDELIH </a:t>
            </a:r>
            <a:br>
              <a:rPr lang="sl-SI" altLang="sl-SI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OBPANONSKIH  POKRAJIN</a:t>
            </a:r>
            <a:endParaRPr lang="sl-SI" altLang="sl-SI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značba mesta vsebine 1"/>
          <p:cNvSpPr>
            <a:spLocks noGrp="1"/>
          </p:cNvSpPr>
          <p:nvPr>
            <p:ph sz="half" idx="2"/>
          </p:nvPr>
        </p:nvSpPr>
        <p:spPr>
          <a:xfrm>
            <a:off x="7673473" y="2585987"/>
            <a:ext cx="4028707" cy="1440581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Vinogradništvo </a:t>
            </a:r>
          </a:p>
          <a:p>
            <a:r>
              <a:rPr lang="sl-SI" dirty="0" smtClean="0"/>
              <a:t> turizem v zidanicah, </a:t>
            </a:r>
            <a:r>
              <a:rPr lang="sl-SI" smtClean="0"/>
              <a:t>vinskih kleteh</a:t>
            </a:r>
            <a:endParaRPr lang="sl-SI" dirty="0"/>
          </a:p>
          <a:p>
            <a:r>
              <a:rPr lang="sl-SI" dirty="0" smtClean="0"/>
              <a:t>Sadjarstvo</a:t>
            </a:r>
          </a:p>
          <a:p>
            <a:r>
              <a:rPr lang="sl-SI" dirty="0" smtClean="0"/>
              <a:t>Kmečki turizem</a:t>
            </a:r>
            <a:endParaRPr lang="sl-SI" dirty="0"/>
          </a:p>
          <a:p>
            <a:endParaRPr lang="sl-SI" dirty="0"/>
          </a:p>
        </p:txBody>
      </p:sp>
      <p:pic>
        <p:nvPicPr>
          <p:cNvPr id="5" name="Picture 4" descr="panonski svet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7" y="2553903"/>
            <a:ext cx="6659734" cy="37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892716" y="5178391"/>
            <a:ext cx="3590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accent3">
                    <a:lumMod val="50000"/>
                  </a:schemeClr>
                </a:solidFill>
              </a:rPr>
              <a:t>Preberi besedilo ter si oglej slike.</a:t>
            </a:r>
          </a:p>
          <a:p>
            <a:r>
              <a:rPr lang="sl-SI" i="1" dirty="0" smtClean="0">
                <a:solidFill>
                  <a:schemeClr val="accent3">
                    <a:lumMod val="50000"/>
                  </a:schemeClr>
                </a:solidFill>
              </a:rPr>
              <a:t>Oglej si tudi posnetke.</a:t>
            </a:r>
          </a:p>
          <a:p>
            <a:r>
              <a:rPr lang="sl-SI" i="1" dirty="0" smtClean="0">
                <a:solidFill>
                  <a:schemeClr val="accent3">
                    <a:lumMod val="50000"/>
                  </a:schemeClr>
                </a:solidFill>
              </a:rPr>
              <a:t>Snov najdeš v učbeniku na strani 46.</a:t>
            </a:r>
            <a:endParaRPr lang="sl-SI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nonski sve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387" y="1304659"/>
            <a:ext cx="6166998" cy="41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70978" y="1010653"/>
            <a:ext cx="4478538" cy="45355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sl-SI"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nizkih prisojnih pobočjih </a:t>
            </a:r>
            <a:r>
              <a:rPr lang="sl-SI" alt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ugodni </a:t>
            </a:r>
            <a:r>
              <a:rPr lang="sl-SI" alt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pogoji z</a:t>
            </a:r>
            <a:r>
              <a:rPr lang="sl-SI" alt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VINOGRADNIŠTVO</a:t>
            </a:r>
            <a:r>
              <a:rPr lang="sl-SI"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endParaRPr lang="sl-SI" altLang="sl-SI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SADJARSTVO</a:t>
            </a:r>
            <a:r>
              <a:rPr lang="sl-SI" alt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sl-SI" alt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alt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takšnih </a:t>
            </a:r>
            <a:r>
              <a:rPr lang="sl-SI" alt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predelih dobijo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rastline</a:t>
            </a:r>
            <a:r>
              <a:rPr lang="sl-SI"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več svetlobe </a:t>
            </a:r>
            <a:r>
              <a:rPr lang="sl-SI" alt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alt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manj </a:t>
            </a:r>
            <a:r>
              <a:rPr lang="sl-SI" alt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zmrzali </a:t>
            </a:r>
            <a:r>
              <a:rPr lang="sl-SI" alt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 v dolinah.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670978" y="5430688"/>
            <a:ext cx="401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accent3">
                    <a:lumMod val="50000"/>
                  </a:schemeClr>
                </a:solidFill>
              </a:rPr>
              <a:t>V učbeniku poišči razlago pojma ZMRZAL ter jo prepiši v zvezek.</a:t>
            </a:r>
            <a:endParaRPr lang="sl-SI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805062" y="5892353"/>
            <a:ext cx="4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osojnih straneh </a:t>
            </a:r>
            <a:r>
              <a:rPr lang="sl-SI" dirty="0" smtClean="0"/>
              <a:t>običajno raste </a:t>
            </a:r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gozd.</a:t>
            </a:r>
            <a:endParaRPr lang="sl-SI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7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1684" y="190744"/>
            <a:ext cx="9988549" cy="1143000"/>
          </a:xfrm>
        </p:spPr>
        <p:txBody>
          <a:bodyPr/>
          <a:lstStyle/>
          <a:p>
            <a:r>
              <a:rPr lang="sl-SI" dirty="0" smtClean="0"/>
              <a:t>VINOGRADNIŠTVO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41684" y="50982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Vinogradništvo:</a:t>
            </a:r>
          </a:p>
          <a:p>
            <a:endParaRPr lang="sl-SI" dirty="0"/>
          </a:p>
          <a:p>
            <a:r>
              <a:rPr lang="sl-SI" dirty="0">
                <a:hlinkClick r:id="rId2"/>
              </a:rPr>
              <a:t>https://www.youtube.com/watch?v=x8uGLfcDM2U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l="27869" t="27228" r="30132" b="22807"/>
          <a:stretch/>
        </p:blipFill>
        <p:spPr>
          <a:xfrm>
            <a:off x="6545179" y="465828"/>
            <a:ext cx="4856028" cy="3249524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288181" y="4544258"/>
            <a:ext cx="459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TRGATEV</a:t>
            </a:r>
            <a:r>
              <a:rPr lang="sl-SI" dirty="0" smtClean="0"/>
              <a:t> =  trganje grozdja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340683" y="3852806"/>
            <a:ext cx="52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PREŠANJE</a:t>
            </a:r>
            <a:r>
              <a:rPr lang="sl-SI" dirty="0" smtClean="0"/>
              <a:t> = stiskanje grozdja, da iz njega priteče sok</a:t>
            </a:r>
            <a:endParaRPr lang="sl-SI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/>
          <a:srcRect l="27553" t="28210" r="29105" b="20701"/>
          <a:stretch/>
        </p:blipFill>
        <p:spPr>
          <a:xfrm>
            <a:off x="595162" y="1269343"/>
            <a:ext cx="4939364" cy="3274915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15" y="4466162"/>
            <a:ext cx="2632510" cy="197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45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SADJARSTVO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00332" y="4775798"/>
            <a:ext cx="4321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Sadjarstvo (prikaz nekaj izmed izdelkov, ki jih lahko pripravimo iz sadja):</a:t>
            </a:r>
          </a:p>
          <a:p>
            <a:endParaRPr lang="sl-SI" dirty="0"/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www.pristnopomursko.si/clani/sadjarstvo-ficko.html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12868" t="16842" r="46079" b="30667"/>
          <a:stretch/>
        </p:blipFill>
        <p:spPr>
          <a:xfrm>
            <a:off x="6843561" y="394279"/>
            <a:ext cx="4754880" cy="3419855"/>
          </a:xfrm>
          <a:prstGeom prst="rect">
            <a:avLst/>
          </a:prstGeom>
        </p:spPr>
      </p:pic>
      <p:sp>
        <p:nvSpPr>
          <p:cNvPr id="8" name="Označba mesta besedila 7"/>
          <p:cNvSpPr>
            <a:spLocks noGrp="1"/>
          </p:cNvSpPr>
          <p:nvPr>
            <p:ph type="body" sz="half" idx="1"/>
          </p:nvPr>
        </p:nvSpPr>
        <p:spPr>
          <a:xfrm>
            <a:off x="6994525" y="3814134"/>
            <a:ext cx="480481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pl-PL" dirty="0" smtClean="0">
                <a:solidFill>
                  <a:srgbClr val="000000"/>
                </a:solidFill>
              </a:rPr>
              <a:t>naprava </a:t>
            </a:r>
            <a:r>
              <a:rPr lang="pl-PL" dirty="0">
                <a:solidFill>
                  <a:srgbClr val="000000"/>
                </a:solidFill>
              </a:rPr>
              <a:t>za strojno redčenje cvetov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l="26527" t="16561" r="28632" b="34456"/>
          <a:stretch/>
        </p:blipFill>
        <p:spPr>
          <a:xfrm>
            <a:off x="600332" y="1173926"/>
            <a:ext cx="5467150" cy="3359218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700537" y="4533144"/>
            <a:ext cx="489790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 dirty="0">
                <a:latin typeface="+mn-lt"/>
                <a:cs typeface="Arial" panose="020B0604020202020204" pitchFamily="34" charset="0"/>
              </a:rPr>
              <a:t>Izbrano sadje prihaja na </a:t>
            </a:r>
            <a:r>
              <a:rPr lang="sl-SI" altLang="sl-SI" sz="2000" dirty="0" smtClean="0">
                <a:latin typeface="+mn-lt"/>
                <a:cs typeface="Arial" panose="020B0604020202020204" pitchFamily="34" charset="0"/>
              </a:rPr>
              <a:t>trg (ga prodajo):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sl-SI" altLang="sl-SI" sz="2000" dirty="0" smtClean="0">
                <a:latin typeface="+mn-lt"/>
                <a:cs typeface="Arial" panose="020B0604020202020204" pitchFamily="34" charset="0"/>
              </a:rPr>
              <a:t>nekaj </a:t>
            </a:r>
            <a:r>
              <a:rPr lang="sl-SI" altLang="sl-SI" sz="2000" dirty="0">
                <a:latin typeface="+mn-lt"/>
                <a:cs typeface="Arial" panose="020B0604020202020204" pitchFamily="34" charset="0"/>
              </a:rPr>
              <a:t>ga hranijo v </a:t>
            </a:r>
            <a:r>
              <a:rPr lang="sl-SI" altLang="sl-SI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sodobno urejenih hladilnicah </a:t>
            </a:r>
            <a:r>
              <a:rPr lang="sl-SI" altLang="sl-SI" sz="2000" dirty="0">
                <a:latin typeface="+mn-lt"/>
                <a:cs typeface="Arial" panose="020B0604020202020204" pitchFamily="34" charset="0"/>
              </a:rPr>
              <a:t>in ga </a:t>
            </a:r>
            <a:r>
              <a:rPr lang="sl-SI" altLang="sl-SI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prodajajo vse leto</a:t>
            </a:r>
            <a:r>
              <a:rPr lang="sl-SI" altLang="sl-SI" sz="2000" dirty="0" smtClean="0">
                <a:latin typeface="+mn-lt"/>
                <a:cs typeface="Arial" panose="020B0604020202020204" pitchFamily="34" charset="0"/>
              </a:rPr>
              <a:t>,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sl-SI" altLang="sl-SI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sl-SI" altLang="sl-SI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nekaj pa ga </a:t>
            </a:r>
            <a:r>
              <a:rPr lang="sl-SI" altLang="sl-SI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predelajo </a:t>
            </a:r>
            <a:r>
              <a:rPr lang="sl-SI" altLang="sl-SI" sz="2000" dirty="0" smtClean="0">
                <a:latin typeface="+mn-lt"/>
                <a:cs typeface="Arial" panose="020B0604020202020204" pitchFamily="34" charset="0"/>
              </a:rPr>
              <a:t>(sok, kis, marmelade …).</a:t>
            </a:r>
            <a:endParaRPr lang="sl-SI" altLang="sl-SI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38832" y="1601001"/>
            <a:ext cx="6118103" cy="1459833"/>
          </a:xfrm>
        </p:spPr>
        <p:txBody>
          <a:bodyPr>
            <a:noAutofit/>
          </a:bodyPr>
          <a:lstStyle/>
          <a:p>
            <a:pPr eaLnBrk="1" hangingPunct="1"/>
            <a:r>
              <a:rPr lang="sl-SI" altLang="sl-SI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Vinogradništvo</a:t>
            </a:r>
            <a:r>
              <a:rPr lang="sl-SI" altLang="sl-SI" sz="2400" dirty="0">
                <a:latin typeface="+mn-lt"/>
              </a:rPr>
              <a:t> in </a:t>
            </a:r>
            <a:r>
              <a:rPr lang="sl-SI" altLang="sl-SI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sadjarstvo</a:t>
            </a:r>
            <a:r>
              <a:rPr lang="sl-SI" altLang="sl-SI" sz="2400" dirty="0">
                <a:latin typeface="+mn-lt"/>
              </a:rPr>
              <a:t> sta glavni kmetijski dejavnosti. </a:t>
            </a:r>
            <a:r>
              <a:rPr lang="sl-SI" altLang="sl-SI" sz="2400" dirty="0" smtClean="0">
                <a:latin typeface="+mn-lt"/>
              </a:rPr>
              <a:t/>
            </a:r>
            <a:br>
              <a:rPr lang="sl-SI" altLang="sl-SI" sz="2400" dirty="0" smtClean="0">
                <a:latin typeface="+mn-lt"/>
              </a:rPr>
            </a:br>
            <a:r>
              <a:rPr lang="sl-SI" altLang="sl-SI" sz="2400" dirty="0">
                <a:latin typeface="+mn-lt"/>
              </a:rPr>
              <a:t/>
            </a:r>
            <a:br>
              <a:rPr lang="sl-SI" altLang="sl-SI" sz="2400" dirty="0">
                <a:latin typeface="+mn-lt"/>
              </a:rPr>
            </a:br>
            <a:r>
              <a:rPr lang="sl-SI" altLang="sl-SI" sz="2400" dirty="0" smtClean="0">
                <a:latin typeface="+mn-lt"/>
              </a:rPr>
              <a:t>Obe </a:t>
            </a:r>
            <a:r>
              <a:rPr lang="sl-SI" altLang="sl-SI" sz="2400" dirty="0">
                <a:latin typeface="+mn-lt"/>
              </a:rPr>
              <a:t>zahtevata veliko </a:t>
            </a:r>
            <a:r>
              <a:rPr lang="sl-SI" alt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strojnega dela</a:t>
            </a:r>
            <a:r>
              <a:rPr lang="sl-SI" altLang="sl-SI" sz="2400" dirty="0" smtClean="0">
                <a:latin typeface="+mn-lt"/>
              </a:rPr>
              <a:t>.</a:t>
            </a:r>
            <a:br>
              <a:rPr lang="sl-SI" altLang="sl-SI" sz="2400" dirty="0" smtClean="0">
                <a:latin typeface="+mn-lt"/>
              </a:rPr>
            </a:br>
            <a:r>
              <a:rPr lang="sl-SI" altLang="sl-SI" sz="2400" dirty="0" smtClean="0">
                <a:latin typeface="+mn-lt"/>
              </a:rPr>
              <a:t/>
            </a:r>
            <a:br>
              <a:rPr lang="sl-SI" altLang="sl-SI" sz="2400" dirty="0" smtClean="0">
                <a:latin typeface="+mn-lt"/>
              </a:rPr>
            </a:br>
            <a:r>
              <a:rPr lang="sl-SI" altLang="sl-SI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Pogosto škropljenje </a:t>
            </a:r>
            <a:r>
              <a:rPr lang="sl-SI" altLang="sl-SI" sz="2400" dirty="0" smtClean="0">
                <a:latin typeface="+mn-lt"/>
              </a:rPr>
              <a:t>zagotavlja </a:t>
            </a:r>
            <a:r>
              <a:rPr lang="sl-SI" altLang="sl-SI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večji pridelek</a:t>
            </a:r>
            <a:r>
              <a:rPr lang="sl-SI" altLang="sl-SI" sz="2400" dirty="0" smtClean="0">
                <a:latin typeface="+mn-lt"/>
              </a:rPr>
              <a:t>, hkrati pa tudi </a:t>
            </a:r>
            <a:r>
              <a:rPr lang="sl-SI" altLang="sl-SI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škodi okolju</a:t>
            </a:r>
            <a:r>
              <a:rPr lang="sl-SI" altLang="sl-SI" sz="2400" dirty="0" smtClean="0">
                <a:latin typeface="+mn-lt"/>
              </a:rPr>
              <a:t>.</a:t>
            </a:r>
            <a:br>
              <a:rPr lang="sl-SI" altLang="sl-SI" sz="2400" dirty="0" smtClean="0">
                <a:latin typeface="+mn-lt"/>
              </a:rPr>
            </a:br>
            <a:r>
              <a:rPr lang="sl-SI" altLang="sl-SI" sz="2400" dirty="0">
                <a:latin typeface="+mn-lt"/>
              </a:rPr>
              <a:t/>
            </a:r>
            <a:br>
              <a:rPr lang="sl-SI" altLang="sl-SI" sz="2400" dirty="0">
                <a:latin typeface="+mn-lt"/>
              </a:rPr>
            </a:br>
            <a:endParaRPr lang="sl-SI" altLang="sl-SI" sz="2400" dirty="0">
              <a:latin typeface="+mn-lt"/>
            </a:endParaRP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/>
          <a:stretch/>
        </p:blipFill>
        <p:spPr>
          <a:xfrm>
            <a:off x="816251" y="3560982"/>
            <a:ext cx="4208136" cy="2800350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l="24552" t="25965" r="27448" b="16912"/>
          <a:stretch/>
        </p:blipFill>
        <p:spPr>
          <a:xfrm>
            <a:off x="7064944" y="264889"/>
            <a:ext cx="4610501" cy="308630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7738711" y="3376316"/>
            <a:ext cx="517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strojno obrezovanje vršičkov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465912" y="5612237"/>
            <a:ext cx="4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Prikaz 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strojnega dela v sadovnjaku</a:t>
            </a:r>
            <a:r>
              <a:rPr lang="sl-SI" dirty="0" smtClean="0"/>
              <a:t>:</a:t>
            </a:r>
          </a:p>
          <a:p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</a:t>
            </a:r>
            <a:r>
              <a:rPr lang="sl-SI" dirty="0" smtClean="0">
                <a:hlinkClick r:id="rId4"/>
              </a:rPr>
              <a:t>youtu.be/0oNiDvAg3T0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7064944" y="4303731"/>
            <a:ext cx="4642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Poglej si, kako poteka 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strojno </a:t>
            </a:r>
            <a:r>
              <a:rPr lang="sl-SI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prešanje</a:t>
            </a:r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grozdja</a:t>
            </a:r>
            <a:r>
              <a:rPr lang="sl-SI" dirty="0" smtClean="0"/>
              <a:t>:</a:t>
            </a:r>
          </a:p>
          <a:p>
            <a:r>
              <a:rPr lang="sl-SI" dirty="0" smtClean="0">
                <a:hlinkClick r:id="rId5"/>
              </a:rPr>
              <a:t>https</a:t>
            </a:r>
            <a:r>
              <a:rPr lang="sl-SI" dirty="0">
                <a:hlinkClick r:id="rId5"/>
              </a:rPr>
              <a:t>://youtu.be/v5__</a:t>
            </a:r>
            <a:r>
              <a:rPr lang="sl-SI" dirty="0" smtClean="0">
                <a:hlinkClick r:id="rId5"/>
              </a:rPr>
              <a:t>W2WSMuo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22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5079" t="23299" r="46000" b="16491"/>
          <a:stretch/>
        </p:blipFill>
        <p:spPr>
          <a:xfrm>
            <a:off x="1058780" y="1301136"/>
            <a:ext cx="3792354" cy="33000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318661" y="462007"/>
            <a:ext cx="41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ZIDANIŠKI TURIZEM</a:t>
            </a:r>
            <a:endParaRPr lang="sl-SI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51631" t="28210" r="8263" b="23649"/>
          <a:stretch/>
        </p:blipFill>
        <p:spPr>
          <a:xfrm>
            <a:off x="6631807" y="1139183"/>
            <a:ext cx="4488066" cy="3354437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7032600" y="462007"/>
            <a:ext cx="40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TURISTIČNE KMETIJE</a:t>
            </a:r>
            <a:endParaRPr lang="sl-SI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77333" y="5091764"/>
            <a:ext cx="4799441" cy="847022"/>
          </a:xfrm>
        </p:spPr>
        <p:txBody>
          <a:bodyPr>
            <a:noAutofit/>
          </a:bodyPr>
          <a:lstStyle/>
          <a:p>
            <a:pPr eaLnBrk="1" hangingPunct="1"/>
            <a:r>
              <a:rPr lang="sl-SI" altLang="sl-SI" sz="2000" dirty="0">
                <a:solidFill>
                  <a:schemeClr val="tx1"/>
                </a:solidFill>
                <a:latin typeface="+mn-lt"/>
              </a:rPr>
              <a:t>Vinogradništvo je pogosto tudi ljubiteljska dejavnost v </a:t>
            </a:r>
            <a:r>
              <a:rPr lang="sl-SI" altLang="sl-SI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vinorodnih območjih</a:t>
            </a:r>
            <a:r>
              <a:rPr lang="sl-SI" altLang="sl-SI" sz="2000" dirty="0">
                <a:solidFill>
                  <a:schemeClr val="tx1"/>
                </a:solidFill>
                <a:latin typeface="+mn-lt"/>
              </a:rPr>
              <a:t>. </a:t>
            </a:r>
            <a:r>
              <a:rPr lang="sl-SI" altLang="sl-SI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Zidanice</a:t>
            </a:r>
            <a:r>
              <a:rPr lang="sl-SI" altLang="sl-SI" sz="2000" dirty="0">
                <a:solidFill>
                  <a:schemeClr val="tx1"/>
                </a:solidFill>
                <a:latin typeface="+mn-lt"/>
              </a:rPr>
              <a:t>, v katerih ljudje </a:t>
            </a:r>
            <a:r>
              <a:rPr lang="sl-SI" altLang="sl-SI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pridelujejo in shranjujejo vino</a:t>
            </a:r>
            <a:r>
              <a:rPr lang="sl-SI" altLang="sl-SI" sz="2000" dirty="0">
                <a:solidFill>
                  <a:schemeClr val="tx1"/>
                </a:solidFill>
                <a:latin typeface="+mn-lt"/>
              </a:rPr>
              <a:t>, so hkrati tudi </a:t>
            </a:r>
            <a:r>
              <a:rPr lang="sl-SI" altLang="sl-SI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POČITNIŠKE HIŠICE</a:t>
            </a:r>
            <a:r>
              <a:rPr lang="sl-SI" altLang="sl-SI" sz="20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5991467" y="484970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solidFill>
                  <a:srgbClr val="1E1E1E"/>
                </a:solidFill>
                <a:cs typeface="Rubik" panose="02000604000000020004" pitchFamily="2" charset="-79"/>
              </a:rPr>
              <a:t>Turistične </a:t>
            </a:r>
            <a:r>
              <a:rPr lang="sl-SI" dirty="0" smtClean="0">
                <a:solidFill>
                  <a:srgbClr val="1E1E1E"/>
                </a:solidFill>
                <a:cs typeface="Rubik" panose="02000604000000020004" pitchFamily="2" charset="-79"/>
              </a:rPr>
              <a:t>kmetije običajno nudijo </a:t>
            </a:r>
            <a:r>
              <a:rPr lang="sl-SI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ubik" panose="02000604000000020004" pitchFamily="2" charset="-79"/>
              </a:rPr>
              <a:t>prenočišče</a:t>
            </a:r>
            <a:r>
              <a:rPr lang="sl-SI" dirty="0" smtClean="0">
                <a:solidFill>
                  <a:srgbClr val="1E1E1E"/>
                </a:solidFill>
                <a:cs typeface="Rubik" panose="02000604000000020004" pitchFamily="2" charset="-79"/>
              </a:rPr>
              <a:t> ter pristno </a:t>
            </a:r>
            <a:r>
              <a:rPr lang="sl-SI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ubik" panose="02000604000000020004" pitchFamily="2" charset="-79"/>
              </a:rPr>
              <a:t>domačo hrano</a:t>
            </a:r>
            <a:r>
              <a:rPr lang="sl-SI" dirty="0" smtClean="0">
                <a:solidFill>
                  <a:srgbClr val="1E1E1E"/>
                </a:solidFill>
                <a:cs typeface="Rubik" panose="02000604000000020004" pitchFamily="2" charset="-79"/>
              </a:rPr>
              <a:t>. So pa tudi </a:t>
            </a:r>
            <a:r>
              <a:rPr lang="sl-SI" dirty="0">
                <a:solidFill>
                  <a:srgbClr val="1E1E1E"/>
                </a:solidFill>
                <a:cs typeface="Rubik" panose="02000604000000020004" pitchFamily="2" charset="-79"/>
              </a:rPr>
              <a:t>po navadi </a:t>
            </a:r>
            <a:r>
              <a:rPr lang="sl-SI" dirty="0">
                <a:cs typeface="Rubik" panose="02000604000000020004" pitchFamily="2" charset="-79"/>
              </a:rPr>
              <a:t>odlično</a:t>
            </a:r>
            <a:r>
              <a:rPr lang="sl-SI" dirty="0">
                <a:solidFill>
                  <a:srgbClr val="FF0066"/>
                </a:solidFill>
                <a:cs typeface="Rubik" panose="02000604000000020004" pitchFamily="2" charset="-79"/>
              </a:rPr>
              <a:t> </a:t>
            </a:r>
            <a:r>
              <a:rPr lang="sl-SI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ubik" panose="02000604000000020004" pitchFamily="2" charset="-79"/>
              </a:rPr>
              <a:t>izhodišče za številne aktivnosti v </a:t>
            </a:r>
            <a:r>
              <a:rPr lang="sl-SI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ubik" panose="02000604000000020004" pitchFamily="2" charset="-79"/>
              </a:rPr>
              <a:t>naravi</a:t>
            </a:r>
            <a:r>
              <a:rPr lang="sl-SI" dirty="0" smtClean="0">
                <a:solidFill>
                  <a:srgbClr val="FF0066"/>
                </a:solidFill>
                <a:cs typeface="Rubik" panose="02000604000000020004" pitchFamily="2" charset="-79"/>
              </a:rPr>
              <a:t> </a:t>
            </a:r>
            <a:r>
              <a:rPr lang="sl-SI" dirty="0" smtClean="0">
                <a:solidFill>
                  <a:srgbClr val="1E1E1E"/>
                </a:solidFill>
                <a:cs typeface="Rubik" panose="02000604000000020004" pitchFamily="2" charset="-79"/>
              </a:rPr>
              <a:t>(hoja, planinski pohodi, </a:t>
            </a:r>
            <a:r>
              <a:rPr lang="sl-SI" dirty="0">
                <a:solidFill>
                  <a:srgbClr val="1E1E1E"/>
                </a:solidFill>
                <a:cs typeface="Rubik" panose="02000604000000020004" pitchFamily="2" charset="-79"/>
              </a:rPr>
              <a:t>kolesarjenje, </a:t>
            </a:r>
            <a:r>
              <a:rPr lang="sl-SI" dirty="0" smtClean="0">
                <a:solidFill>
                  <a:srgbClr val="1E1E1E"/>
                </a:solidFill>
                <a:cs typeface="Rubik" panose="02000604000000020004" pitchFamily="2" charset="-79"/>
              </a:rPr>
              <a:t>ježa </a:t>
            </a:r>
            <a:r>
              <a:rPr lang="sl-SI" dirty="0">
                <a:solidFill>
                  <a:srgbClr val="1E1E1E"/>
                </a:solidFill>
                <a:cs typeface="Rubik" panose="02000604000000020004" pitchFamily="2" charset="-79"/>
              </a:rPr>
              <a:t>konj, muharjenje, </a:t>
            </a:r>
            <a:r>
              <a:rPr lang="sl-SI" dirty="0" smtClean="0">
                <a:solidFill>
                  <a:srgbClr val="1E1E1E"/>
                </a:solidFill>
                <a:cs typeface="Rubik" panose="02000604000000020004" pitchFamily="2" charset="-79"/>
              </a:rPr>
              <a:t>vodni športi </a:t>
            </a:r>
            <a:r>
              <a:rPr lang="sl-SI" dirty="0">
                <a:solidFill>
                  <a:srgbClr val="1E1E1E"/>
                </a:solidFill>
                <a:cs typeface="Rubik" panose="02000604000000020004" pitchFamily="2" charset="-79"/>
              </a:rPr>
              <a:t>na rekah, sankanje, </a:t>
            </a:r>
            <a:r>
              <a:rPr lang="sl-SI" dirty="0" smtClean="0">
                <a:solidFill>
                  <a:srgbClr val="1E1E1E"/>
                </a:solidFill>
                <a:cs typeface="Rubik" panose="02000604000000020004" pitchFamily="2" charset="-79"/>
              </a:rPr>
              <a:t>drsanje, tek </a:t>
            </a:r>
            <a:r>
              <a:rPr lang="sl-SI" dirty="0">
                <a:solidFill>
                  <a:srgbClr val="1E1E1E"/>
                </a:solidFill>
                <a:cs typeface="Rubik" panose="02000604000000020004" pitchFamily="2" charset="-79"/>
              </a:rPr>
              <a:t>na </a:t>
            </a:r>
            <a:r>
              <a:rPr lang="sl-SI" dirty="0" smtClean="0">
                <a:solidFill>
                  <a:srgbClr val="1E1E1E"/>
                </a:solidFill>
                <a:cs typeface="Rubik" panose="02000604000000020004" pitchFamily="2" charset="-79"/>
              </a:rPr>
              <a:t>smučeh …).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931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976" y="99896"/>
            <a:ext cx="9875520" cy="135636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3200" dirty="0" smtClean="0"/>
              <a:t>V zvezek zapiši:</a:t>
            </a:r>
          </a:p>
        </p:txBody>
      </p:sp>
      <p:sp>
        <p:nvSpPr>
          <p:cNvPr id="2" name="Pravokotnik 1"/>
          <p:cNvSpPr/>
          <p:nvPr/>
        </p:nvSpPr>
        <p:spPr>
          <a:xfrm>
            <a:off x="559067" y="1456256"/>
            <a:ext cx="114147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4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GOSPODARSTVO NA GRIČEVNATIH PREDELIH </a:t>
            </a:r>
            <a:r>
              <a:rPr lang="sl-SI" sz="24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OBPANONSKIH  POKRAJIN </a:t>
            </a:r>
            <a:endParaRPr lang="sl-SI" sz="2400" b="1" dirty="0" smtClean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sz="2400" b="1" dirty="0" smtClean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a) VINOGRADNIŠTVO</a:t>
            </a:r>
            <a:r>
              <a:rPr lang="sl-SI" sz="2000" dirty="0" smtClean="0">
                <a:solidFill>
                  <a:srgbClr val="800080"/>
                </a:solidFill>
                <a:ea typeface="Times New Roman" panose="02020603050405020304" pitchFamily="18" charset="0"/>
              </a:rPr>
              <a:t>: </a:t>
            </a:r>
            <a:r>
              <a:rPr lang="sl-SI" sz="2000" dirty="0" smtClean="0">
                <a:effectLst/>
                <a:ea typeface="Times New Roman" panose="02020603050405020304" pitchFamily="18" charset="0"/>
              </a:rPr>
              <a:t>na nizkih prisojnih/sončnih pobočjih (več svetlobe, manj zmrzali)</a:t>
            </a:r>
          </a:p>
          <a:p>
            <a:pPr>
              <a:spcAft>
                <a:spcPts val="0"/>
              </a:spcAft>
            </a:pPr>
            <a:endParaRPr lang="sl-SI" sz="20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b)</a:t>
            </a:r>
            <a:r>
              <a:rPr lang="sl-SI" sz="2000" dirty="0" smtClean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sl-SI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SADJARSTVO</a:t>
            </a:r>
            <a:r>
              <a:rPr lang="sl-SI" sz="2000" dirty="0" smtClean="0">
                <a:solidFill>
                  <a:srgbClr val="800080"/>
                </a:solidFill>
                <a:ea typeface="Times New Roman" panose="02020603050405020304" pitchFamily="18" charset="0"/>
              </a:rPr>
              <a:t>: </a:t>
            </a:r>
            <a:r>
              <a:rPr lang="sl-SI" sz="2000" dirty="0" smtClean="0">
                <a:effectLst/>
                <a:ea typeface="Times New Roman" panose="02020603050405020304" pitchFamily="18" charset="0"/>
              </a:rPr>
              <a:t>sadje ter predelani izdelki iz sadja (marmelada, kis, sok …)</a:t>
            </a:r>
          </a:p>
          <a:p>
            <a:pPr>
              <a:spcAft>
                <a:spcPts val="0"/>
              </a:spcAft>
            </a:pPr>
            <a:endParaRPr lang="sl-SI" sz="20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c)</a:t>
            </a:r>
            <a:r>
              <a:rPr lang="sl-SI" sz="2000" dirty="0" smtClean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sl-SI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TURIZEM: </a:t>
            </a:r>
            <a:r>
              <a:rPr lang="sl-SI" sz="2000" dirty="0" err="1" smtClean="0">
                <a:ea typeface="Times New Roman" panose="02020603050405020304" pitchFamily="18" charset="0"/>
              </a:rPr>
              <a:t>zidaniški</a:t>
            </a:r>
            <a:r>
              <a:rPr lang="sl-SI" sz="2000" dirty="0" smtClean="0">
                <a:ea typeface="Times New Roman" panose="02020603050405020304" pitchFamily="18" charset="0"/>
              </a:rPr>
              <a:t> turizem (v</a:t>
            </a:r>
            <a:r>
              <a:rPr lang="sl-SI" sz="2000" dirty="0" smtClean="0">
                <a:effectLst/>
                <a:ea typeface="Times New Roman" panose="02020603050405020304" pitchFamily="18" charset="0"/>
              </a:rPr>
              <a:t>inske ceste), kmečki turizem</a:t>
            </a:r>
          </a:p>
          <a:p>
            <a:pPr>
              <a:spcAft>
                <a:spcPts val="0"/>
              </a:spcAft>
            </a:pPr>
            <a:r>
              <a:rPr lang="sl-SI" sz="2000" dirty="0" smtClean="0">
                <a:solidFill>
                  <a:srgbClr val="800080"/>
                </a:solidFill>
                <a:effectLst/>
                <a:ea typeface="Times New Roman" panose="02020603050405020304" pitchFamily="18" charset="0"/>
              </a:rPr>
              <a:t> </a:t>
            </a:r>
            <a:endParaRPr lang="sl-SI" sz="20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ONESNAŽENOST ZEMLJE in PITNE VODE </a:t>
            </a:r>
            <a:r>
              <a:rPr lang="sl-SI" sz="2000" dirty="0" smtClean="0">
                <a:effectLst/>
                <a:ea typeface="Times New Roman" panose="02020603050405020304" pitchFamily="18" charset="0"/>
              </a:rPr>
              <a:t>zaradi pogostega škropljenja.</a:t>
            </a:r>
            <a:endParaRPr lang="sl-SI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93019" y="4826129"/>
            <a:ext cx="1027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accent3">
                    <a:lumMod val="50000"/>
                  </a:schemeClr>
                </a:solidFill>
              </a:rPr>
              <a:t>Vsako izmed gospodarskih dejavnosti opremi s sličico (poišči primerno sliko v reviji in jo nalepi ali pa jo nariši).</a:t>
            </a:r>
            <a:endParaRPr lang="sl-SI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90626"/>
      </p:ext>
    </p:extLst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Rdeč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Osnova</Template>
  <TotalTime>3271</TotalTime>
  <Words>383</Words>
  <Application>Microsoft Office PowerPoint</Application>
  <PresentationFormat>Širokozaslonsko</PresentationFormat>
  <Paragraphs>53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Corbel</vt:lpstr>
      <vt:lpstr>Rubik</vt:lpstr>
      <vt:lpstr>Times New Roman</vt:lpstr>
      <vt:lpstr>Wingdings</vt:lpstr>
      <vt:lpstr>Osnovno</vt:lpstr>
      <vt:lpstr>GOSPODARSTVO NA GRIČEVNATIH PREDELIH  OBPANONSKIH  POKRAJIN</vt:lpstr>
      <vt:lpstr>PowerPointova predstavitev</vt:lpstr>
      <vt:lpstr>VINOGRADNIŠTVO</vt:lpstr>
      <vt:lpstr>SADJARSTVO</vt:lpstr>
      <vt:lpstr>Vinogradništvo in sadjarstvo sta glavni kmetijski dejavnosti.   Obe zahtevata veliko strojnega dela.  Pogosto škropljenje zagotavlja večji pridelek, hkrati pa tudi škodi okolju.  </vt:lpstr>
      <vt:lpstr>Vinogradništvo je pogosto tudi ljubiteljska dejavnost v vinorodnih območjih. Zidanice, v katerih ljudje pridelujejo in shranjujejo vino, so hkrati tudi POČITNIŠKE HIŠICE.</vt:lpstr>
      <vt:lpstr>V zvezek zapiši: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Gospodarstvo na gričevnatih predelih panonskega sveta</dc:title>
  <dc:creator>Damjana Tramte</dc:creator>
  <cp:lastModifiedBy>Marjanca Tanšek</cp:lastModifiedBy>
  <cp:revision>29</cp:revision>
  <dcterms:created xsi:type="dcterms:W3CDTF">2021-01-06T16:42:59Z</dcterms:created>
  <dcterms:modified xsi:type="dcterms:W3CDTF">2021-01-17T14:40:24Z</dcterms:modified>
</cp:coreProperties>
</file>