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555" r:id="rId3"/>
    <p:sldId id="564" r:id="rId4"/>
    <p:sldId id="537" r:id="rId5"/>
    <p:sldId id="554" r:id="rId6"/>
    <p:sldId id="539" r:id="rId7"/>
    <p:sldId id="546" r:id="rId8"/>
    <p:sldId id="556" r:id="rId9"/>
    <p:sldId id="540" r:id="rId10"/>
    <p:sldId id="557" r:id="rId11"/>
    <p:sldId id="542" r:id="rId12"/>
    <p:sldId id="558" r:id="rId13"/>
    <p:sldId id="543" r:id="rId14"/>
    <p:sldId id="559" r:id="rId15"/>
    <p:sldId id="544" r:id="rId16"/>
    <p:sldId id="560" r:id="rId17"/>
    <p:sldId id="545" r:id="rId18"/>
    <p:sldId id="541" r:id="rId19"/>
    <p:sldId id="561" r:id="rId20"/>
    <p:sldId id="547" r:id="rId21"/>
    <p:sldId id="548" r:id="rId22"/>
    <p:sldId id="562" r:id="rId23"/>
    <p:sldId id="385" r:id="rId24"/>
    <p:sldId id="550" r:id="rId25"/>
    <p:sldId id="533" r:id="rId26"/>
    <p:sldId id="551" r:id="rId27"/>
    <p:sldId id="266" r:id="rId28"/>
    <p:sldId id="268" r:id="rId29"/>
    <p:sldId id="262" r:id="rId30"/>
    <p:sldId id="270" r:id="rId31"/>
    <p:sldId id="390" r:id="rId32"/>
    <p:sldId id="264" r:id="rId33"/>
    <p:sldId id="263" r:id="rId34"/>
    <p:sldId id="531" r:id="rId35"/>
    <p:sldId id="566" r:id="rId36"/>
    <p:sldId id="565" r:id="rId37"/>
    <p:sldId id="257" r:id="rId38"/>
    <p:sldId id="258" r:id="rId39"/>
    <p:sldId id="259" r:id="rId40"/>
    <p:sldId id="2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3007"/>
    <p:restoredTop sz="96197"/>
  </p:normalViewPr>
  <p:slideViewPr>
    <p:cSldViewPr snapToGrid="0">
      <p:cViewPr varScale="1">
        <p:scale>
          <a:sx n="92" d="100"/>
          <a:sy n="92" d="100"/>
        </p:scale>
        <p:origin x="176" y="86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49BF-FEBD-D438-84C8-C1A2CEEFB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B71C42-40E7-5315-C23B-7C6A95884D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7972D-B8DC-BC5D-C21C-87D5ACF15A00}"/>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DAC00B07-9982-FA0F-EB39-BAF403F34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E665A-CDC8-5AD1-3360-C21950A0F6C8}"/>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43429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A494-66A7-F36F-AF05-9712F0FF1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6DA571-6F04-2FEF-EB66-46269632D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25CE1-69C3-F9AC-21E8-BFFF51212566}"/>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E811E0CB-EDE9-F200-2B0A-C03F4EC6C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628F8-B65D-2FC1-3DC2-E3BF3A30349A}"/>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228661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23F90-6B27-FE1A-5090-4F573E58D4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064936-51A9-FF7C-E474-60B9DFC2FB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31E1F-F3BF-55EE-B1FB-ED3C67E38624}"/>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433EE7E7-1FE9-6D12-191D-A1B7E3DC1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8822-000F-6BFE-5964-58F307DC4FB6}"/>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7763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29DF-4457-9B1C-A067-9AE7C3DC6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CC374-C4BE-B61C-157F-324012342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F62CB-5300-97D3-D648-942AB3665106}"/>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A2B58574-9321-2B59-B383-FE361AD52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055FC-A90B-5D68-380C-BE2B28D542C4}"/>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45751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52F3-D5D2-BD92-324A-955CD74520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849C00-FF87-60EF-6A0E-324383ED7F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08D92-5497-40CC-AD37-50CDF5A85B4E}"/>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CBAD5A5E-3689-3855-8B3B-BC041E535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6CDB1-0CBE-0A2B-1218-D0F4140FA0A4}"/>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268350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C61A-BFD6-DA5E-140F-B77A62FDA6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17B0E-9788-ED9E-B7DF-C1F014DCB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4BE84-0340-2DBF-CAD4-8BD2A6413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DAA27-B2C2-C28C-EC69-85483CC3FD11}"/>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6" name="Footer Placeholder 5">
            <a:extLst>
              <a:ext uri="{FF2B5EF4-FFF2-40B4-BE49-F238E27FC236}">
                <a16:creationId xmlns:a16="http://schemas.microsoft.com/office/drawing/2014/main" id="{3B500C85-94D7-BE8B-8F0E-A616B118A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03D01-BB9C-52EB-EC18-7AD9704CCED8}"/>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285703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C4FE-59BB-3DD7-73C7-5D5C6ED07D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8887-E375-6087-32B2-E9D981910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93941-3A74-5E8D-F9C8-EFD8F650A4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AF460-4087-C756-BAF1-2F353DE1B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C5B237-F63F-4F83-BFD0-8489FA6038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990D9-7A99-0F4A-01F0-FB030579FDED}"/>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8" name="Footer Placeholder 7">
            <a:extLst>
              <a:ext uri="{FF2B5EF4-FFF2-40B4-BE49-F238E27FC236}">
                <a16:creationId xmlns:a16="http://schemas.microsoft.com/office/drawing/2014/main" id="{3F9160C6-79C8-2024-9729-44FC9C6BDD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92AFE3-3875-B878-0300-F5D672DBE7F4}"/>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75604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B0BC-B28A-A65A-14E6-7E3240DCA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E46A1-2F98-2D06-AB6D-C4313D2EAFF6}"/>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4" name="Footer Placeholder 3">
            <a:extLst>
              <a:ext uri="{FF2B5EF4-FFF2-40B4-BE49-F238E27FC236}">
                <a16:creationId xmlns:a16="http://schemas.microsoft.com/office/drawing/2014/main" id="{A95D58E6-6B8C-F96B-927F-5F81BC9324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1372B7-D723-F46D-A6BD-01742ED41AF8}"/>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266431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70D2A-B6ED-6492-CF69-7FF75CE93D6F}"/>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3" name="Footer Placeholder 2">
            <a:extLst>
              <a:ext uri="{FF2B5EF4-FFF2-40B4-BE49-F238E27FC236}">
                <a16:creationId xmlns:a16="http://schemas.microsoft.com/office/drawing/2014/main" id="{A1B5248E-4C17-F28C-D16D-DCC7080CA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F2609C-5792-C1F5-BD6A-FDA63A4ED0A0}"/>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380253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EB10-B150-1057-24A2-CC122AAEE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883759-A96F-009A-7D0E-85A2C98F1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22F38-AF8C-C8D3-EECF-3907A1FC9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333DB-278E-0A12-9907-A51D9D02F4AE}"/>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6" name="Footer Placeholder 5">
            <a:extLst>
              <a:ext uri="{FF2B5EF4-FFF2-40B4-BE49-F238E27FC236}">
                <a16:creationId xmlns:a16="http://schemas.microsoft.com/office/drawing/2014/main" id="{AA53B523-4C14-DF27-287D-62E56BEB6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4F0CD-0A02-A324-192E-9146DB1E0921}"/>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194136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6664-BEE5-ACEE-F20C-1139D47B7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1A063-AB3A-F46B-75E4-8DBC8EF2E9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711A2D-7535-5871-55B5-C37715A3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9BEA3-4B95-7845-93F8-871B5244E43C}"/>
              </a:ext>
            </a:extLst>
          </p:cNvPr>
          <p:cNvSpPr>
            <a:spLocks noGrp="1"/>
          </p:cNvSpPr>
          <p:nvPr>
            <p:ph type="dt" sz="half" idx="10"/>
          </p:nvPr>
        </p:nvSpPr>
        <p:spPr/>
        <p:txBody>
          <a:bodyPr/>
          <a:lstStyle/>
          <a:p>
            <a:fld id="{075AED26-6F4D-DD4E-8A9F-BDE7C3B81858}" type="datetimeFigureOut">
              <a:rPr lang="en-US" smtClean="0"/>
              <a:t>2/26/2023</a:t>
            </a:fld>
            <a:endParaRPr lang="en-US"/>
          </a:p>
        </p:txBody>
      </p:sp>
      <p:sp>
        <p:nvSpPr>
          <p:cNvPr id="6" name="Footer Placeholder 5">
            <a:extLst>
              <a:ext uri="{FF2B5EF4-FFF2-40B4-BE49-F238E27FC236}">
                <a16:creationId xmlns:a16="http://schemas.microsoft.com/office/drawing/2014/main" id="{FF22ED0F-F6BA-2D64-CAF7-59BEE3CC7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BA244-6CA5-FAF9-CF69-E6C3DF9A58DC}"/>
              </a:ext>
            </a:extLst>
          </p:cNvPr>
          <p:cNvSpPr>
            <a:spLocks noGrp="1"/>
          </p:cNvSpPr>
          <p:nvPr>
            <p:ph type="sldNum" sz="quarter" idx="12"/>
          </p:nvPr>
        </p:nvSpPr>
        <p:spPr/>
        <p:txBody>
          <a:bodyPr/>
          <a:lstStyle/>
          <a:p>
            <a:fld id="{B63AA8BF-8EB1-F943-A810-992E892F4F26}" type="slidenum">
              <a:rPr lang="en-US" smtClean="0"/>
              <a:t>‹#›</a:t>
            </a:fld>
            <a:endParaRPr lang="en-US"/>
          </a:p>
        </p:txBody>
      </p:sp>
    </p:spTree>
    <p:extLst>
      <p:ext uri="{BB962C8B-B14F-4D97-AF65-F5344CB8AC3E}">
        <p14:creationId xmlns:p14="http://schemas.microsoft.com/office/powerpoint/2010/main" val="37880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5DA9-8AEA-5016-A342-EFA959CE3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7606E2-5728-74FF-8E50-F84A77CE3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959D3-DE49-2D06-D51D-738881594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AED26-6F4D-DD4E-8A9F-BDE7C3B81858}" type="datetimeFigureOut">
              <a:rPr lang="en-US" smtClean="0"/>
              <a:t>2/26/2023</a:t>
            </a:fld>
            <a:endParaRPr lang="en-US"/>
          </a:p>
        </p:txBody>
      </p:sp>
      <p:sp>
        <p:nvSpPr>
          <p:cNvPr id="5" name="Footer Placeholder 4">
            <a:extLst>
              <a:ext uri="{FF2B5EF4-FFF2-40B4-BE49-F238E27FC236}">
                <a16:creationId xmlns:a16="http://schemas.microsoft.com/office/drawing/2014/main" id="{84D2DC81-7449-EBC6-41E9-1F5538153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8E37B5-2B65-6B7C-633E-1885342F5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AA8BF-8EB1-F943-A810-992E892F4F26}" type="slidenum">
              <a:rPr lang="en-US" smtClean="0"/>
              <a:t>‹#›</a:t>
            </a:fld>
            <a:endParaRPr lang="en-US"/>
          </a:p>
        </p:txBody>
      </p:sp>
    </p:spTree>
    <p:extLst>
      <p:ext uri="{BB962C8B-B14F-4D97-AF65-F5344CB8AC3E}">
        <p14:creationId xmlns:p14="http://schemas.microsoft.com/office/powerpoint/2010/main" val="3489029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4377-6BA9-C9F5-E316-804713E834FC}"/>
              </a:ext>
            </a:extLst>
          </p:cNvPr>
          <p:cNvSpPr>
            <a:spLocks noGrp="1"/>
          </p:cNvSpPr>
          <p:nvPr>
            <p:ph type="ctrTitle"/>
          </p:nvPr>
        </p:nvSpPr>
        <p:spPr/>
        <p:txBody>
          <a:bodyPr>
            <a:normAutofit/>
          </a:bodyPr>
          <a:lstStyle/>
          <a:p>
            <a:r>
              <a:rPr lang="en-US" b="1" dirty="0"/>
              <a:t>Research in Music, Culture, and Children’s Education</a:t>
            </a:r>
          </a:p>
        </p:txBody>
      </p:sp>
      <p:sp>
        <p:nvSpPr>
          <p:cNvPr id="3" name="Subtitle 2">
            <a:extLst>
              <a:ext uri="{FF2B5EF4-FFF2-40B4-BE49-F238E27FC236}">
                <a16:creationId xmlns:a16="http://schemas.microsoft.com/office/drawing/2014/main" id="{2EFAD1E6-E42D-35CC-A709-0C107A8D752D}"/>
              </a:ext>
            </a:extLst>
          </p:cNvPr>
          <p:cNvSpPr>
            <a:spLocks noGrp="1"/>
          </p:cNvSpPr>
          <p:nvPr>
            <p:ph type="subTitle" idx="1"/>
          </p:nvPr>
        </p:nvSpPr>
        <p:spPr>
          <a:xfrm>
            <a:off x="1524000" y="4907756"/>
            <a:ext cx="9144000" cy="1655762"/>
          </a:xfrm>
        </p:spPr>
        <p:txBody>
          <a:bodyPr/>
          <a:lstStyle/>
          <a:p>
            <a:r>
              <a:rPr lang="en-US" dirty="0"/>
              <a:t>Patricia </a:t>
            </a:r>
            <a:r>
              <a:rPr lang="en-US" dirty="0" err="1"/>
              <a:t>Shehan</a:t>
            </a:r>
            <a:r>
              <a:rPr lang="en-US" dirty="0"/>
              <a:t> Campbell</a:t>
            </a:r>
          </a:p>
          <a:p>
            <a:r>
              <a:rPr lang="en-US" dirty="0" err="1"/>
              <a:t>Unviersity</a:t>
            </a:r>
            <a:r>
              <a:rPr lang="en-US" dirty="0"/>
              <a:t> of Washington (USA) and Carleton University (Canada)</a:t>
            </a:r>
          </a:p>
        </p:txBody>
      </p:sp>
    </p:spTree>
    <p:extLst>
      <p:ext uri="{BB962C8B-B14F-4D97-AF65-F5344CB8AC3E}">
        <p14:creationId xmlns:p14="http://schemas.microsoft.com/office/powerpoint/2010/main" val="3684136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7A5F-7210-A834-82F2-28AF92E85421}"/>
              </a:ext>
            </a:extLst>
          </p:cNvPr>
          <p:cNvSpPr>
            <a:spLocks noGrp="1"/>
          </p:cNvSpPr>
          <p:nvPr>
            <p:ph type="title"/>
          </p:nvPr>
        </p:nvSpPr>
        <p:spPr/>
        <p:txBody>
          <a:bodyPr/>
          <a:lstStyle/>
          <a:p>
            <a:r>
              <a:rPr lang="en-US" dirty="0"/>
              <a:t>What do we know?</a:t>
            </a:r>
          </a:p>
        </p:txBody>
      </p:sp>
      <p:sp>
        <p:nvSpPr>
          <p:cNvPr id="3" name="Content Placeholder 2">
            <a:extLst>
              <a:ext uri="{FF2B5EF4-FFF2-40B4-BE49-F238E27FC236}">
                <a16:creationId xmlns:a16="http://schemas.microsoft.com/office/drawing/2014/main" id="{E0B4F159-5B05-5D50-EE97-A097D35659EE}"/>
              </a:ext>
            </a:extLst>
          </p:cNvPr>
          <p:cNvSpPr>
            <a:spLocks noGrp="1"/>
          </p:cNvSpPr>
          <p:nvPr>
            <p:ph idx="1"/>
          </p:nvPr>
        </p:nvSpPr>
        <p:spPr>
          <a:xfrm>
            <a:off x="838200" y="2676230"/>
            <a:ext cx="10515600" cy="4351338"/>
          </a:xfrm>
        </p:spPr>
        <p:txBody>
          <a:bodyPr>
            <a:normAutofit/>
          </a:bodyPr>
          <a:lstStyle/>
          <a:p>
            <a:pPr marL="0" indent="0" algn="ctr">
              <a:buNone/>
            </a:pPr>
            <a:r>
              <a:rPr lang="en-US" sz="5400" dirty="0"/>
              <a:t>Music learning is oral-aural.</a:t>
            </a:r>
          </a:p>
          <a:p>
            <a:pPr marL="0" indent="0" algn="ctr">
              <a:buNone/>
            </a:pPr>
            <a:r>
              <a:rPr lang="en-US" sz="5400" dirty="0"/>
              <a:t>Music is a creative art.</a:t>
            </a:r>
          </a:p>
        </p:txBody>
      </p:sp>
    </p:spTree>
    <p:extLst>
      <p:ext uri="{BB962C8B-B14F-4D97-AF65-F5344CB8AC3E}">
        <p14:creationId xmlns:p14="http://schemas.microsoft.com/office/powerpoint/2010/main" val="11102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5428AC11-BFDF-42EF-80FF-717BBF909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CC56AF6-38E4-490B-8E2B-1A1037B4E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39A6F5-AD6A-4D80-8AD9-6290D13AC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0E5E5A-75F8-104C-B64F-7C15311230AB}"/>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b="1">
                <a:solidFill>
                  <a:srgbClr val="FFFFFF"/>
                </a:solidFill>
              </a:rPr>
              <a:t>The Scholarship of Application</a:t>
            </a:r>
            <a:br>
              <a:rPr lang="en-US" sz="3100" b="1">
                <a:solidFill>
                  <a:srgbClr val="FFFFFF"/>
                </a:solidFill>
              </a:rPr>
            </a:br>
            <a:r>
              <a:rPr lang="en-US" sz="3100" b="1">
                <a:solidFill>
                  <a:srgbClr val="FFFFFF"/>
                </a:solidFill>
              </a:rPr>
              <a:t> </a:t>
            </a:r>
            <a:br>
              <a:rPr lang="en-US" sz="3100" b="1">
                <a:solidFill>
                  <a:srgbClr val="FFFFFF"/>
                </a:solidFill>
              </a:rPr>
            </a:br>
            <a:r>
              <a:rPr lang="en-US" sz="3100" b="1">
                <a:solidFill>
                  <a:srgbClr val="FFFFFF"/>
                </a:solidFill>
              </a:rPr>
              <a:t>(Expertise </a:t>
            </a:r>
            <a:br>
              <a:rPr lang="en-US" sz="3100" b="1">
                <a:solidFill>
                  <a:srgbClr val="FFFFFF"/>
                </a:solidFill>
              </a:rPr>
            </a:br>
            <a:r>
              <a:rPr lang="en-US" sz="3100" b="1">
                <a:solidFill>
                  <a:srgbClr val="FFFFFF"/>
                </a:solidFill>
              </a:rPr>
              <a:t>going  </a:t>
            </a:r>
            <a:br>
              <a:rPr lang="en-US" sz="3100" b="1">
                <a:solidFill>
                  <a:srgbClr val="FFFFFF"/>
                </a:solidFill>
              </a:rPr>
            </a:br>
            <a:r>
              <a:rPr lang="en-US" sz="3100" b="1">
                <a:solidFill>
                  <a:srgbClr val="FFFFFF"/>
                </a:solidFill>
              </a:rPr>
              <a:t>External)</a:t>
            </a:r>
          </a:p>
        </p:txBody>
      </p:sp>
      <p:pic>
        <p:nvPicPr>
          <p:cNvPr id="4" name="Content Placeholder 3">
            <a:extLst>
              <a:ext uri="{FF2B5EF4-FFF2-40B4-BE49-F238E27FC236}">
                <a16:creationId xmlns:a16="http://schemas.microsoft.com/office/drawing/2014/main" id="{9F650F29-8264-8F49-872F-DB2DFF8C4842}"/>
              </a:ext>
            </a:extLst>
          </p:cNvPr>
          <p:cNvPicPr>
            <a:picLocks noGrp="1" noChangeAspect="1"/>
          </p:cNvPicPr>
          <p:nvPr>
            <p:ph idx="1"/>
          </p:nvPr>
        </p:nvPicPr>
        <p:blipFill>
          <a:blip r:embed="rId2"/>
          <a:stretch>
            <a:fillRect/>
          </a:stretch>
        </p:blipFill>
        <p:spPr>
          <a:xfrm>
            <a:off x="4775217" y="1523451"/>
            <a:ext cx="3147413" cy="3810838"/>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6D15EA9B-6494-8B46-AEF7-3D4BA1066FEA}"/>
              </a:ext>
            </a:extLst>
          </p:cNvPr>
          <p:cNvPicPr>
            <a:picLocks noChangeAspect="1"/>
          </p:cNvPicPr>
          <p:nvPr/>
        </p:nvPicPr>
        <p:blipFill>
          <a:blip r:embed="rId3"/>
          <a:stretch>
            <a:fillRect/>
          </a:stretch>
        </p:blipFill>
        <p:spPr>
          <a:xfrm>
            <a:off x="8266414" y="1492488"/>
            <a:ext cx="3141973" cy="3873026"/>
          </a:xfrm>
          <a:prstGeom prst="rect">
            <a:avLst/>
          </a:prstGeom>
        </p:spPr>
      </p:pic>
    </p:spTree>
    <p:extLst>
      <p:ext uri="{BB962C8B-B14F-4D97-AF65-F5344CB8AC3E}">
        <p14:creationId xmlns:p14="http://schemas.microsoft.com/office/powerpoint/2010/main" val="196528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C390-DE8A-7705-A8A9-8BF2FE61D7FA}"/>
              </a:ext>
            </a:extLst>
          </p:cNvPr>
          <p:cNvSpPr>
            <a:spLocks noGrp="1"/>
          </p:cNvSpPr>
          <p:nvPr>
            <p:ph type="title"/>
          </p:nvPr>
        </p:nvSpPr>
        <p:spPr>
          <a:xfrm>
            <a:off x="838200" y="18255"/>
            <a:ext cx="10515600" cy="1325563"/>
          </a:xfrm>
        </p:spPr>
        <p:txBody>
          <a:bodyPr/>
          <a:lstStyle/>
          <a:p>
            <a:r>
              <a:rPr lang="en-US" dirty="0"/>
              <a:t>How does the research help?</a:t>
            </a:r>
          </a:p>
        </p:txBody>
      </p:sp>
      <p:sp>
        <p:nvSpPr>
          <p:cNvPr id="3" name="Content Placeholder 2">
            <a:extLst>
              <a:ext uri="{FF2B5EF4-FFF2-40B4-BE49-F238E27FC236}">
                <a16:creationId xmlns:a16="http://schemas.microsoft.com/office/drawing/2014/main" id="{6A724284-660A-B30D-85EC-6D9022B55920}"/>
              </a:ext>
            </a:extLst>
          </p:cNvPr>
          <p:cNvSpPr>
            <a:spLocks noGrp="1"/>
          </p:cNvSpPr>
          <p:nvPr>
            <p:ph idx="1"/>
          </p:nvPr>
        </p:nvSpPr>
        <p:spPr>
          <a:xfrm>
            <a:off x="191386" y="1825625"/>
            <a:ext cx="12000614" cy="4351338"/>
          </a:xfrm>
        </p:spPr>
        <p:txBody>
          <a:bodyPr>
            <a:noAutofit/>
          </a:bodyPr>
          <a:lstStyle/>
          <a:p>
            <a:pPr marL="0" indent="0">
              <a:buNone/>
            </a:pPr>
            <a:r>
              <a:rPr lang="en-US" sz="4400" u="sng" dirty="0"/>
              <a:t>Music in Childhood</a:t>
            </a:r>
            <a:r>
              <a:rPr lang="en-US" sz="4400" dirty="0"/>
              <a:t>: We understand music to be teach-able, learn-able, developmental, and with activities and understandings building upon one another-progressively.</a:t>
            </a:r>
          </a:p>
          <a:p>
            <a:pPr marL="0" indent="0">
              <a:buNone/>
            </a:pPr>
            <a:endParaRPr lang="en-US" sz="4400" dirty="0"/>
          </a:p>
          <a:p>
            <a:pPr marL="0" indent="0">
              <a:buNone/>
            </a:pPr>
            <a:r>
              <a:rPr lang="en-US" sz="4400" u="sng" dirty="0"/>
              <a:t>Global Music Cultures</a:t>
            </a:r>
            <a:r>
              <a:rPr lang="en-US" sz="4400" dirty="0"/>
              <a:t>: All people find music to be useful and meaningful to them in their lives.</a:t>
            </a:r>
          </a:p>
        </p:txBody>
      </p:sp>
    </p:spTree>
    <p:extLst>
      <p:ext uri="{BB962C8B-B14F-4D97-AF65-F5344CB8AC3E}">
        <p14:creationId xmlns:p14="http://schemas.microsoft.com/office/powerpoint/2010/main" val="1578406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8" name="Picture 7" descr="A red and white book cover&#10;&#10;Description automatically generated with low confidence">
            <a:extLst>
              <a:ext uri="{FF2B5EF4-FFF2-40B4-BE49-F238E27FC236}">
                <a16:creationId xmlns:a16="http://schemas.microsoft.com/office/drawing/2014/main" id="{30A56114-9F1A-3C4F-A159-7FA64ECCC932}"/>
              </a:ext>
            </a:extLst>
          </p:cNvPr>
          <p:cNvPicPr>
            <a:picLocks noChangeAspect="1"/>
          </p:cNvPicPr>
          <p:nvPr/>
        </p:nvPicPr>
        <p:blipFill>
          <a:blip r:embed="rId2"/>
          <a:stretch>
            <a:fillRect/>
          </a:stretch>
        </p:blipFill>
        <p:spPr>
          <a:xfrm>
            <a:off x="5081588" y="685800"/>
            <a:ext cx="1835150" cy="2700338"/>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88DF36E6-28C2-9540-8273-FAB0885734BF}"/>
              </a:ext>
            </a:extLst>
          </p:cNvPr>
          <p:cNvPicPr>
            <a:picLocks noChangeAspect="1"/>
          </p:cNvPicPr>
          <p:nvPr/>
        </p:nvPicPr>
        <p:blipFill>
          <a:blip r:embed="rId3"/>
          <a:stretch>
            <a:fillRect/>
          </a:stretch>
        </p:blipFill>
        <p:spPr>
          <a:xfrm>
            <a:off x="5081588" y="3446463"/>
            <a:ext cx="1835150" cy="2343150"/>
          </a:xfrm>
          <a:prstGeom prst="rect">
            <a:avLst/>
          </a:prstGeom>
        </p:spPr>
      </p:pic>
      <p:pic>
        <p:nvPicPr>
          <p:cNvPr id="5" name="Picture 4">
            <a:extLst>
              <a:ext uri="{FF2B5EF4-FFF2-40B4-BE49-F238E27FC236}">
                <a16:creationId xmlns:a16="http://schemas.microsoft.com/office/drawing/2014/main" id="{B378E079-4B2D-524D-8721-923D52EA6116}"/>
              </a:ext>
            </a:extLst>
          </p:cNvPr>
          <p:cNvPicPr>
            <a:picLocks noChangeAspect="1"/>
          </p:cNvPicPr>
          <p:nvPr/>
        </p:nvPicPr>
        <p:blipFill>
          <a:blip r:embed="rId4"/>
          <a:stretch>
            <a:fillRect/>
          </a:stretch>
        </p:blipFill>
        <p:spPr>
          <a:xfrm>
            <a:off x="6978650" y="685800"/>
            <a:ext cx="1212850" cy="1720850"/>
          </a:xfrm>
          <a:prstGeom prst="rect">
            <a:avLst/>
          </a:prstGeom>
        </p:spPr>
      </p:pic>
      <p:pic>
        <p:nvPicPr>
          <p:cNvPr id="4" name="Content Placeholder 3" descr="Map&#10;&#10;Description automatically generated">
            <a:extLst>
              <a:ext uri="{FF2B5EF4-FFF2-40B4-BE49-F238E27FC236}">
                <a16:creationId xmlns:a16="http://schemas.microsoft.com/office/drawing/2014/main" id="{055B6EEB-B76F-0949-9F89-C4247289CBB5}"/>
              </a:ext>
            </a:extLst>
          </p:cNvPr>
          <p:cNvPicPr>
            <a:picLocks noGrp="1" noChangeAspect="1"/>
          </p:cNvPicPr>
          <p:nvPr>
            <p:ph idx="1"/>
          </p:nvPr>
        </p:nvPicPr>
        <p:blipFill>
          <a:blip r:embed="rId5"/>
          <a:stretch>
            <a:fillRect/>
          </a:stretch>
        </p:blipFill>
        <p:spPr>
          <a:xfrm>
            <a:off x="8253413" y="685800"/>
            <a:ext cx="1333500" cy="1720850"/>
          </a:xfrm>
        </p:spPr>
      </p:pic>
      <p:pic>
        <p:nvPicPr>
          <p:cNvPr id="7" name="Picture 6" descr="Calendar&#10;&#10;Description automatically generated with medium confidence">
            <a:extLst>
              <a:ext uri="{FF2B5EF4-FFF2-40B4-BE49-F238E27FC236}">
                <a16:creationId xmlns:a16="http://schemas.microsoft.com/office/drawing/2014/main" id="{637745F3-AE7E-224F-B24A-BFB712734714}"/>
              </a:ext>
            </a:extLst>
          </p:cNvPr>
          <p:cNvPicPr>
            <a:picLocks noChangeAspect="1"/>
          </p:cNvPicPr>
          <p:nvPr/>
        </p:nvPicPr>
        <p:blipFill>
          <a:blip r:embed="rId6"/>
          <a:stretch>
            <a:fillRect/>
          </a:stretch>
        </p:blipFill>
        <p:spPr>
          <a:xfrm>
            <a:off x="6978650" y="2468563"/>
            <a:ext cx="2611438" cy="3322638"/>
          </a:xfrm>
          <a:prstGeom prst="rect">
            <a:avLst/>
          </a:prstGeom>
        </p:spPr>
      </p:pic>
      <p:pic>
        <p:nvPicPr>
          <p:cNvPr id="9" name="Picture 8">
            <a:extLst>
              <a:ext uri="{FF2B5EF4-FFF2-40B4-BE49-F238E27FC236}">
                <a16:creationId xmlns:a16="http://schemas.microsoft.com/office/drawing/2014/main" id="{994B92FC-DE49-C24D-8E2A-77E9E5DBA4B9}"/>
              </a:ext>
            </a:extLst>
          </p:cNvPr>
          <p:cNvPicPr>
            <a:picLocks noChangeAspect="1"/>
          </p:cNvPicPr>
          <p:nvPr/>
        </p:nvPicPr>
        <p:blipFill>
          <a:blip r:embed="rId7"/>
          <a:stretch>
            <a:fillRect/>
          </a:stretch>
        </p:blipFill>
        <p:spPr>
          <a:xfrm>
            <a:off x="9652000" y="685800"/>
            <a:ext cx="1779588" cy="2582863"/>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6DE1F82F-9234-7D49-9FFE-72BB6488C4D8}"/>
              </a:ext>
            </a:extLst>
          </p:cNvPr>
          <p:cNvPicPr>
            <a:picLocks noChangeAspect="1"/>
          </p:cNvPicPr>
          <p:nvPr/>
        </p:nvPicPr>
        <p:blipFill>
          <a:blip r:embed="rId8"/>
          <a:stretch>
            <a:fillRect/>
          </a:stretch>
        </p:blipFill>
        <p:spPr>
          <a:xfrm>
            <a:off x="9652000" y="3330575"/>
            <a:ext cx="1779588" cy="2460625"/>
          </a:xfrm>
          <a:prstGeom prst="rect">
            <a:avLst/>
          </a:prstGeom>
        </p:spPr>
      </p:pic>
      <p:sp>
        <p:nvSpPr>
          <p:cNvPr id="2" name="Title 1">
            <a:extLst>
              <a:ext uri="{FF2B5EF4-FFF2-40B4-BE49-F238E27FC236}">
                <a16:creationId xmlns:a16="http://schemas.microsoft.com/office/drawing/2014/main" id="{799A65A0-EEDB-9E4B-92AA-2DCC1B1004E4}"/>
              </a:ext>
            </a:extLst>
          </p:cNvPr>
          <p:cNvSpPr>
            <a:spLocks noGrp="1"/>
          </p:cNvSpPr>
          <p:nvPr>
            <p:ph type="title"/>
          </p:nvPr>
        </p:nvSpPr>
        <p:spPr>
          <a:xfrm>
            <a:off x="535020" y="685800"/>
            <a:ext cx="2780271" cy="5105400"/>
          </a:xfrm>
        </p:spPr>
        <p:txBody>
          <a:bodyPr vert="horz" lIns="91440" tIns="45720" rIns="91440" bIns="45720" rtlCol="0">
            <a:normAutofit/>
          </a:bodyPr>
          <a:lstStyle/>
          <a:p>
            <a:r>
              <a:rPr lang="en-US" sz="4000" kern="1200">
                <a:solidFill>
                  <a:srgbClr val="FFFFFF"/>
                </a:solidFill>
                <a:latin typeface="+mj-lt"/>
                <a:ea typeface="+mj-ea"/>
                <a:cs typeface="+mj-cs"/>
              </a:rPr>
              <a:t>The Scholarship of Teaching</a:t>
            </a:r>
            <a:br>
              <a:rPr lang="en-US" sz="4000" kern="1200">
                <a:solidFill>
                  <a:srgbClr val="FFFFFF"/>
                </a:solidFill>
                <a:latin typeface="+mj-lt"/>
                <a:ea typeface="+mj-ea"/>
                <a:cs typeface="+mj-cs"/>
              </a:rPr>
            </a:br>
            <a:r>
              <a:rPr lang="en-US" sz="4000" kern="1200">
                <a:solidFill>
                  <a:srgbClr val="FFFFFF"/>
                </a:solidFill>
                <a:latin typeface="+mj-lt"/>
                <a:ea typeface="+mj-ea"/>
                <a:cs typeface="+mj-cs"/>
              </a:rPr>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(Sharing for Application)</a:t>
            </a:r>
          </a:p>
        </p:txBody>
      </p:sp>
      <p:pic>
        <p:nvPicPr>
          <p:cNvPr id="6" name="Picture 5" descr="Text&#10;&#10;Description automatically generated">
            <a:extLst>
              <a:ext uri="{FF2B5EF4-FFF2-40B4-BE49-F238E27FC236}">
                <a16:creationId xmlns:a16="http://schemas.microsoft.com/office/drawing/2014/main" id="{105A794F-D1D0-E042-82CB-C5FE80BF83CE}"/>
              </a:ext>
            </a:extLst>
          </p:cNvPr>
          <p:cNvPicPr>
            <a:picLocks noChangeAspect="1"/>
          </p:cNvPicPr>
          <p:nvPr/>
        </p:nvPicPr>
        <p:blipFill>
          <a:blip r:embed="rId9"/>
          <a:stretch>
            <a:fillRect/>
          </a:stretch>
        </p:blipFill>
        <p:spPr>
          <a:xfrm>
            <a:off x="5674629" y="-2999764"/>
            <a:ext cx="2168525" cy="420687"/>
          </a:xfrm>
          <a:prstGeom prst="rect">
            <a:avLst/>
          </a:prstGeom>
        </p:spPr>
      </p:pic>
    </p:spTree>
    <p:extLst>
      <p:ext uri="{BB962C8B-B14F-4D97-AF65-F5344CB8AC3E}">
        <p14:creationId xmlns:p14="http://schemas.microsoft.com/office/powerpoint/2010/main" val="71542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2811-83D6-0B85-36E9-9D3324DFD6DE}"/>
              </a:ext>
            </a:extLst>
          </p:cNvPr>
          <p:cNvSpPr>
            <a:spLocks noGrp="1"/>
          </p:cNvSpPr>
          <p:nvPr>
            <p:ph type="title"/>
          </p:nvPr>
        </p:nvSpPr>
        <p:spPr/>
        <p:txBody>
          <a:bodyPr/>
          <a:lstStyle/>
          <a:p>
            <a:r>
              <a:rPr lang="en-US" dirty="0"/>
              <a:t>How does the research help?</a:t>
            </a:r>
          </a:p>
        </p:txBody>
      </p:sp>
      <p:sp>
        <p:nvSpPr>
          <p:cNvPr id="3" name="Content Placeholder 2">
            <a:extLst>
              <a:ext uri="{FF2B5EF4-FFF2-40B4-BE49-F238E27FC236}">
                <a16:creationId xmlns:a16="http://schemas.microsoft.com/office/drawing/2014/main" id="{33DE8097-1DB2-577A-9D06-BC81EE9FE789}"/>
              </a:ext>
            </a:extLst>
          </p:cNvPr>
          <p:cNvSpPr>
            <a:spLocks noGrp="1"/>
          </p:cNvSpPr>
          <p:nvPr>
            <p:ph idx="1"/>
          </p:nvPr>
        </p:nvSpPr>
        <p:spPr/>
        <p:txBody>
          <a:bodyPr>
            <a:normAutofit/>
          </a:bodyPr>
          <a:lstStyle/>
          <a:p>
            <a:pPr marL="0" indent="0" algn="ctr">
              <a:buNone/>
            </a:pPr>
            <a:r>
              <a:rPr lang="en-US" sz="5400" dirty="0"/>
              <a:t>Teachers need suggestions for teaching, so that their students might learn, of the BIG and LITTLE music of a people and place. </a:t>
            </a:r>
          </a:p>
        </p:txBody>
      </p:sp>
    </p:spTree>
    <p:extLst>
      <p:ext uri="{BB962C8B-B14F-4D97-AF65-F5344CB8AC3E}">
        <p14:creationId xmlns:p14="http://schemas.microsoft.com/office/powerpoint/2010/main" val="1600887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4872-9C03-D441-97D8-0AB43DB156FD}"/>
              </a:ext>
            </a:extLst>
          </p:cNvPr>
          <p:cNvSpPr>
            <a:spLocks noGrp="1"/>
          </p:cNvSpPr>
          <p:nvPr>
            <p:ph type="title"/>
          </p:nvPr>
        </p:nvSpPr>
        <p:spPr>
          <a:xfrm>
            <a:off x="867507" y="145467"/>
            <a:ext cx="10269415" cy="1104900"/>
          </a:xfrm>
        </p:spPr>
        <p:txBody>
          <a:bodyPr>
            <a:normAutofit fontScale="90000"/>
          </a:bodyPr>
          <a:lstStyle/>
          <a:p>
            <a:pPr algn="ctr"/>
            <a:r>
              <a:rPr lang="en-US" sz="4900" b="1" dirty="0"/>
              <a:t>Scholarship of Engagement (Social-Civic)</a:t>
            </a:r>
            <a:br>
              <a:rPr lang="en-US" sz="4900" b="1" dirty="0"/>
            </a:br>
            <a:r>
              <a:rPr lang="en-US" sz="2700" u="sng" dirty="0"/>
              <a:t>Journal of Folklore and Education</a:t>
            </a:r>
            <a:r>
              <a:rPr lang="en-US" sz="2700" dirty="0"/>
              <a:t>, </a:t>
            </a:r>
            <a:r>
              <a:rPr lang="en-US" sz="2700" u="sng" dirty="0"/>
              <a:t>Journal of Popular Music Education</a:t>
            </a:r>
            <a:r>
              <a:rPr lang="en-US" sz="2700" dirty="0"/>
              <a:t>, </a:t>
            </a:r>
            <a:r>
              <a:rPr lang="en-US" sz="2700" u="sng" dirty="0"/>
              <a:t>International Journal of Community Music</a:t>
            </a:r>
            <a:r>
              <a:rPr lang="en-US" sz="2700" dirty="0"/>
              <a:t>, </a:t>
            </a:r>
            <a:r>
              <a:rPr lang="en-US" sz="2700" u="sng" dirty="0"/>
              <a:t>Journal of Research in Music Education </a:t>
            </a:r>
          </a:p>
        </p:txBody>
      </p:sp>
      <p:pic>
        <p:nvPicPr>
          <p:cNvPr id="4" name="Content Placeholder 3">
            <a:extLst>
              <a:ext uri="{FF2B5EF4-FFF2-40B4-BE49-F238E27FC236}">
                <a16:creationId xmlns:a16="http://schemas.microsoft.com/office/drawing/2014/main" id="{53C453C8-81ED-284E-8F85-485FADF9521D}"/>
              </a:ext>
            </a:extLst>
          </p:cNvPr>
          <p:cNvPicPr>
            <a:picLocks noGrp="1" noChangeAspect="1"/>
          </p:cNvPicPr>
          <p:nvPr>
            <p:ph idx="1"/>
          </p:nvPr>
        </p:nvPicPr>
        <p:blipFill>
          <a:blip r:embed="rId2"/>
          <a:stretch>
            <a:fillRect/>
          </a:stretch>
        </p:blipFill>
        <p:spPr>
          <a:xfrm flipH="1" flipV="1">
            <a:off x="4710729" y="7941443"/>
            <a:ext cx="963239" cy="519018"/>
          </a:xfrm>
        </p:spPr>
      </p:pic>
      <p:pic>
        <p:nvPicPr>
          <p:cNvPr id="5" name="Picture 4">
            <a:extLst>
              <a:ext uri="{FF2B5EF4-FFF2-40B4-BE49-F238E27FC236}">
                <a16:creationId xmlns:a16="http://schemas.microsoft.com/office/drawing/2014/main" id="{B6F2A2F7-03A0-5545-A8A8-B9C7D4BB8DB7}"/>
              </a:ext>
            </a:extLst>
          </p:cNvPr>
          <p:cNvPicPr>
            <a:picLocks noChangeAspect="1"/>
          </p:cNvPicPr>
          <p:nvPr/>
        </p:nvPicPr>
        <p:blipFill>
          <a:blip r:embed="rId3"/>
          <a:stretch>
            <a:fillRect/>
          </a:stretch>
        </p:blipFill>
        <p:spPr>
          <a:xfrm>
            <a:off x="0" y="1941908"/>
            <a:ext cx="2812562" cy="1786486"/>
          </a:xfrm>
          <a:prstGeom prst="rect">
            <a:avLst/>
          </a:prstGeom>
        </p:spPr>
      </p:pic>
      <p:pic>
        <p:nvPicPr>
          <p:cNvPr id="6" name="Picture 5">
            <a:extLst>
              <a:ext uri="{FF2B5EF4-FFF2-40B4-BE49-F238E27FC236}">
                <a16:creationId xmlns:a16="http://schemas.microsoft.com/office/drawing/2014/main" id="{6128C26D-89F9-DD44-AC59-E9AE0665369C}"/>
              </a:ext>
            </a:extLst>
          </p:cNvPr>
          <p:cNvPicPr>
            <a:picLocks noChangeAspect="1"/>
          </p:cNvPicPr>
          <p:nvPr/>
        </p:nvPicPr>
        <p:blipFill>
          <a:blip r:embed="rId4"/>
          <a:stretch>
            <a:fillRect/>
          </a:stretch>
        </p:blipFill>
        <p:spPr>
          <a:xfrm>
            <a:off x="11758246" y="8460461"/>
            <a:ext cx="867507" cy="421450"/>
          </a:xfrm>
          <a:prstGeom prst="rect">
            <a:avLst/>
          </a:prstGeom>
        </p:spPr>
      </p:pic>
      <p:pic>
        <p:nvPicPr>
          <p:cNvPr id="7" name="Picture 6">
            <a:extLst>
              <a:ext uri="{FF2B5EF4-FFF2-40B4-BE49-F238E27FC236}">
                <a16:creationId xmlns:a16="http://schemas.microsoft.com/office/drawing/2014/main" id="{11118C66-D8CA-B74D-8858-2CB4C6BF7ABB}"/>
              </a:ext>
            </a:extLst>
          </p:cNvPr>
          <p:cNvPicPr>
            <a:picLocks noChangeAspect="1"/>
          </p:cNvPicPr>
          <p:nvPr/>
        </p:nvPicPr>
        <p:blipFill>
          <a:blip r:embed="rId5"/>
          <a:stretch>
            <a:fillRect/>
          </a:stretch>
        </p:blipFill>
        <p:spPr>
          <a:xfrm>
            <a:off x="2812562" y="1870443"/>
            <a:ext cx="7525238" cy="4852071"/>
          </a:xfrm>
          <a:prstGeom prst="rect">
            <a:avLst/>
          </a:prstGeom>
        </p:spPr>
      </p:pic>
      <p:pic>
        <p:nvPicPr>
          <p:cNvPr id="8" name="Picture 7">
            <a:extLst>
              <a:ext uri="{FF2B5EF4-FFF2-40B4-BE49-F238E27FC236}">
                <a16:creationId xmlns:a16="http://schemas.microsoft.com/office/drawing/2014/main" id="{31FB644E-CAAD-3840-BD84-CFE72605E6BB}"/>
              </a:ext>
            </a:extLst>
          </p:cNvPr>
          <p:cNvPicPr>
            <a:picLocks noChangeAspect="1"/>
          </p:cNvPicPr>
          <p:nvPr/>
        </p:nvPicPr>
        <p:blipFill>
          <a:blip r:embed="rId6"/>
          <a:stretch>
            <a:fillRect/>
          </a:stretch>
        </p:blipFill>
        <p:spPr>
          <a:xfrm>
            <a:off x="10337800" y="4512713"/>
            <a:ext cx="1854200" cy="2209801"/>
          </a:xfrm>
          <a:prstGeom prst="rect">
            <a:avLst/>
          </a:prstGeom>
        </p:spPr>
      </p:pic>
    </p:spTree>
    <p:extLst>
      <p:ext uri="{BB962C8B-B14F-4D97-AF65-F5344CB8AC3E}">
        <p14:creationId xmlns:p14="http://schemas.microsoft.com/office/powerpoint/2010/main" val="2670760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559A-0C47-E1C1-8A14-F15426A489AC}"/>
              </a:ext>
            </a:extLst>
          </p:cNvPr>
          <p:cNvSpPr>
            <a:spLocks noGrp="1"/>
          </p:cNvSpPr>
          <p:nvPr>
            <p:ph type="title"/>
          </p:nvPr>
        </p:nvSpPr>
        <p:spPr/>
        <p:txBody>
          <a:bodyPr/>
          <a:lstStyle/>
          <a:p>
            <a:r>
              <a:rPr lang="en-US" dirty="0"/>
              <a:t>How does the research help?</a:t>
            </a:r>
          </a:p>
        </p:txBody>
      </p:sp>
      <p:sp>
        <p:nvSpPr>
          <p:cNvPr id="3" name="Content Placeholder 2">
            <a:extLst>
              <a:ext uri="{FF2B5EF4-FFF2-40B4-BE49-F238E27FC236}">
                <a16:creationId xmlns:a16="http://schemas.microsoft.com/office/drawing/2014/main" id="{EB6AE9D3-9792-E758-583C-D4D0AAFD9D61}"/>
              </a:ext>
            </a:extLst>
          </p:cNvPr>
          <p:cNvSpPr>
            <a:spLocks noGrp="1"/>
          </p:cNvSpPr>
          <p:nvPr>
            <p:ph idx="1"/>
          </p:nvPr>
        </p:nvSpPr>
        <p:spPr/>
        <p:txBody>
          <a:bodyPr>
            <a:normAutofit/>
          </a:bodyPr>
          <a:lstStyle/>
          <a:p>
            <a:pPr marL="0" indent="0" algn="ctr">
              <a:buNone/>
            </a:pPr>
            <a:r>
              <a:rPr lang="en-US" sz="4800" dirty="0"/>
              <a:t>Children belong to more than one musical culture: The culture of their families (maybe), and youth culture.  Possibly, they will also belong to the WEAM music culture that is featured in the school music curriculum). </a:t>
            </a:r>
          </a:p>
        </p:txBody>
      </p:sp>
    </p:spTree>
    <p:extLst>
      <p:ext uri="{BB962C8B-B14F-4D97-AF65-F5344CB8AC3E}">
        <p14:creationId xmlns:p14="http://schemas.microsoft.com/office/powerpoint/2010/main" val="782692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04CD4-8727-0B4F-80DB-6C8807B2B31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1500" kern="1200">
                <a:solidFill>
                  <a:schemeClr val="bg1"/>
                </a:solidFill>
                <a:latin typeface="+mj-lt"/>
                <a:ea typeface="+mj-ea"/>
                <a:cs typeface="+mj-cs"/>
              </a:rPr>
              <a:t/>
            </a:r>
            <a:br>
              <a:rPr lang="en-US" sz="1500" kern="1200">
                <a:solidFill>
                  <a:schemeClr val="bg1"/>
                </a:solidFill>
                <a:latin typeface="+mj-lt"/>
                <a:ea typeface="+mj-ea"/>
                <a:cs typeface="+mj-cs"/>
              </a:rPr>
            </a:br>
            <a:r>
              <a:rPr lang="en-US" sz="1500" kern="1200">
                <a:solidFill>
                  <a:schemeClr val="bg1"/>
                </a:solidFill>
                <a:latin typeface="+mj-lt"/>
                <a:ea typeface="+mj-ea"/>
                <a:cs typeface="+mj-cs"/>
              </a:rPr>
              <a:t>(Jocelyn Mory) Recentering the Borderlands: </a:t>
            </a:r>
            <a:br>
              <a:rPr lang="en-US" sz="1500" kern="1200">
                <a:solidFill>
                  <a:schemeClr val="bg1"/>
                </a:solidFill>
                <a:latin typeface="+mj-lt"/>
                <a:ea typeface="+mj-ea"/>
                <a:cs typeface="+mj-cs"/>
              </a:rPr>
            </a:br>
            <a:r>
              <a:rPr lang="en-US" sz="1500" kern="1200">
                <a:solidFill>
                  <a:schemeClr val="bg1"/>
                </a:solidFill>
                <a:latin typeface="+mj-lt"/>
                <a:ea typeface="+mj-ea"/>
                <a:cs typeface="+mj-cs"/>
              </a:rPr>
              <a:t>Matepe as Sacred Technology from the Mutapa State to the Age of Vapostori</a:t>
            </a:r>
          </a:p>
        </p:txBody>
      </p:sp>
      <p:pic>
        <p:nvPicPr>
          <p:cNvPr id="4" name="Content Placeholder 3" descr="A person sitting at a table&#10;&#10;Description automatically generated with low confidence">
            <a:extLst>
              <a:ext uri="{FF2B5EF4-FFF2-40B4-BE49-F238E27FC236}">
                <a16:creationId xmlns:a16="http://schemas.microsoft.com/office/drawing/2014/main" id="{1D6CBA50-9C3C-0045-87DC-66BD83B6A66D}"/>
              </a:ext>
            </a:extLst>
          </p:cNvPr>
          <p:cNvPicPr>
            <a:picLocks noGrp="1" noChangeAspect="1"/>
          </p:cNvPicPr>
          <p:nvPr>
            <p:ph idx="1"/>
          </p:nvPr>
        </p:nvPicPr>
        <p:blipFill>
          <a:blip r:embed="rId2"/>
          <a:stretch>
            <a:fillRect/>
          </a:stretch>
        </p:blipFill>
        <p:spPr>
          <a:xfrm>
            <a:off x="807809" y="1675227"/>
            <a:ext cx="10576382" cy="4394199"/>
          </a:xfrm>
          <a:prstGeom prst="rect">
            <a:avLst/>
          </a:prstGeom>
        </p:spPr>
      </p:pic>
    </p:spTree>
    <p:extLst>
      <p:ext uri="{BB962C8B-B14F-4D97-AF65-F5344CB8AC3E}">
        <p14:creationId xmlns:p14="http://schemas.microsoft.com/office/powerpoint/2010/main" val="335742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5BD0-79D1-C845-9D75-C23DB8DE947D}"/>
              </a:ext>
            </a:extLst>
          </p:cNvPr>
          <p:cNvSpPr>
            <a:spLocks noGrp="1"/>
          </p:cNvSpPr>
          <p:nvPr>
            <p:ph type="title"/>
          </p:nvPr>
        </p:nvSpPr>
        <p:spPr>
          <a:xfrm>
            <a:off x="838200" y="1"/>
            <a:ext cx="10515600" cy="821409"/>
          </a:xfrm>
        </p:spPr>
        <p:txBody>
          <a:bodyPr/>
          <a:lstStyle/>
          <a:p>
            <a:r>
              <a:rPr lang="en-US" b="1" dirty="0"/>
              <a:t>Jocelyn </a:t>
            </a:r>
            <a:r>
              <a:rPr lang="en-US" b="1" dirty="0" err="1"/>
              <a:t>Mory</a:t>
            </a:r>
            <a:r>
              <a:rPr lang="en-US" b="1" dirty="0"/>
              <a:t>: Recentering the Borderlands</a:t>
            </a:r>
          </a:p>
        </p:txBody>
      </p:sp>
      <p:sp>
        <p:nvSpPr>
          <p:cNvPr id="3" name="Content Placeholder 2">
            <a:extLst>
              <a:ext uri="{FF2B5EF4-FFF2-40B4-BE49-F238E27FC236}">
                <a16:creationId xmlns:a16="http://schemas.microsoft.com/office/drawing/2014/main" id="{D6945010-71DB-FF4F-999C-C061E83E19F5}"/>
              </a:ext>
            </a:extLst>
          </p:cNvPr>
          <p:cNvSpPr>
            <a:spLocks noGrp="1"/>
          </p:cNvSpPr>
          <p:nvPr>
            <p:ph idx="1"/>
          </p:nvPr>
        </p:nvSpPr>
        <p:spPr>
          <a:xfrm>
            <a:off x="-139485" y="821410"/>
            <a:ext cx="12331485" cy="6586780"/>
          </a:xfrm>
        </p:spPr>
        <p:txBody>
          <a:bodyPr>
            <a:normAutofit fontScale="70000" lnSpcReduction="20000"/>
          </a:bodyPr>
          <a:lstStyle/>
          <a:p>
            <a:r>
              <a:rPr lang="en-US" dirty="0"/>
              <a:t>Decolonial scholars insist that the work of decolonization must, at its core, </a:t>
            </a:r>
            <a:r>
              <a:rPr lang="en-US" b="1" dirty="0"/>
              <a:t>involve understanding and dismantling the Western epistemologies that shape knowledge production in the academy.</a:t>
            </a:r>
            <a:r>
              <a:rPr lang="en-US" dirty="0"/>
              <a:t> Historian </a:t>
            </a:r>
            <a:r>
              <a:rPr lang="en-US" dirty="0" err="1"/>
              <a:t>Mhoze</a:t>
            </a:r>
            <a:r>
              <a:rPr lang="en-US" dirty="0"/>
              <a:t> </a:t>
            </a:r>
            <a:r>
              <a:rPr lang="en-US" dirty="0" err="1"/>
              <a:t>Chikowero</a:t>
            </a:r>
            <a:r>
              <a:rPr lang="en-US" dirty="0"/>
              <a:t> identifies a particular scarcity narrative that is rooted in colonial sound archives and permeates current scholarship on African music (2015). His research, along with works by Andrew Mark (2017), shows how this </a:t>
            </a:r>
            <a:r>
              <a:rPr lang="en-US" b="1" dirty="0"/>
              <a:t>scarcity narrative depicts Zimbabwean music in a state of constant decline and in need of “rescuing” by foreign NGOs</a:t>
            </a:r>
            <a:r>
              <a:rPr lang="en-US" dirty="0"/>
              <a:t> and academics, thereby perpetuating foreign control over indigenous cultural property. In this dissertation I respond to </a:t>
            </a:r>
            <a:r>
              <a:rPr lang="en-US" dirty="0" err="1"/>
              <a:t>Chikowero</a:t>
            </a:r>
            <a:r>
              <a:rPr lang="en-US" dirty="0"/>
              <a:t> and Mark’s critical analyses of the scarcity narrative through </a:t>
            </a:r>
            <a:r>
              <a:rPr lang="en-US" b="1" dirty="0"/>
              <a:t>a case study of </a:t>
            </a:r>
            <a:r>
              <a:rPr lang="en-US" b="1" i="1" dirty="0" err="1"/>
              <a:t>matepe</a:t>
            </a:r>
            <a:r>
              <a:rPr lang="en-US" b="1" dirty="0"/>
              <a:t>, </a:t>
            </a:r>
            <a:r>
              <a:rPr lang="en-US" dirty="0"/>
              <a:t>a marginalized music tradition from the northeastern borderlands of Zimbabwe and central Mozambique. I provide a nuanced historical account of </a:t>
            </a:r>
            <a:r>
              <a:rPr lang="en-US" dirty="0" err="1"/>
              <a:t>matepe</a:t>
            </a:r>
            <a:r>
              <a:rPr lang="en-US" dirty="0"/>
              <a:t> music  cultures that center </a:t>
            </a:r>
            <a:r>
              <a:rPr lang="en-US" b="1" dirty="0"/>
              <a:t>localized understandings of music sustainability and cultural adaptation based on archival, ethnographic, and applied methodologies</a:t>
            </a:r>
            <a:r>
              <a:rPr lang="en-US" dirty="0"/>
              <a:t>. </a:t>
            </a:r>
          </a:p>
          <a:p>
            <a:r>
              <a:rPr lang="en-US" dirty="0"/>
              <a:t>The main framework of this dissertation is based on the </a:t>
            </a:r>
            <a:r>
              <a:rPr lang="en-US" b="1" dirty="0" err="1"/>
              <a:t>Nyahuna</a:t>
            </a:r>
            <a:r>
              <a:rPr lang="en-US" b="1" dirty="0"/>
              <a:t> prophecy</a:t>
            </a:r>
            <a:r>
              <a:rPr lang="en-US" dirty="0"/>
              <a:t>, a locally- specific prediction of cultural decline and recovery in northeastern Zimbabwe that was delivered by </a:t>
            </a:r>
            <a:r>
              <a:rPr lang="en-US" dirty="0" err="1"/>
              <a:t>Nyahuna</a:t>
            </a:r>
            <a:r>
              <a:rPr lang="en-US" dirty="0"/>
              <a:t>, a prominent </a:t>
            </a:r>
            <a:r>
              <a:rPr lang="en-US" i="1" dirty="0" err="1"/>
              <a:t>mhondoro</a:t>
            </a:r>
            <a:r>
              <a:rPr lang="en-US" i="1" dirty="0"/>
              <a:t> </a:t>
            </a:r>
            <a:r>
              <a:rPr lang="en-US" dirty="0"/>
              <a:t>(clan) spirit of the </a:t>
            </a:r>
            <a:r>
              <a:rPr lang="en-US" dirty="0" err="1"/>
              <a:t>Marembe</a:t>
            </a:r>
            <a:r>
              <a:rPr lang="en-US" dirty="0"/>
              <a:t> people in 1958. Through his spirit medium, </a:t>
            </a:r>
            <a:r>
              <a:rPr lang="en-US" dirty="0" err="1"/>
              <a:t>Nyahuna</a:t>
            </a:r>
            <a:r>
              <a:rPr lang="en-US" dirty="0"/>
              <a:t> predicted that the </a:t>
            </a:r>
            <a:r>
              <a:rPr lang="en-US" dirty="0" err="1"/>
              <a:t>Marembe</a:t>
            </a:r>
            <a:r>
              <a:rPr lang="en-US" dirty="0"/>
              <a:t> people would go through a period of time in which their cultural traditions would be suppressed – first by war, then by evil spirits, and finally by the growth of independent Apostolic churches, or </a:t>
            </a:r>
            <a:r>
              <a:rPr lang="en-US" i="1" dirty="0" err="1"/>
              <a:t>Vapostori</a:t>
            </a:r>
            <a:r>
              <a:rPr lang="en-US" dirty="0"/>
              <a:t>. Ultimately, within the current time period, I argue that </a:t>
            </a:r>
            <a:r>
              <a:rPr lang="en-US" b="1" dirty="0"/>
              <a:t>musicians actively work towards recontextualizing </a:t>
            </a:r>
            <a:r>
              <a:rPr lang="en-US" b="1" dirty="0" err="1"/>
              <a:t>matepe</a:t>
            </a:r>
            <a:r>
              <a:rPr lang="en-US" b="1" dirty="0"/>
              <a:t> music to reduce the stigma of the instrument’s spiritual associations without desacralizing it</a:t>
            </a:r>
            <a:r>
              <a:rPr lang="en-US" dirty="0"/>
              <a:t>. This recontextualization provides avenues for culture bearers to learn the sounds of </a:t>
            </a:r>
            <a:r>
              <a:rPr lang="en-US" dirty="0" err="1"/>
              <a:t>matepe</a:t>
            </a:r>
            <a:r>
              <a:rPr lang="en-US" dirty="0"/>
              <a:t> music within a predominantly Christian community. </a:t>
            </a:r>
          </a:p>
          <a:p>
            <a:r>
              <a:rPr lang="en-US" dirty="0"/>
              <a:t>My dissertation research was a </a:t>
            </a:r>
            <a:r>
              <a:rPr lang="en-US" b="1" dirty="0"/>
              <a:t>multi-year, collaborative project </a:t>
            </a:r>
            <a:r>
              <a:rPr lang="en-US" dirty="0"/>
              <a:t>that included the </a:t>
            </a:r>
            <a:r>
              <a:rPr lang="en-US" b="1" dirty="0"/>
              <a:t>repatriation of over 150 music recordings and 250 photographs of </a:t>
            </a:r>
            <a:r>
              <a:rPr lang="en-US" b="1" dirty="0" err="1"/>
              <a:t>matepe</a:t>
            </a:r>
            <a:r>
              <a:rPr lang="en-US" b="1" dirty="0"/>
              <a:t> music</a:t>
            </a:r>
            <a:r>
              <a:rPr lang="en-US" dirty="0"/>
              <a:t> from the International Library of African Music (ILAM) at Rhodes University in Grahamstown, South Africa</a:t>
            </a:r>
            <a:r>
              <a:rPr lang="en-US" i="1" dirty="0"/>
              <a:t>. </a:t>
            </a:r>
            <a:r>
              <a:rPr lang="en-US" dirty="0"/>
              <a:t>The unpublished archival collections are from the works of Hugh and Andrew Tracey, who recorded </a:t>
            </a:r>
            <a:r>
              <a:rPr lang="en-US" dirty="0" err="1"/>
              <a:t>matepe</a:t>
            </a:r>
            <a:r>
              <a:rPr lang="en-US" dirty="0"/>
              <a:t> music from 1933 to the mid-1990s, during periods of significant political and social upheaval. The archival collections provide a means to address the lack of music scholarship on marginalized ethnic communities in Zimbabwe. This dissertation also builds upon existing anthropological and historical research of southeastern Africa in a way that centers the significance of traditional African music. </a:t>
            </a:r>
          </a:p>
          <a:p>
            <a:endParaRPr lang="en-US" dirty="0"/>
          </a:p>
        </p:txBody>
      </p:sp>
    </p:spTree>
    <p:extLst>
      <p:ext uri="{BB962C8B-B14F-4D97-AF65-F5344CB8AC3E}">
        <p14:creationId xmlns:p14="http://schemas.microsoft.com/office/powerpoint/2010/main" val="76056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95B19D-ABFF-424B-8EFA-035C725498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838A01-C267-9FE6-70C5-65D06F26FBF6}"/>
              </a:ext>
            </a:extLst>
          </p:cNvPr>
          <p:cNvSpPr>
            <a:spLocks noGrp="1"/>
          </p:cNvSpPr>
          <p:nvPr>
            <p:ph type="title"/>
          </p:nvPr>
        </p:nvSpPr>
        <p:spPr>
          <a:xfrm>
            <a:off x="4708358" y="4851728"/>
            <a:ext cx="7092214" cy="1516014"/>
          </a:xfrm>
        </p:spPr>
        <p:txBody>
          <a:bodyPr vert="horz" lIns="91440" tIns="45720" rIns="91440" bIns="45720" rtlCol="0" anchor="b">
            <a:normAutofit/>
          </a:bodyPr>
          <a:lstStyle/>
          <a:p>
            <a:r>
              <a:rPr lang="en-US" sz="4800" dirty="0">
                <a:solidFill>
                  <a:srgbClr val="FFFFFF"/>
                </a:solidFill>
              </a:rPr>
              <a:t> Reclaiming (Music) Culture</a:t>
            </a:r>
            <a:endParaRPr lang="en-US" sz="48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5DAB7C37-6FDF-42A4-84B2-22877636BAC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1054BD1-8BA6-AD5D-121D-E91929FDA2D9}"/>
              </a:ext>
            </a:extLst>
          </p:cNvPr>
          <p:cNvPicPr>
            <a:picLocks noChangeAspect="1"/>
          </p:cNvPicPr>
          <p:nvPr/>
        </p:nvPicPr>
        <p:blipFill rotWithShape="1">
          <a:blip r:embed="rId2"/>
          <a:srcRect t="604" r="1" b="1"/>
          <a:stretch/>
        </p:blipFill>
        <p:spPr>
          <a:xfrm>
            <a:off x="25985" y="-17906"/>
            <a:ext cx="4420322" cy="6893811"/>
          </a:xfrm>
          <a:prstGeom prst="rect">
            <a:avLst/>
          </a:prstGeom>
        </p:spPr>
      </p:pic>
      <p:pic>
        <p:nvPicPr>
          <p:cNvPr id="6" name="Picture 5">
            <a:extLst>
              <a:ext uri="{FF2B5EF4-FFF2-40B4-BE49-F238E27FC236}">
                <a16:creationId xmlns:a16="http://schemas.microsoft.com/office/drawing/2014/main" id="{38B59528-C59D-748F-80DF-A1490139E923}"/>
              </a:ext>
            </a:extLst>
          </p:cNvPr>
          <p:cNvPicPr>
            <a:picLocks noChangeAspect="1"/>
          </p:cNvPicPr>
          <p:nvPr/>
        </p:nvPicPr>
        <p:blipFill rotWithShape="1">
          <a:blip r:embed="rId3"/>
          <a:srcRect l="1410" r="3620" b="-1"/>
          <a:stretch/>
        </p:blipFill>
        <p:spPr>
          <a:xfrm>
            <a:off x="4342914" y="2006272"/>
            <a:ext cx="3728340" cy="3436810"/>
          </a:xfrm>
          <a:prstGeom prst="rect">
            <a:avLst/>
          </a:prstGeom>
        </p:spPr>
      </p:pic>
      <p:pic>
        <p:nvPicPr>
          <p:cNvPr id="4" name="Content Placeholder 3">
            <a:extLst>
              <a:ext uri="{FF2B5EF4-FFF2-40B4-BE49-F238E27FC236}">
                <a16:creationId xmlns:a16="http://schemas.microsoft.com/office/drawing/2014/main" id="{18A2D1AD-8883-A78D-02F5-72F8087B9BDE}"/>
              </a:ext>
            </a:extLst>
          </p:cNvPr>
          <p:cNvPicPr>
            <a:picLocks noGrp="1" noChangeAspect="1"/>
          </p:cNvPicPr>
          <p:nvPr>
            <p:ph idx="1"/>
          </p:nvPr>
        </p:nvPicPr>
        <p:blipFill rotWithShape="1">
          <a:blip r:embed="rId4"/>
          <a:srcRect t="180" r="1" b="1"/>
          <a:stretch/>
        </p:blipFill>
        <p:spPr>
          <a:xfrm>
            <a:off x="8063012" y="3"/>
            <a:ext cx="4103003" cy="5443079"/>
          </a:xfrm>
          <a:prstGeom prst="rect">
            <a:avLst/>
          </a:prstGeom>
        </p:spPr>
      </p:pic>
    </p:spTree>
    <p:extLst>
      <p:ext uri="{BB962C8B-B14F-4D97-AF65-F5344CB8AC3E}">
        <p14:creationId xmlns:p14="http://schemas.microsoft.com/office/powerpoint/2010/main" val="140502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6EE3-B9CE-7245-3B79-FAEB074A48F8}"/>
              </a:ext>
            </a:extLst>
          </p:cNvPr>
          <p:cNvSpPr>
            <a:spLocks noGrp="1"/>
          </p:cNvSpPr>
          <p:nvPr>
            <p:ph type="title"/>
          </p:nvPr>
        </p:nvSpPr>
        <p:spPr/>
        <p:txBody>
          <a:bodyPr>
            <a:normAutofit fontScale="90000"/>
          </a:bodyPr>
          <a:lstStyle/>
          <a:p>
            <a:pPr algn="ctr"/>
            <a:r>
              <a:rPr lang="en-US" b="1" dirty="0"/>
              <a:t>Long-Standing Questions</a:t>
            </a:r>
            <a:br>
              <a:rPr lang="en-US" b="1" dirty="0"/>
            </a:br>
            <a:r>
              <a:rPr lang="en-US" b="1" dirty="0"/>
              <a:t>that Orient Research and Practice</a:t>
            </a:r>
            <a:br>
              <a:rPr lang="en-US" b="1" dirty="0"/>
            </a:br>
            <a:endParaRPr lang="en-US" b="1" dirty="0"/>
          </a:p>
        </p:txBody>
      </p:sp>
      <p:sp>
        <p:nvSpPr>
          <p:cNvPr id="3" name="Content Placeholder 2">
            <a:extLst>
              <a:ext uri="{FF2B5EF4-FFF2-40B4-BE49-F238E27FC236}">
                <a16:creationId xmlns:a16="http://schemas.microsoft.com/office/drawing/2014/main" id="{8C652305-0116-18C1-8ABD-813D4FF8FCAC}"/>
              </a:ext>
            </a:extLst>
          </p:cNvPr>
          <p:cNvSpPr>
            <a:spLocks noGrp="1"/>
          </p:cNvSpPr>
          <p:nvPr>
            <p:ph idx="1"/>
          </p:nvPr>
        </p:nvSpPr>
        <p:spPr>
          <a:xfrm>
            <a:off x="838200" y="2141537"/>
            <a:ext cx="10515600" cy="4351338"/>
          </a:xfrm>
        </p:spPr>
        <p:txBody>
          <a:bodyPr/>
          <a:lstStyle/>
          <a:p>
            <a:pPr marL="0" indent="0">
              <a:buNone/>
            </a:pPr>
            <a:r>
              <a:rPr lang="en-US" dirty="0"/>
              <a:t>* Are children born musical? Is musicality an inherited trait?</a:t>
            </a:r>
          </a:p>
          <a:p>
            <a:pPr marL="0" indent="0">
              <a:buNone/>
            </a:pPr>
            <a:r>
              <a:rPr lang="en-US" dirty="0"/>
              <a:t>* Is musicality naturally acquired? Does it require informal stimulation?</a:t>
            </a:r>
          </a:p>
          <a:p>
            <a:pPr marL="0" indent="0">
              <a:buNone/>
            </a:pPr>
            <a:r>
              <a:rPr lang="en-US" dirty="0"/>
              <a:t>* Can music be taught—in schools, churches, community settings?</a:t>
            </a:r>
          </a:p>
          <a:p>
            <a:pPr marL="0" indent="0">
              <a:buNone/>
            </a:pPr>
            <a:r>
              <a:rPr lang="en-US" dirty="0"/>
              <a:t>* What should be the goal of music education (to sing, play, dance, listen, create)?</a:t>
            </a:r>
          </a:p>
          <a:p>
            <a:pPr marL="0" indent="0">
              <a:buNone/>
            </a:pPr>
            <a:r>
              <a:rPr lang="en-US" dirty="0"/>
              <a:t>* Can a musical education enhance learning-at-large?</a:t>
            </a:r>
          </a:p>
          <a:p>
            <a:pPr marL="0" indent="0">
              <a:buNone/>
            </a:pPr>
            <a:r>
              <a:rPr lang="en-US" dirty="0"/>
              <a:t>* Can musical learning transfer (social-emotional learning, intercultural understanding)?</a:t>
            </a:r>
          </a:p>
        </p:txBody>
      </p:sp>
    </p:spTree>
    <p:extLst>
      <p:ext uri="{BB962C8B-B14F-4D97-AF65-F5344CB8AC3E}">
        <p14:creationId xmlns:p14="http://schemas.microsoft.com/office/powerpoint/2010/main" val="596011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412EE-497F-A549-958B-05EFDBAB9FAD}"/>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000" kern="1200">
                <a:solidFill>
                  <a:srgbClr val="FFFFFF"/>
                </a:solidFill>
                <a:latin typeface="+mj-lt"/>
                <a:ea typeface="+mj-ea"/>
                <a:cs typeface="+mj-cs"/>
              </a:rPr>
              <a:t>(Juliana Cantarelli Vita)</a:t>
            </a:r>
            <a:br>
              <a:rPr lang="en-US" sz="3000" kern="1200">
                <a:solidFill>
                  <a:srgbClr val="FFFFFF"/>
                </a:solidFill>
                <a:latin typeface="+mj-lt"/>
                <a:ea typeface="+mj-ea"/>
                <a:cs typeface="+mj-cs"/>
              </a:rPr>
            </a:br>
            <a:r>
              <a:rPr lang="en-US" sz="3000" kern="1200">
                <a:solidFill>
                  <a:srgbClr val="FFFFFF"/>
                </a:solidFill>
                <a:latin typeface="+mj-lt"/>
                <a:ea typeface="+mj-ea"/>
                <a:cs typeface="+mj-cs"/>
              </a:rPr>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“Because Songs Reflect the People”: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Archival Recordings of Children’s Music as Pathway to Respectful Resonance</a:t>
            </a:r>
          </a:p>
        </p:txBody>
      </p:sp>
      <p:pic>
        <p:nvPicPr>
          <p:cNvPr id="4" name="Content Placeholder 3" descr="A person wearing glasses and a scarf&#10;&#10;Description automatically generated with low confidence">
            <a:extLst>
              <a:ext uri="{FF2B5EF4-FFF2-40B4-BE49-F238E27FC236}">
                <a16:creationId xmlns:a16="http://schemas.microsoft.com/office/drawing/2014/main" id="{96A4DFD3-BF1A-5F49-A566-FA5F5DBF4748}"/>
              </a:ext>
            </a:extLst>
          </p:cNvPr>
          <p:cNvPicPr>
            <a:picLocks noGrp="1" noChangeAspect="1"/>
          </p:cNvPicPr>
          <p:nvPr>
            <p:ph idx="1"/>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80168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48F1-2A04-F04C-9F9A-431B6042840F}"/>
              </a:ext>
            </a:extLst>
          </p:cNvPr>
          <p:cNvSpPr>
            <a:spLocks noGrp="1"/>
          </p:cNvSpPr>
          <p:nvPr>
            <p:ph type="title"/>
          </p:nvPr>
        </p:nvSpPr>
        <p:spPr>
          <a:xfrm>
            <a:off x="0" y="1"/>
            <a:ext cx="12192000" cy="852406"/>
          </a:xfrm>
        </p:spPr>
        <p:txBody>
          <a:bodyPr>
            <a:normAutofit fontScale="90000"/>
          </a:bodyPr>
          <a:lstStyle/>
          <a:p>
            <a:pPr algn="ctr"/>
            <a:r>
              <a:rPr lang="en-US" b="1" dirty="0"/>
              <a:t>Juliana </a:t>
            </a:r>
            <a:r>
              <a:rPr lang="en-US" b="1" dirty="0" err="1"/>
              <a:t>Cantarelli</a:t>
            </a:r>
            <a:r>
              <a:rPr lang="en-US" b="1" dirty="0"/>
              <a:t> Vita: Pathway to Respectful Resonance</a:t>
            </a:r>
          </a:p>
        </p:txBody>
      </p:sp>
      <p:sp>
        <p:nvSpPr>
          <p:cNvPr id="3" name="Content Placeholder 2">
            <a:extLst>
              <a:ext uri="{FF2B5EF4-FFF2-40B4-BE49-F238E27FC236}">
                <a16:creationId xmlns:a16="http://schemas.microsoft.com/office/drawing/2014/main" id="{3C925EAD-C94C-9047-8617-BF0C4F0FE0FB}"/>
              </a:ext>
            </a:extLst>
          </p:cNvPr>
          <p:cNvSpPr>
            <a:spLocks noGrp="1"/>
          </p:cNvSpPr>
          <p:nvPr>
            <p:ph idx="1"/>
          </p:nvPr>
        </p:nvSpPr>
        <p:spPr>
          <a:xfrm>
            <a:off x="0" y="852407"/>
            <a:ext cx="12192000" cy="6400799"/>
          </a:xfrm>
        </p:spPr>
        <p:txBody>
          <a:bodyPr>
            <a:normAutofit fontScale="70000" lnSpcReduction="20000"/>
          </a:bodyPr>
          <a:lstStyle/>
          <a:p>
            <a:pPr marL="0" indent="0">
              <a:buNone/>
            </a:pPr>
            <a:r>
              <a:rPr lang="en-US" dirty="0"/>
              <a:t>The musical education of children holds potential for their </a:t>
            </a:r>
            <a:r>
              <a:rPr lang="en-US" b="1" dirty="0"/>
              <a:t>development of cultural awareness, understanding, and empathy</a:t>
            </a:r>
            <a:r>
              <a:rPr lang="en-US" dirty="0"/>
              <a:t>, much of which is </a:t>
            </a:r>
            <a:r>
              <a:rPr lang="en-US" b="1" dirty="0"/>
              <a:t>dependent upon the integrity of the resources and pedagogical techniques </a:t>
            </a:r>
            <a:r>
              <a:rPr lang="en-US" dirty="0"/>
              <a:t>that teachers employ. The archival recordings of ethnomusicologists present rich prospects for teaching and learning music and culture, and for piquing children’s curiosity and increased respect for children across the world. Through the digital-sharing of recordings of a globally diverse gamut of children’s expressive practices and an honoring of children’s agency in determining pedagogical strategies for their interaction with music and its sociocultural features, this dissertation examines a pathway for children’s developing relationships with children, their music, and their cultural values and circumstances. </a:t>
            </a:r>
          </a:p>
          <a:p>
            <a:pPr marL="0" indent="0">
              <a:buNone/>
            </a:pPr>
            <a:r>
              <a:rPr lang="en-US" dirty="0"/>
              <a:t>This research proceeded over a period of six months, documenting curiosities, creativities, and music-culture conceptualizations by 10- and 11-year-old children enrolled in a fifth-grade class in a U.S. based public elementary school.  A </a:t>
            </a:r>
            <a:r>
              <a:rPr lang="en-US" b="1" dirty="0"/>
              <a:t>tripartite “remixed ethnography</a:t>
            </a:r>
            <a:r>
              <a:rPr lang="en-US" dirty="0"/>
              <a:t>” was developed, entailing the application of techniques of </a:t>
            </a:r>
            <a:r>
              <a:rPr lang="en-US" b="1" dirty="0"/>
              <a:t>ethnography, virtual ethnography (and </a:t>
            </a:r>
            <a:r>
              <a:rPr lang="en-US" b="1" dirty="0" err="1"/>
              <a:t>netnography</a:t>
            </a:r>
            <a:r>
              <a:rPr lang="en-US" b="1" dirty="0"/>
              <a:t>), and auto-ethnography,</a:t>
            </a:r>
            <a:r>
              <a:rPr lang="en-US" dirty="0"/>
              <a:t> in order to </a:t>
            </a:r>
            <a:r>
              <a:rPr lang="en-US" b="1" dirty="0"/>
              <a:t>examine children’s “visits” to the sonic heritages of other children nearby and those in culturally (and geographically) distant locations</a:t>
            </a:r>
            <a:r>
              <a:rPr lang="en-US" dirty="0"/>
              <a:t>. The research proceeded in two phases, a </a:t>
            </a:r>
            <a:r>
              <a:rPr lang="en-US" b="1" dirty="0"/>
              <a:t>pre-COVID in-person and classroom-centered </a:t>
            </a:r>
            <a:r>
              <a:rPr lang="en-US" dirty="0"/>
              <a:t>discovery of children’s musical cultures through large- and small-group projects and a </a:t>
            </a:r>
            <a:r>
              <a:rPr lang="en-US" b="1" dirty="0"/>
              <a:t>COVID-necessitated virtual module </a:t>
            </a:r>
            <a:r>
              <a:rPr lang="en-US" dirty="0"/>
              <a:t>of music-culture explorations and creative ventures via online platforms.</a:t>
            </a:r>
          </a:p>
          <a:p>
            <a:pPr marL="0" indent="0">
              <a:buNone/>
            </a:pPr>
            <a:r>
              <a:rPr lang="en-US" dirty="0"/>
              <a:t>The process of children’s agentive role in their discovery of music and culture was closely documented, resulting in a recognition of the </a:t>
            </a:r>
            <a:r>
              <a:rPr lang="en-US" b="1" dirty="0"/>
              <a:t>capacity of archival recordings of children’s songs to serve as gateway into culturally unfamiliar music </a:t>
            </a:r>
            <a:r>
              <a:rPr lang="en-US" dirty="0"/>
              <a:t>and to the cultural situations and surroundings of the children whose voices were featured. Over the course of the two phases of experience and study, the fifth grade children became increasingly </a:t>
            </a:r>
            <a:r>
              <a:rPr lang="en-US" b="1" dirty="0"/>
              <a:t>attentive to sonic details </a:t>
            </a:r>
            <a:r>
              <a:rPr lang="en-US" dirty="0"/>
              <a:t>in the replication of the songs they were learning, as they were also </a:t>
            </a:r>
            <a:r>
              <a:rPr lang="en-US" b="1" dirty="0"/>
              <a:t>careful that their creative re-arrangements </a:t>
            </a:r>
            <a:r>
              <a:rPr lang="en-US" dirty="0"/>
              <a:t>of studied songs did not sonically veer too far from the children whose voices they were listening to. </a:t>
            </a:r>
            <a:r>
              <a:rPr lang="en-US" dirty="0" err="1"/>
              <a:t>Moreoever</a:t>
            </a:r>
            <a:r>
              <a:rPr lang="en-US" dirty="0"/>
              <a:t>, the young students demonstrated a </a:t>
            </a:r>
            <a:r>
              <a:rPr lang="en-US" b="1" dirty="0"/>
              <a:t>growing consciousness and ever-deepening connection to the children and their cultural circumstances. They developed a solid state of respectful resonance </a:t>
            </a:r>
            <a:r>
              <a:rPr lang="en-US" dirty="0"/>
              <a:t>with the children and their cultures through their songs, highlighting the powerful of school musical experiences to build relationships and solidarities, child-to-child and culture-to-culture.</a:t>
            </a:r>
          </a:p>
          <a:p>
            <a:endParaRPr lang="en-US" dirty="0"/>
          </a:p>
        </p:txBody>
      </p:sp>
    </p:spTree>
    <p:extLst>
      <p:ext uri="{BB962C8B-B14F-4D97-AF65-F5344CB8AC3E}">
        <p14:creationId xmlns:p14="http://schemas.microsoft.com/office/powerpoint/2010/main" val="2500882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5" name="Picture 4" descr="Two people looking at a computer&#10;&#10;Description automatically generated">
            <a:extLst>
              <a:ext uri="{FF2B5EF4-FFF2-40B4-BE49-F238E27FC236}">
                <a16:creationId xmlns:a16="http://schemas.microsoft.com/office/drawing/2014/main" id="{69517893-C057-AA35-FD58-6B3FC6396EBA}"/>
              </a:ext>
            </a:extLst>
          </p:cNvPr>
          <p:cNvPicPr>
            <a:picLocks noChangeAspect="1"/>
          </p:cNvPicPr>
          <p:nvPr/>
        </p:nvPicPr>
        <p:blipFill>
          <a:blip r:embed="rId2"/>
          <a:stretch>
            <a:fillRect/>
          </a:stretch>
        </p:blipFill>
        <p:spPr>
          <a:xfrm>
            <a:off x="4383475" y="0"/>
            <a:ext cx="4228714" cy="3060700"/>
          </a:xfrm>
          <a:prstGeom prst="rect">
            <a:avLst/>
          </a:prstGeom>
        </p:spPr>
      </p:pic>
      <p:pic>
        <p:nvPicPr>
          <p:cNvPr id="7" name="Picture 6" descr="A library with shelves of books&#10;&#10;Description automatically generated with low confidence">
            <a:extLst>
              <a:ext uri="{FF2B5EF4-FFF2-40B4-BE49-F238E27FC236}">
                <a16:creationId xmlns:a16="http://schemas.microsoft.com/office/drawing/2014/main" id="{46BB46CB-111A-673C-94DB-B3B6CB3D70F0}"/>
              </a:ext>
            </a:extLst>
          </p:cNvPr>
          <p:cNvPicPr>
            <a:picLocks noChangeAspect="1"/>
          </p:cNvPicPr>
          <p:nvPr/>
        </p:nvPicPr>
        <p:blipFill>
          <a:blip r:embed="rId3"/>
          <a:stretch>
            <a:fillRect/>
          </a:stretch>
        </p:blipFill>
        <p:spPr>
          <a:xfrm>
            <a:off x="4416220" y="3238500"/>
            <a:ext cx="4228715" cy="3204883"/>
          </a:xfrm>
          <a:prstGeom prst="rect">
            <a:avLst/>
          </a:prstGeom>
        </p:spPr>
      </p:pic>
      <p:pic>
        <p:nvPicPr>
          <p:cNvPr id="8" name="Picture 7" descr="Map&#10;&#10;Description automatically generated with medium confidence">
            <a:extLst>
              <a:ext uri="{FF2B5EF4-FFF2-40B4-BE49-F238E27FC236}">
                <a16:creationId xmlns:a16="http://schemas.microsoft.com/office/drawing/2014/main" id="{59CBCA7C-3A11-CD93-3A7C-B2D9A4E75D62}"/>
              </a:ext>
            </a:extLst>
          </p:cNvPr>
          <p:cNvPicPr>
            <a:picLocks noChangeAspect="1"/>
          </p:cNvPicPr>
          <p:nvPr/>
        </p:nvPicPr>
        <p:blipFill>
          <a:blip r:embed="rId4"/>
          <a:stretch>
            <a:fillRect/>
          </a:stretch>
        </p:blipFill>
        <p:spPr>
          <a:xfrm>
            <a:off x="8624701" y="0"/>
            <a:ext cx="3621681" cy="3428998"/>
          </a:xfrm>
          <a:prstGeom prst="rect">
            <a:avLst/>
          </a:prstGeom>
        </p:spPr>
      </p:pic>
      <p:pic>
        <p:nvPicPr>
          <p:cNvPr id="4" name="Content Placeholder 3" descr="A group of children sitting at a table looking at a book&#10;&#10;Description automatically generated with low confidence">
            <a:extLst>
              <a:ext uri="{FF2B5EF4-FFF2-40B4-BE49-F238E27FC236}">
                <a16:creationId xmlns:a16="http://schemas.microsoft.com/office/drawing/2014/main" id="{5A05B98D-21FE-6D11-238C-AAA5FD896F30}"/>
              </a:ext>
            </a:extLst>
          </p:cNvPr>
          <p:cNvPicPr>
            <a:picLocks noGrp="1" noChangeAspect="1"/>
          </p:cNvPicPr>
          <p:nvPr>
            <p:ph idx="1"/>
          </p:nvPr>
        </p:nvPicPr>
        <p:blipFill>
          <a:blip r:embed="rId5"/>
          <a:stretch>
            <a:fillRect/>
          </a:stretch>
        </p:blipFill>
        <p:spPr>
          <a:xfrm>
            <a:off x="8644935" y="3428998"/>
            <a:ext cx="3547066" cy="3429003"/>
          </a:xfrm>
        </p:spPr>
      </p:pic>
      <p:sp>
        <p:nvSpPr>
          <p:cNvPr id="2" name="Title 1">
            <a:extLst>
              <a:ext uri="{FF2B5EF4-FFF2-40B4-BE49-F238E27FC236}">
                <a16:creationId xmlns:a16="http://schemas.microsoft.com/office/drawing/2014/main" id="{AE9C6ED3-4453-B422-6CA4-5B255EED9843}"/>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Growing Cultural Sensitivity through the Study of Archived Musical Traditions</a:t>
            </a:r>
          </a:p>
        </p:txBody>
      </p:sp>
    </p:spTree>
    <p:extLst>
      <p:ext uri="{BB962C8B-B14F-4D97-AF65-F5344CB8AC3E}">
        <p14:creationId xmlns:p14="http://schemas.microsoft.com/office/powerpoint/2010/main" val="1772887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rcRect t="-17688" b="-17688"/>
          <a:stretch>
            <a:fillRect/>
          </a:stretch>
        </p:blipFill>
        <p:spPr>
          <a:xfrm>
            <a:off x="619932" y="0"/>
            <a:ext cx="11065790" cy="6858000"/>
          </a:xfrm>
        </p:spPr>
      </p:pic>
    </p:spTree>
    <p:extLst>
      <p:ext uri="{BB962C8B-B14F-4D97-AF65-F5344CB8AC3E}">
        <p14:creationId xmlns:p14="http://schemas.microsoft.com/office/powerpoint/2010/main" val="228209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08C21AC-A500-924B-BF57-2788E9339EB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Music for Children,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Music by Children</a:t>
            </a:r>
          </a:p>
        </p:txBody>
      </p:sp>
      <p:pic>
        <p:nvPicPr>
          <p:cNvPr id="5" name="Content Placeholder 4" descr="Map&#10;&#10;Description automatically generated">
            <a:extLst>
              <a:ext uri="{FF2B5EF4-FFF2-40B4-BE49-F238E27FC236}">
                <a16:creationId xmlns:a16="http://schemas.microsoft.com/office/drawing/2014/main" id="{8280614C-530F-7649-9506-4A4F7AF6DDE9}"/>
              </a:ext>
            </a:extLst>
          </p:cNvPr>
          <p:cNvPicPr>
            <a:picLocks noGrp="1" noChangeAspect="1"/>
          </p:cNvPicPr>
          <p:nvPr>
            <p:ph idx="1"/>
          </p:nvPr>
        </p:nvPicPr>
        <p:blipFill rotWithShape="1">
          <a:blip r:embed="rId2"/>
          <a:srcRect t="17641" r="1" b="2526"/>
          <a:stretch/>
        </p:blipFill>
        <p:spPr>
          <a:xfrm>
            <a:off x="4502428" y="1003836"/>
            <a:ext cx="7225748" cy="4850327"/>
          </a:xfrm>
          <a:prstGeom prst="rect">
            <a:avLst/>
          </a:prstGeom>
        </p:spPr>
      </p:pic>
    </p:spTree>
    <p:extLst>
      <p:ext uri="{BB962C8B-B14F-4D97-AF65-F5344CB8AC3E}">
        <p14:creationId xmlns:p14="http://schemas.microsoft.com/office/powerpoint/2010/main" val="3932519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10;&#10;Description automatically generated">
            <a:extLst>
              <a:ext uri="{FF2B5EF4-FFF2-40B4-BE49-F238E27FC236}">
                <a16:creationId xmlns:a16="http://schemas.microsoft.com/office/drawing/2014/main" id="{6A664BBC-1FE7-8444-91B5-F8480DCCF004}"/>
              </a:ext>
            </a:extLst>
          </p:cNvPr>
          <p:cNvPicPr>
            <a:picLocks noGrp="1" noChangeAspect="1"/>
          </p:cNvPicPr>
          <p:nvPr>
            <p:ph idx="1"/>
          </p:nvPr>
        </p:nvPicPr>
        <p:blipFill>
          <a:blip r:embed="rId2"/>
          <a:stretch>
            <a:fillRect/>
          </a:stretch>
        </p:blipFill>
        <p:spPr>
          <a:xfrm>
            <a:off x="577913" y="1489868"/>
            <a:ext cx="5516563" cy="4449763"/>
          </a:xfrm>
        </p:spPr>
      </p:pic>
      <p:pic>
        <p:nvPicPr>
          <p:cNvPr id="3" name="Picture 2" descr="A person wearing headphones&#10;&#10;Description automatically generated">
            <a:extLst>
              <a:ext uri="{FF2B5EF4-FFF2-40B4-BE49-F238E27FC236}">
                <a16:creationId xmlns:a16="http://schemas.microsoft.com/office/drawing/2014/main" id="{31978732-1194-4F4A-A101-8C8B8A18B612}"/>
              </a:ext>
            </a:extLst>
          </p:cNvPr>
          <p:cNvPicPr>
            <a:picLocks noChangeAspect="1"/>
          </p:cNvPicPr>
          <p:nvPr/>
        </p:nvPicPr>
        <p:blipFill>
          <a:blip r:embed="rId3"/>
          <a:stretch>
            <a:fillRect/>
          </a:stretch>
        </p:blipFill>
        <p:spPr>
          <a:xfrm>
            <a:off x="6788258" y="1196977"/>
            <a:ext cx="4572000" cy="2517774"/>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CFFA9D29-1077-EC49-B424-680FC8BECDB9}"/>
              </a:ext>
            </a:extLst>
          </p:cNvPr>
          <p:cNvPicPr>
            <a:picLocks noChangeAspect="1"/>
          </p:cNvPicPr>
          <p:nvPr/>
        </p:nvPicPr>
        <p:blipFill>
          <a:blip r:embed="rId4"/>
          <a:stretch>
            <a:fillRect/>
          </a:stretch>
        </p:blipFill>
        <p:spPr>
          <a:xfrm>
            <a:off x="6788258" y="3714752"/>
            <a:ext cx="4571999" cy="2958444"/>
          </a:xfrm>
          <a:prstGeom prst="rect">
            <a:avLst/>
          </a:prstGeom>
        </p:spPr>
      </p:pic>
      <p:sp>
        <p:nvSpPr>
          <p:cNvPr id="2" name="Title 1">
            <a:extLst>
              <a:ext uri="{FF2B5EF4-FFF2-40B4-BE49-F238E27FC236}">
                <a16:creationId xmlns:a16="http://schemas.microsoft.com/office/drawing/2014/main" id="{E2080B45-1827-9A45-B0CA-D801071463C3}"/>
              </a:ext>
            </a:extLst>
          </p:cNvPr>
          <p:cNvSpPr>
            <a:spLocks noGrp="1"/>
          </p:cNvSpPr>
          <p:nvPr>
            <p:ph type="title"/>
          </p:nvPr>
        </p:nvSpPr>
        <p:spPr>
          <a:xfrm>
            <a:off x="542441" y="184805"/>
            <a:ext cx="11437749" cy="1505883"/>
          </a:xfrm>
        </p:spPr>
        <p:txBody>
          <a:bodyPr vert="horz" lIns="91440" tIns="45720" rIns="91440" bIns="45720" rtlCol="0" anchor="ctr">
            <a:normAutofit/>
          </a:bodyPr>
          <a:lstStyle/>
          <a:p>
            <a:pPr algn="ctr"/>
            <a:r>
              <a:rPr lang="en-US" sz="5400" b="1" kern="1200" dirty="0">
                <a:solidFill>
                  <a:schemeClr val="tx1"/>
                </a:solidFill>
                <a:latin typeface="+mj-lt"/>
                <a:ea typeface="+mj-ea"/>
                <a:cs typeface="+mj-cs"/>
              </a:rPr>
              <a:t>The Association for Cultural Equity</a:t>
            </a:r>
            <a:r>
              <a:rPr lang="en-US" sz="4800" kern="1200" dirty="0">
                <a:solidFill>
                  <a:schemeClr val="tx1"/>
                </a:solidFill>
                <a:latin typeface="+mj-lt"/>
                <a:ea typeface="+mj-ea"/>
                <a:cs typeface="+mj-cs"/>
              </a:rPr>
              <a:t/>
            </a:r>
            <a:br>
              <a:rPr lang="en-US" sz="4800" kern="1200" dirty="0">
                <a:solidFill>
                  <a:schemeClr val="tx1"/>
                </a:solidFill>
                <a:latin typeface="+mj-lt"/>
                <a:ea typeface="+mj-ea"/>
                <a:cs typeface="+mj-cs"/>
              </a:rPr>
            </a:br>
            <a:endParaRPr lang="en-US" sz="4800" kern="1200" dirty="0">
              <a:solidFill>
                <a:schemeClr val="tx1"/>
              </a:solidFill>
              <a:latin typeface="+mj-lt"/>
              <a:ea typeface="+mj-ea"/>
              <a:cs typeface="+mj-cs"/>
            </a:endParaRPr>
          </a:p>
        </p:txBody>
      </p:sp>
    </p:spTree>
    <p:extLst>
      <p:ext uri="{BB962C8B-B14F-4D97-AF65-F5344CB8AC3E}">
        <p14:creationId xmlns:p14="http://schemas.microsoft.com/office/powerpoint/2010/main" val="158574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918796-2918-40D6-BE3A-4600C47FCD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DE7638-B5FE-934B-9C36-A83AFCAF6E83}"/>
              </a:ext>
            </a:extLst>
          </p:cNvPr>
          <p:cNvPicPr>
            <a:picLocks noChangeAspect="1"/>
          </p:cNvPicPr>
          <p:nvPr/>
        </p:nvPicPr>
        <p:blipFill>
          <a:blip r:embed="rId2"/>
          <a:stretch>
            <a:fillRect/>
          </a:stretch>
        </p:blipFill>
        <p:spPr>
          <a:xfrm>
            <a:off x="838200" y="2235200"/>
            <a:ext cx="3757613" cy="4622800"/>
          </a:xfrm>
          <a:prstGeom prst="rect">
            <a:avLst/>
          </a:prstGeom>
        </p:spPr>
      </p:pic>
      <p:pic>
        <p:nvPicPr>
          <p:cNvPr id="6" name="Picture 5">
            <a:extLst>
              <a:ext uri="{FF2B5EF4-FFF2-40B4-BE49-F238E27FC236}">
                <a16:creationId xmlns:a16="http://schemas.microsoft.com/office/drawing/2014/main" id="{AE7324DE-4502-C346-AD8D-1996FB1B31C4}"/>
              </a:ext>
            </a:extLst>
          </p:cNvPr>
          <p:cNvPicPr>
            <a:picLocks noChangeAspect="1"/>
          </p:cNvPicPr>
          <p:nvPr/>
        </p:nvPicPr>
        <p:blipFill>
          <a:blip r:embed="rId3"/>
          <a:stretch>
            <a:fillRect/>
          </a:stretch>
        </p:blipFill>
        <p:spPr>
          <a:xfrm>
            <a:off x="4667250" y="2235200"/>
            <a:ext cx="2728913" cy="4622800"/>
          </a:xfrm>
          <a:prstGeom prst="rect">
            <a:avLst/>
          </a:prstGeom>
        </p:spPr>
      </p:pic>
      <p:pic>
        <p:nvPicPr>
          <p:cNvPr id="4" name="Content Placeholder 3">
            <a:extLst>
              <a:ext uri="{FF2B5EF4-FFF2-40B4-BE49-F238E27FC236}">
                <a16:creationId xmlns:a16="http://schemas.microsoft.com/office/drawing/2014/main" id="{A683EECD-C7F7-1845-A921-920676C66AAD}"/>
              </a:ext>
            </a:extLst>
          </p:cNvPr>
          <p:cNvPicPr>
            <a:picLocks noGrp="1" noChangeAspect="1"/>
          </p:cNvPicPr>
          <p:nvPr>
            <p:ph idx="1"/>
          </p:nvPr>
        </p:nvPicPr>
        <p:blipFill>
          <a:blip r:embed="rId4"/>
          <a:stretch>
            <a:fillRect/>
          </a:stretch>
        </p:blipFill>
        <p:spPr>
          <a:xfrm>
            <a:off x="7467600" y="2235199"/>
            <a:ext cx="3886200" cy="4622799"/>
          </a:xfrm>
          <a:prstGeom prst="rect">
            <a:avLst/>
          </a:prstGeom>
        </p:spPr>
      </p:pic>
      <p:sp>
        <p:nvSpPr>
          <p:cNvPr id="2" name="Title 1">
            <a:extLst>
              <a:ext uri="{FF2B5EF4-FFF2-40B4-BE49-F238E27FC236}">
                <a16:creationId xmlns:a16="http://schemas.microsoft.com/office/drawing/2014/main" id="{BB5E1F6A-A690-154C-A6F2-1FEDE4166CAB}"/>
              </a:ext>
            </a:extLst>
          </p:cNvPr>
          <p:cNvSpPr>
            <a:spLocks noGrp="1"/>
          </p:cNvSpPr>
          <p:nvPr>
            <p:ph type="title"/>
          </p:nvPr>
        </p:nvSpPr>
        <p:spPr>
          <a:xfrm>
            <a:off x="838200" y="738417"/>
            <a:ext cx="10515600" cy="715556"/>
          </a:xfrm>
        </p:spPr>
        <p:txBody>
          <a:bodyPr vert="horz" lIns="91440" tIns="45720" rIns="91440" bIns="45720" rtlCol="0">
            <a:noAutofit/>
          </a:bodyPr>
          <a:lstStyle/>
          <a:p>
            <a:pPr algn="ctr"/>
            <a:r>
              <a:rPr lang="en-US" sz="2400" dirty="0">
                <a:solidFill>
                  <a:schemeClr val="bg1"/>
                </a:solidFill>
              </a:rPr>
              <a:t>Star-Songs and Constellations</a:t>
            </a:r>
            <a:br>
              <a:rPr lang="en-US" sz="2400" dirty="0">
                <a:solidFill>
                  <a:schemeClr val="bg1"/>
                </a:solidFill>
              </a:rPr>
            </a:br>
            <a:r>
              <a:rPr lang="en-US" sz="2400" dirty="0">
                <a:solidFill>
                  <a:schemeClr val="bg1"/>
                </a:solidFill>
              </a:rPr>
              <a:t>(Slide program inside </a:t>
            </a:r>
            <a:r>
              <a:rPr lang="en-US" sz="2400" i="1" dirty="0">
                <a:solidFill>
                  <a:schemeClr val="bg1"/>
                </a:solidFill>
              </a:rPr>
              <a:t>The Global Jukebox</a:t>
            </a:r>
            <a:r>
              <a:rPr lang="en-US" sz="2400" dirty="0">
                <a:solidFill>
                  <a:schemeClr val="bg1"/>
                </a:solidFill>
              </a:rPr>
              <a:t>)</a:t>
            </a:r>
            <a:br>
              <a:rPr lang="en-US"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2196801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7A2DEEF-AF5B-294D-B231-BD4E2A020FC6}"/>
              </a:ext>
            </a:extLst>
          </p:cNvPr>
          <p:cNvPicPr>
            <a:picLocks noChangeAspect="1"/>
          </p:cNvPicPr>
          <p:nvPr/>
        </p:nvPicPr>
        <p:blipFill>
          <a:blip r:embed="rId2"/>
          <a:stretch>
            <a:fillRect/>
          </a:stretch>
        </p:blipFill>
        <p:spPr>
          <a:xfrm>
            <a:off x="5153025" y="538163"/>
            <a:ext cx="3511550" cy="2778125"/>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5208BBCF-6D15-EF49-B677-C0EFF0723F63}"/>
              </a:ext>
            </a:extLst>
          </p:cNvPr>
          <p:cNvPicPr>
            <a:picLocks noChangeAspect="1"/>
          </p:cNvPicPr>
          <p:nvPr/>
        </p:nvPicPr>
        <p:blipFill>
          <a:blip r:embed="rId3"/>
          <a:stretch>
            <a:fillRect/>
          </a:stretch>
        </p:blipFill>
        <p:spPr>
          <a:xfrm>
            <a:off x="5153025" y="3387725"/>
            <a:ext cx="3511550" cy="2938463"/>
          </a:xfrm>
          <a:prstGeom prst="rect">
            <a:avLst/>
          </a:prstGeom>
        </p:spPr>
      </p:pic>
      <p:pic>
        <p:nvPicPr>
          <p:cNvPr id="9" name="Picture 8" descr="A picture containing person, indoor, player&#10;&#10;Description automatically generated">
            <a:extLst>
              <a:ext uri="{FF2B5EF4-FFF2-40B4-BE49-F238E27FC236}">
                <a16:creationId xmlns:a16="http://schemas.microsoft.com/office/drawing/2014/main" id="{8B04AE19-4331-274C-B170-25EA8D7869C8}"/>
              </a:ext>
            </a:extLst>
          </p:cNvPr>
          <p:cNvPicPr>
            <a:picLocks noChangeAspect="1"/>
          </p:cNvPicPr>
          <p:nvPr/>
        </p:nvPicPr>
        <p:blipFill>
          <a:blip r:embed="rId4"/>
          <a:stretch>
            <a:fillRect/>
          </a:stretch>
        </p:blipFill>
        <p:spPr>
          <a:xfrm>
            <a:off x="8734425" y="538163"/>
            <a:ext cx="2971800" cy="3375025"/>
          </a:xfrm>
          <a:prstGeom prst="rect">
            <a:avLst/>
          </a:prstGeom>
        </p:spPr>
      </p:pic>
      <p:pic>
        <p:nvPicPr>
          <p:cNvPr id="5" name="Content Placeholder 4" descr="A picture containing person, indoor, music, people&#10;&#10;Description automatically generated">
            <a:extLst>
              <a:ext uri="{FF2B5EF4-FFF2-40B4-BE49-F238E27FC236}">
                <a16:creationId xmlns:a16="http://schemas.microsoft.com/office/drawing/2014/main" id="{84245F55-340E-4640-A68A-767A252D260B}"/>
              </a:ext>
            </a:extLst>
          </p:cNvPr>
          <p:cNvPicPr>
            <a:picLocks noGrp="1" noChangeAspect="1"/>
          </p:cNvPicPr>
          <p:nvPr>
            <p:ph idx="1"/>
          </p:nvPr>
        </p:nvPicPr>
        <p:blipFill>
          <a:blip r:embed="rId5"/>
          <a:stretch>
            <a:fillRect/>
          </a:stretch>
        </p:blipFill>
        <p:spPr>
          <a:xfrm>
            <a:off x="8734425" y="3984625"/>
            <a:ext cx="2971800" cy="2341563"/>
          </a:xfrm>
        </p:spPr>
      </p:pic>
      <p:sp>
        <p:nvSpPr>
          <p:cNvPr id="2" name="Title 1">
            <a:extLst>
              <a:ext uri="{FF2B5EF4-FFF2-40B4-BE49-F238E27FC236}">
                <a16:creationId xmlns:a16="http://schemas.microsoft.com/office/drawing/2014/main" id="{3DDC5CAD-9544-1A41-A740-C4797FFA7DD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Collaborative Research:</a:t>
            </a:r>
            <a:br>
              <a:rPr lang="en-US" kern="1200">
                <a:solidFill>
                  <a:srgbClr val="FFFFFF"/>
                </a:solidFill>
                <a:latin typeface="+mj-lt"/>
                <a:ea typeface="+mj-ea"/>
                <a:cs typeface="+mj-cs"/>
              </a:rPr>
            </a:br>
            <a:r>
              <a:rPr lang="en-US" kern="1200">
                <a:solidFill>
                  <a:srgbClr val="FFFFFF"/>
                </a:solidFill>
                <a:latin typeface="+mj-lt"/>
                <a:ea typeface="+mj-ea"/>
                <a:cs typeface="+mj-cs"/>
              </a:rPr>
              <a:t> </a:t>
            </a:r>
            <a:br>
              <a:rPr lang="en-US" kern="1200">
                <a:solidFill>
                  <a:srgbClr val="FFFFFF"/>
                </a:solidFill>
                <a:latin typeface="+mj-lt"/>
                <a:ea typeface="+mj-ea"/>
                <a:cs typeface="+mj-cs"/>
              </a:rPr>
            </a:br>
            <a:r>
              <a:rPr lang="en-US" kern="1200">
                <a:solidFill>
                  <a:srgbClr val="FFFFFF"/>
                </a:solidFill>
                <a:latin typeface="+mj-lt"/>
                <a:ea typeface="+mj-ea"/>
                <a:cs typeface="+mj-cs"/>
              </a:rPr>
              <a:t>Music Alive! in the Yakima Valley</a:t>
            </a:r>
            <a:br>
              <a:rPr lang="en-US" kern="1200">
                <a:solidFill>
                  <a:srgbClr val="FFFFFF"/>
                </a:solidFill>
                <a:latin typeface="+mj-lt"/>
                <a:ea typeface="+mj-ea"/>
                <a:cs typeface="+mj-cs"/>
              </a:rPr>
            </a:br>
            <a:r>
              <a:rPr lang="en-US" kern="1200">
                <a:solidFill>
                  <a:srgbClr val="FFFFFF"/>
                </a:solidFill>
                <a:latin typeface="+mj-lt"/>
                <a:ea typeface="+mj-ea"/>
                <a:cs typeface="+mj-cs"/>
              </a:rPr>
              <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Tree>
    <p:extLst>
      <p:ext uri="{BB962C8B-B14F-4D97-AF65-F5344CB8AC3E}">
        <p14:creationId xmlns:p14="http://schemas.microsoft.com/office/powerpoint/2010/main" val="31389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C106-656A-9041-8C4B-BA8C0DB2408D}"/>
              </a:ext>
            </a:extLst>
          </p:cNvPr>
          <p:cNvSpPr>
            <a:spLocks noGrp="1"/>
          </p:cNvSpPr>
          <p:nvPr>
            <p:ph type="title"/>
          </p:nvPr>
        </p:nvSpPr>
        <p:spPr>
          <a:xfrm>
            <a:off x="651856" y="0"/>
            <a:ext cx="10888287" cy="1325563"/>
          </a:xfrm>
        </p:spPr>
        <p:txBody>
          <a:bodyPr/>
          <a:lstStyle/>
          <a:p>
            <a:r>
              <a:rPr lang="en-US" b="1" dirty="0"/>
              <a:t>Selected Publications re: MAYV Involvement</a:t>
            </a:r>
          </a:p>
        </p:txBody>
      </p:sp>
      <p:sp>
        <p:nvSpPr>
          <p:cNvPr id="3" name="Content Placeholder 2">
            <a:extLst>
              <a:ext uri="{FF2B5EF4-FFF2-40B4-BE49-F238E27FC236}">
                <a16:creationId xmlns:a16="http://schemas.microsoft.com/office/drawing/2014/main" id="{9E0D9053-F74C-314E-9DBE-D3C8412EA58A}"/>
              </a:ext>
            </a:extLst>
          </p:cNvPr>
          <p:cNvSpPr>
            <a:spLocks noGrp="1"/>
          </p:cNvSpPr>
          <p:nvPr>
            <p:ph idx="1"/>
          </p:nvPr>
        </p:nvSpPr>
        <p:spPr>
          <a:xfrm>
            <a:off x="0" y="1325563"/>
            <a:ext cx="12192000" cy="5741664"/>
          </a:xfrm>
        </p:spPr>
        <p:txBody>
          <a:bodyPr>
            <a:normAutofit fontScale="85000" lnSpcReduction="20000"/>
          </a:bodyPr>
          <a:lstStyle/>
          <a:p>
            <a:pPr marL="0" indent="0">
              <a:buNone/>
            </a:pPr>
            <a:r>
              <a:rPr lang="en-US" dirty="0"/>
              <a:t>(2020) </a:t>
            </a:r>
            <a:r>
              <a:rPr lang="en-US" dirty="0" err="1"/>
              <a:t>Igari</a:t>
            </a:r>
            <a:r>
              <a:rPr lang="en-US" dirty="0"/>
              <a:t>, K., J. </a:t>
            </a:r>
            <a:r>
              <a:rPr lang="en-US" dirty="0" err="1"/>
              <a:t>Cantarelli</a:t>
            </a:r>
            <a:r>
              <a:rPr lang="en-US" dirty="0"/>
              <a:t> Vita, S. </a:t>
            </a:r>
            <a:r>
              <a:rPr lang="en-US" dirty="0" err="1"/>
              <a:t>Gestsson</a:t>
            </a:r>
            <a:r>
              <a:rPr lang="en-US" dirty="0"/>
              <a:t>, J. Flesher, C. Armstrong. Rep My Tribe Forever: Teaching toward Equity through Collective Song-writing at the Yakama Nation Tribal School. </a:t>
            </a:r>
            <a:r>
              <a:rPr lang="en-US" u="sng" dirty="0"/>
              <a:t>Journal of Folklore and Education. </a:t>
            </a:r>
          </a:p>
          <a:p>
            <a:pPr marL="0" indent="0">
              <a:buNone/>
            </a:pPr>
            <a:endParaRPr lang="en-US" u="sng" dirty="0"/>
          </a:p>
          <a:p>
            <a:pPr marL="0" indent="0">
              <a:buNone/>
            </a:pPr>
            <a:r>
              <a:rPr lang="en-US" dirty="0"/>
              <a:t>(2019) Campbell, Patricia </a:t>
            </a:r>
            <a:r>
              <a:rPr lang="en-US" dirty="0" err="1"/>
              <a:t>Shehan</a:t>
            </a:r>
            <a:r>
              <a:rPr lang="en-US" dirty="0"/>
              <a:t>,  Mena, Chris, </a:t>
            </a:r>
            <a:r>
              <a:rPr lang="en-US" dirty="0" err="1"/>
              <a:t>Skuli</a:t>
            </a:r>
            <a:r>
              <a:rPr lang="en-US" dirty="0"/>
              <a:t> </a:t>
            </a:r>
            <a:r>
              <a:rPr lang="en-US" dirty="0" err="1"/>
              <a:t>Gestsson</a:t>
            </a:r>
            <a:r>
              <a:rPr lang="en-US" dirty="0"/>
              <a:t>, and Will Coppola, Collective Song-Writing at the Yakama Nation Tribal School.  </a:t>
            </a:r>
            <a:r>
              <a:rPr lang="en-US" u="sng" dirty="0"/>
              <a:t>Journal of Popular Music Education 5: 2.</a:t>
            </a:r>
          </a:p>
          <a:p>
            <a:pPr marL="0" indent="0">
              <a:buNone/>
            </a:pPr>
            <a:endParaRPr lang="en-US" u="sng" dirty="0"/>
          </a:p>
          <a:p>
            <a:pPr marL="0" indent="0">
              <a:buNone/>
            </a:pPr>
            <a:r>
              <a:rPr lang="en-US" dirty="0"/>
              <a:t>(2018) Campbell, Patricia </a:t>
            </a:r>
            <a:r>
              <a:rPr lang="en-US" dirty="0" err="1"/>
              <a:t>Shehan</a:t>
            </a:r>
            <a:r>
              <a:rPr lang="en-US" dirty="0"/>
              <a:t> and Shannon Dudley.  A University Commitment to Collaborations with Local Musical Communities.  In the </a:t>
            </a:r>
            <a:r>
              <a:rPr lang="en-US" u="sng" dirty="0"/>
              <a:t>Oxford Handbook of Community Music</a:t>
            </a:r>
            <a:r>
              <a:rPr lang="en-US" dirty="0"/>
              <a:t>, </a:t>
            </a:r>
            <a:r>
              <a:rPr lang="en-US" dirty="0" err="1"/>
              <a:t>Brydie</a:t>
            </a:r>
            <a:r>
              <a:rPr lang="en-US" dirty="0"/>
              <a:t> </a:t>
            </a:r>
            <a:r>
              <a:rPr lang="en-US" dirty="0" err="1"/>
              <a:t>Bartleet</a:t>
            </a:r>
            <a:r>
              <a:rPr lang="en-US" dirty="0"/>
              <a:t> and Lee Higgins, editors. New York: Oxford University Press. </a:t>
            </a:r>
          </a:p>
          <a:p>
            <a:pPr marL="0" indent="0">
              <a:buNone/>
            </a:pPr>
            <a:endParaRPr lang="en-US" dirty="0"/>
          </a:p>
          <a:p>
            <a:pPr marL="0" indent="0">
              <a:buNone/>
            </a:pPr>
            <a:r>
              <a:rPr lang="en-US" dirty="0"/>
              <a:t>(2010) Campbell, Patricia </a:t>
            </a:r>
            <a:r>
              <a:rPr lang="en-US" dirty="0" err="1"/>
              <a:t>Shehan</a:t>
            </a:r>
            <a:r>
              <a:rPr lang="en-US" dirty="0"/>
              <a:t>.  Music Alive! In the Yakima Valley.  </a:t>
            </a:r>
            <a:r>
              <a:rPr lang="en-US" u="sng" dirty="0"/>
              <a:t>International Journal of Community Music 2:3.</a:t>
            </a:r>
          </a:p>
          <a:p>
            <a:pPr marL="0" indent="0">
              <a:buNone/>
            </a:pPr>
            <a:endParaRPr lang="en-US" dirty="0"/>
          </a:p>
          <a:p>
            <a:pPr marL="0" indent="0">
              <a:buNone/>
            </a:pPr>
            <a:r>
              <a:rPr lang="en-US" dirty="0"/>
              <a:t>(2009) Soto, Amanda, Chee-</a:t>
            </a:r>
            <a:r>
              <a:rPr lang="en-US" dirty="0" err="1"/>
              <a:t>Hoo</a:t>
            </a:r>
            <a:r>
              <a:rPr lang="en-US" dirty="0"/>
              <a:t> Lum, and Patricia </a:t>
            </a:r>
            <a:r>
              <a:rPr lang="en-US" dirty="0" err="1"/>
              <a:t>Shehan</a:t>
            </a:r>
            <a:r>
              <a:rPr lang="en-US" dirty="0"/>
              <a:t> Campbell. A University-School Partnership for Music Education Students within a Culturally-Distinctive Community. </a:t>
            </a:r>
            <a:r>
              <a:rPr lang="en-US" u="sng" dirty="0"/>
              <a:t>Journal of Research in Music Education.</a:t>
            </a:r>
          </a:p>
          <a:p>
            <a:pPr marL="0" indent="0">
              <a:buNone/>
            </a:pPr>
            <a:endParaRPr lang="en-US" dirty="0"/>
          </a:p>
          <a:p>
            <a:pPr marL="0" indent="0">
              <a:buNone/>
            </a:pPr>
            <a:endParaRPr lang="en-US" u="sng" dirty="0"/>
          </a:p>
          <a:p>
            <a:pPr marL="0" indent="0">
              <a:buNone/>
            </a:pPr>
            <a:endParaRPr lang="en-US" dirty="0"/>
          </a:p>
        </p:txBody>
      </p:sp>
    </p:spTree>
    <p:extLst>
      <p:ext uri="{BB962C8B-B14F-4D97-AF65-F5344CB8AC3E}">
        <p14:creationId xmlns:p14="http://schemas.microsoft.com/office/powerpoint/2010/main" val="3390625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7EC8C-4431-5042-AE9A-103AA20F5A8E}"/>
              </a:ext>
            </a:extLst>
          </p:cNvPr>
          <p:cNvSpPr>
            <a:spLocks noGrp="1"/>
          </p:cNvSpPr>
          <p:nvPr>
            <p:ph type="title"/>
          </p:nvPr>
        </p:nvSpPr>
        <p:spPr>
          <a:xfrm>
            <a:off x="524256" y="583616"/>
            <a:ext cx="3722141" cy="5520579"/>
          </a:xfrm>
        </p:spPr>
        <p:txBody>
          <a:bodyPr>
            <a:normAutofit/>
          </a:bodyPr>
          <a:lstStyle/>
          <a:p>
            <a:r>
              <a:rPr lang="en-US" b="1" dirty="0">
                <a:solidFill>
                  <a:srgbClr val="FFFFFF"/>
                </a:solidFill>
              </a:rPr>
              <a:t>Works At/Near the Finish Line</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209E56-D8C2-1646-8F1E-E04C90D207E6}"/>
              </a:ext>
            </a:extLst>
          </p:cNvPr>
          <p:cNvSpPr>
            <a:spLocks noGrp="1"/>
          </p:cNvSpPr>
          <p:nvPr>
            <p:ph idx="1"/>
          </p:nvPr>
        </p:nvSpPr>
        <p:spPr>
          <a:xfrm>
            <a:off x="4934269" y="583616"/>
            <a:ext cx="6594189" cy="5520579"/>
          </a:xfrm>
        </p:spPr>
        <p:txBody>
          <a:bodyPr anchor="ctr">
            <a:normAutofit lnSpcReduction="10000"/>
          </a:bodyPr>
          <a:lstStyle/>
          <a:p>
            <a:pPr marL="0" indent="0">
              <a:buNone/>
            </a:pPr>
            <a:endParaRPr lang="en-US" sz="1500" dirty="0">
              <a:solidFill>
                <a:srgbClr val="FFFFFF"/>
              </a:solidFill>
            </a:endParaRPr>
          </a:p>
          <a:p>
            <a:pPr marL="0" indent="0">
              <a:buNone/>
            </a:pPr>
            <a:r>
              <a:rPr lang="en-US" sz="1500" dirty="0">
                <a:solidFill>
                  <a:srgbClr val="FFFFFF"/>
                </a:solidFill>
              </a:rPr>
              <a:t>	Chapter: </a:t>
            </a:r>
            <a:r>
              <a:rPr lang="en-US" sz="1500" i="1" dirty="0">
                <a:solidFill>
                  <a:srgbClr val="FFFFFF"/>
                </a:solidFill>
              </a:rPr>
              <a:t>Teaching World Music: Intersections of Music, Education, and Diversity</a:t>
            </a:r>
            <a:r>
              <a:rPr lang="en-US" sz="1500" dirty="0">
                <a:solidFill>
                  <a:srgbClr val="FFFFFF"/>
                </a:solidFill>
              </a:rPr>
              <a:t>. In Leon Garcia Corona and Kathleen Wiens, </a:t>
            </a:r>
            <a:r>
              <a:rPr lang="en-US" sz="1500" u="sng" dirty="0">
                <a:solidFill>
                  <a:srgbClr val="FFFFFF"/>
                </a:solidFill>
              </a:rPr>
              <a:t>Beyond the Field: Challenges and Opportunities in Ethnomusicology</a:t>
            </a:r>
            <a:r>
              <a:rPr lang="en-US" sz="1500" dirty="0">
                <a:solidFill>
                  <a:srgbClr val="FFFFFF"/>
                </a:solidFill>
              </a:rPr>
              <a:t>.  New York: Oxford University Press. (2022)</a:t>
            </a:r>
          </a:p>
          <a:p>
            <a:pPr marL="0" indent="0">
              <a:buNone/>
            </a:pPr>
            <a:r>
              <a:rPr lang="en-US" sz="1500" dirty="0">
                <a:solidFill>
                  <a:srgbClr val="FFFFFF"/>
                </a:solidFill>
              </a:rPr>
              <a:t>	Chapter: </a:t>
            </a:r>
            <a:r>
              <a:rPr lang="en-US" sz="1500" i="1" dirty="0">
                <a:solidFill>
                  <a:srgbClr val="FFFFFF"/>
                </a:solidFill>
              </a:rPr>
              <a:t>Creating Culturally Sustaining Spaces in the Compositional Process</a:t>
            </a:r>
            <a:r>
              <a:rPr lang="en-US" sz="1500" dirty="0">
                <a:solidFill>
                  <a:srgbClr val="FFFFFF"/>
                </a:solidFill>
              </a:rPr>
              <a:t>. (w/ Chris Mena) In M. </a:t>
            </a:r>
            <a:r>
              <a:rPr lang="en-US" sz="1500" dirty="0" err="1">
                <a:solidFill>
                  <a:srgbClr val="FFFFFF"/>
                </a:solidFill>
              </a:rPr>
              <a:t>Kaschub</a:t>
            </a:r>
            <a:r>
              <a:rPr lang="en-US" sz="1500" dirty="0">
                <a:solidFill>
                  <a:srgbClr val="FFFFFF"/>
                </a:solidFill>
              </a:rPr>
              <a:t>, </a:t>
            </a:r>
            <a:r>
              <a:rPr lang="en-US" sz="1500" u="sng" dirty="0">
                <a:solidFill>
                  <a:srgbClr val="FFFFFF"/>
                </a:solidFill>
              </a:rPr>
              <a:t>Handbook on Composition Education</a:t>
            </a:r>
            <a:r>
              <a:rPr lang="en-US" sz="1500" dirty="0">
                <a:solidFill>
                  <a:srgbClr val="FFFFFF"/>
                </a:solidFill>
              </a:rPr>
              <a:t>. New York: Oxford University Press. (2022)</a:t>
            </a:r>
          </a:p>
          <a:p>
            <a:pPr marL="0" indent="0">
              <a:buNone/>
            </a:pPr>
            <a:r>
              <a:rPr lang="en-US" sz="1500" dirty="0">
                <a:solidFill>
                  <a:srgbClr val="FFFFFF"/>
                </a:solidFill>
              </a:rPr>
              <a:t>	Article: Families as Small-Community Quarantine Pods of </a:t>
            </a:r>
            <a:r>
              <a:rPr lang="en-US" sz="1500" dirty="0" err="1">
                <a:solidFill>
                  <a:srgbClr val="FFFFFF"/>
                </a:solidFill>
              </a:rPr>
              <a:t>Sociomusical</a:t>
            </a:r>
            <a:r>
              <a:rPr lang="en-US" sz="1500" dirty="0">
                <a:solidFill>
                  <a:srgbClr val="FFFFFF"/>
                </a:solidFill>
              </a:rPr>
              <a:t> Engagement (w/ Clayton </a:t>
            </a:r>
            <a:r>
              <a:rPr lang="en-US" sz="1500" dirty="0" err="1">
                <a:solidFill>
                  <a:srgbClr val="FFFFFF"/>
                </a:solidFill>
              </a:rPr>
              <a:t>Dahm</a:t>
            </a:r>
            <a:r>
              <a:rPr lang="en-US" sz="1500" dirty="0">
                <a:solidFill>
                  <a:srgbClr val="FFFFFF"/>
                </a:solidFill>
              </a:rPr>
              <a:t>, Jack Flesher, Juliana </a:t>
            </a:r>
            <a:r>
              <a:rPr lang="en-US" sz="1500" dirty="0" err="1">
                <a:solidFill>
                  <a:srgbClr val="FFFFFF"/>
                </a:solidFill>
              </a:rPr>
              <a:t>Cantarelli</a:t>
            </a:r>
            <a:r>
              <a:rPr lang="en-US" sz="1500" dirty="0">
                <a:solidFill>
                  <a:srgbClr val="FFFFFF"/>
                </a:solidFill>
              </a:rPr>
              <a:t> Vita, </a:t>
            </a:r>
            <a:r>
              <a:rPr lang="en-US" sz="1500" u="sng" dirty="0">
                <a:solidFill>
                  <a:srgbClr val="FFFFFF"/>
                </a:solidFill>
              </a:rPr>
              <a:t>International Journal of Community Music</a:t>
            </a:r>
            <a:r>
              <a:rPr lang="en-US" sz="1500" dirty="0">
                <a:solidFill>
                  <a:srgbClr val="FFFFFF"/>
                </a:solidFill>
              </a:rPr>
              <a:t>. (2022))</a:t>
            </a:r>
          </a:p>
          <a:p>
            <a:pPr marL="0" indent="0">
              <a:buNone/>
            </a:pPr>
            <a:r>
              <a:rPr lang="en-US" sz="1500" dirty="0">
                <a:solidFill>
                  <a:srgbClr val="FFFFFF"/>
                </a:solidFill>
              </a:rPr>
              <a:t>	Article: </a:t>
            </a:r>
            <a:r>
              <a:rPr lang="en-US" sz="1500" i="1" dirty="0">
                <a:solidFill>
                  <a:srgbClr val="FFFFFF"/>
                </a:solidFill>
              </a:rPr>
              <a:t>Music in Schools: Taking Stock of Research that Shapes Practice.</a:t>
            </a:r>
            <a:r>
              <a:rPr lang="en-US" sz="1500" dirty="0">
                <a:solidFill>
                  <a:srgbClr val="FFFFFF"/>
                </a:solidFill>
              </a:rPr>
              <a:t> (w/ Clayton </a:t>
            </a:r>
            <a:r>
              <a:rPr lang="en-US" sz="1500" dirty="0" err="1">
                <a:solidFill>
                  <a:srgbClr val="FFFFFF"/>
                </a:solidFill>
              </a:rPr>
              <a:t>Dahm</a:t>
            </a:r>
            <a:r>
              <a:rPr lang="en-US" sz="1500" dirty="0">
                <a:solidFill>
                  <a:srgbClr val="FFFFFF"/>
                </a:solidFill>
              </a:rPr>
              <a:t>). </a:t>
            </a:r>
            <a:r>
              <a:rPr lang="en-US" sz="1500" u="sng" dirty="0">
                <a:solidFill>
                  <a:srgbClr val="FFFFFF"/>
                </a:solidFill>
              </a:rPr>
              <a:t>Music Review Annual (2022).</a:t>
            </a:r>
          </a:p>
          <a:p>
            <a:pPr marL="0" indent="0">
              <a:buNone/>
            </a:pPr>
            <a:r>
              <a:rPr lang="en-US" sz="1500" dirty="0">
                <a:solidFill>
                  <a:srgbClr val="FFFFFF"/>
                </a:solidFill>
              </a:rPr>
              <a:t>	Article: </a:t>
            </a:r>
            <a:r>
              <a:rPr lang="en-US" sz="1500" i="1" dirty="0">
                <a:solidFill>
                  <a:srgbClr val="FFFFFF"/>
                </a:solidFill>
              </a:rPr>
              <a:t>Bonding through Music</a:t>
            </a:r>
            <a:r>
              <a:rPr lang="en-US" sz="1500" dirty="0">
                <a:solidFill>
                  <a:srgbClr val="FFFFFF"/>
                </a:solidFill>
              </a:rPr>
              <a:t>.  </a:t>
            </a:r>
            <a:r>
              <a:rPr lang="en-US" sz="1500" u="sng" dirty="0" err="1">
                <a:solidFill>
                  <a:srgbClr val="FFFFFF"/>
                </a:solidFill>
              </a:rPr>
              <a:t>AmericanEducator</a:t>
            </a:r>
            <a:r>
              <a:rPr lang="en-US" sz="1500" u="sng" dirty="0">
                <a:solidFill>
                  <a:srgbClr val="FFFFFF"/>
                </a:solidFill>
              </a:rPr>
              <a:t> (2023)</a:t>
            </a:r>
            <a:endParaRPr lang="en-US" sz="1500" dirty="0">
              <a:solidFill>
                <a:srgbClr val="FFFFFF"/>
              </a:solidFill>
            </a:endParaRPr>
          </a:p>
          <a:p>
            <a:pPr marL="0" indent="0">
              <a:buNone/>
            </a:pPr>
            <a:r>
              <a:rPr lang="en-US" sz="1500" dirty="0">
                <a:solidFill>
                  <a:srgbClr val="FFFFFF"/>
                </a:solidFill>
              </a:rPr>
              <a:t>----------------------------------------------------------------</a:t>
            </a:r>
          </a:p>
          <a:p>
            <a:pPr marL="0" indent="0">
              <a:buNone/>
            </a:pPr>
            <a:r>
              <a:rPr lang="en-US" sz="1500" dirty="0">
                <a:solidFill>
                  <a:srgbClr val="FFFFFF"/>
                </a:solidFill>
              </a:rPr>
              <a:t>	Chapter: </a:t>
            </a:r>
            <a:r>
              <a:rPr lang="en-US" sz="1500" i="1" dirty="0">
                <a:solidFill>
                  <a:srgbClr val="FFFFFF"/>
                </a:solidFill>
              </a:rPr>
              <a:t>The Grace of His Teaching: Lessons from </a:t>
            </a:r>
            <a:r>
              <a:rPr lang="en-US" sz="1500" i="1" dirty="0" err="1">
                <a:solidFill>
                  <a:srgbClr val="FFFFFF"/>
                </a:solidFill>
              </a:rPr>
              <a:t>Micheal</a:t>
            </a:r>
            <a:r>
              <a:rPr lang="en-US" sz="1500" i="1" dirty="0">
                <a:solidFill>
                  <a:srgbClr val="FFFFFF"/>
                </a:solidFill>
              </a:rPr>
              <a:t> O </a:t>
            </a:r>
            <a:r>
              <a:rPr lang="en-US" sz="1500" i="1" dirty="0" err="1">
                <a:solidFill>
                  <a:srgbClr val="FFFFFF"/>
                </a:solidFill>
              </a:rPr>
              <a:t>Suilleabhean</a:t>
            </a:r>
            <a:r>
              <a:rPr lang="en-US" sz="1500" dirty="0">
                <a:solidFill>
                  <a:srgbClr val="FFFFFF"/>
                </a:solidFill>
              </a:rPr>
              <a:t>. (ed. McCarthy and Phelan).  [Festschrift, Irish Press] </a:t>
            </a:r>
          </a:p>
          <a:p>
            <a:pPr marL="0" indent="0">
              <a:buNone/>
            </a:pPr>
            <a:r>
              <a:rPr lang="en-US" sz="1500" dirty="0">
                <a:solidFill>
                  <a:srgbClr val="FFFFFF"/>
                </a:solidFill>
              </a:rPr>
              <a:t>	Chapter: </a:t>
            </a:r>
            <a:r>
              <a:rPr lang="en-US" sz="1500" i="1" dirty="0">
                <a:solidFill>
                  <a:srgbClr val="FFFFFF"/>
                </a:solidFill>
              </a:rPr>
              <a:t>Facilitating Children’s Contributions to the Sustainability of Cultural Communities. </a:t>
            </a:r>
            <a:r>
              <a:rPr lang="en-US" sz="1500" dirty="0">
                <a:solidFill>
                  <a:srgbClr val="FFFFFF"/>
                </a:solidFill>
              </a:rPr>
              <a:t>(w/ </a:t>
            </a:r>
            <a:r>
              <a:rPr lang="en-US" sz="1500" dirty="0" err="1">
                <a:solidFill>
                  <a:srgbClr val="FFFFFF"/>
                </a:solidFill>
              </a:rPr>
              <a:t>Cantarelli</a:t>
            </a:r>
            <a:r>
              <a:rPr lang="en-US" sz="1500" dirty="0">
                <a:solidFill>
                  <a:srgbClr val="FFFFFF"/>
                </a:solidFill>
              </a:rPr>
              <a:t> Vita and Flesher). [Canadian Press] (in progress))</a:t>
            </a:r>
          </a:p>
          <a:p>
            <a:pPr marL="0" indent="0">
              <a:buNone/>
            </a:pPr>
            <a:r>
              <a:rPr lang="en-US" sz="1500" dirty="0">
                <a:solidFill>
                  <a:srgbClr val="FFFFFF"/>
                </a:solidFill>
              </a:rPr>
              <a:t>	Article: Applications of Folk Music Research to Music Teaching and Learning. (</a:t>
            </a:r>
            <a:r>
              <a:rPr lang="en-US" sz="1500" u="sng" dirty="0">
                <a:solidFill>
                  <a:srgbClr val="FFFFFF"/>
                </a:solidFill>
              </a:rPr>
              <a:t>Bulgarian Musicology</a:t>
            </a:r>
            <a:r>
              <a:rPr lang="en-US" sz="1500" dirty="0">
                <a:solidFill>
                  <a:srgbClr val="FFFFFF"/>
                </a:solidFill>
              </a:rPr>
              <a:t>) (in progress))</a:t>
            </a:r>
          </a:p>
          <a:p>
            <a:pPr marL="0" indent="0">
              <a:buNone/>
            </a:pPr>
            <a:endParaRPr lang="en-US" sz="1500" dirty="0">
              <a:solidFill>
                <a:srgbClr val="FFFFFF"/>
              </a:solidFill>
            </a:endParaRPr>
          </a:p>
        </p:txBody>
      </p:sp>
    </p:spTree>
    <p:extLst>
      <p:ext uri="{BB962C8B-B14F-4D97-AF65-F5344CB8AC3E}">
        <p14:creationId xmlns:p14="http://schemas.microsoft.com/office/powerpoint/2010/main" val="300674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885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936EE3-B9CE-7245-3B79-FAEB074A48F8}"/>
              </a:ext>
            </a:extLst>
          </p:cNvPr>
          <p:cNvSpPr>
            <a:spLocks noGrp="1"/>
          </p:cNvSpPr>
          <p:nvPr>
            <p:ph type="title"/>
          </p:nvPr>
        </p:nvSpPr>
        <p:spPr>
          <a:xfrm>
            <a:off x="524256" y="4767072"/>
            <a:ext cx="6594189" cy="1625210"/>
          </a:xfrm>
        </p:spPr>
        <p:txBody>
          <a:bodyPr>
            <a:normAutofit/>
          </a:bodyPr>
          <a:lstStyle/>
          <a:p>
            <a:pPr algn="r"/>
            <a:r>
              <a:rPr lang="en-US" sz="3100" b="1">
                <a:solidFill>
                  <a:srgbClr val="FFFFFF"/>
                </a:solidFill>
              </a:rPr>
              <a:t>Research-Based Answers to Questions:</a:t>
            </a:r>
            <a:br>
              <a:rPr lang="en-US" sz="3100" b="1">
                <a:solidFill>
                  <a:srgbClr val="FFFFFF"/>
                </a:solidFill>
              </a:rPr>
            </a:br>
            <a:r>
              <a:rPr lang="en-US" sz="3100" b="1">
                <a:solidFill>
                  <a:srgbClr val="FFFFFF"/>
                </a:solidFill>
              </a:rPr>
              <a:t/>
            </a:r>
            <a:br>
              <a:rPr lang="en-US" sz="3100" b="1">
                <a:solidFill>
                  <a:srgbClr val="FFFFFF"/>
                </a:solidFill>
              </a:rPr>
            </a:br>
            <a:endParaRPr lang="en-US" sz="3100" b="1">
              <a:solidFill>
                <a:srgbClr val="FFFFFF"/>
              </a:solidFill>
            </a:endParaRPr>
          </a:p>
        </p:txBody>
      </p:sp>
      <p:pic>
        <p:nvPicPr>
          <p:cNvPr id="4" name="Picture 3">
            <a:extLst>
              <a:ext uri="{FF2B5EF4-FFF2-40B4-BE49-F238E27FC236}">
                <a16:creationId xmlns:a16="http://schemas.microsoft.com/office/drawing/2014/main" id="{28526108-9BF1-6B63-C54A-2522CF2FA114}"/>
              </a:ext>
            </a:extLst>
          </p:cNvPr>
          <p:cNvPicPr>
            <a:picLocks noChangeAspect="1"/>
          </p:cNvPicPr>
          <p:nvPr/>
        </p:nvPicPr>
        <p:blipFill rotWithShape="1">
          <a:blip r:embed="rId2"/>
          <a:srcRect t="13146" r="1" b="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652305-0116-18C1-8ABD-813D4FF8FCAC}"/>
              </a:ext>
            </a:extLst>
          </p:cNvPr>
          <p:cNvSpPr>
            <a:spLocks noGrp="1"/>
          </p:cNvSpPr>
          <p:nvPr>
            <p:ph idx="1"/>
          </p:nvPr>
        </p:nvSpPr>
        <p:spPr>
          <a:xfrm>
            <a:off x="7385852" y="-340659"/>
            <a:ext cx="5011711" cy="7817223"/>
          </a:xfrm>
        </p:spPr>
        <p:txBody>
          <a:bodyPr anchor="ctr">
            <a:normAutofit/>
          </a:bodyPr>
          <a:lstStyle/>
          <a:p>
            <a:r>
              <a:rPr lang="en-US" sz="2000" dirty="0">
                <a:solidFill>
                  <a:srgbClr val="FFFFFF"/>
                </a:solidFill>
              </a:rPr>
              <a:t>Are children born musical? Is musicality an inherited trait? </a:t>
            </a:r>
            <a:r>
              <a:rPr lang="en-US" sz="2000" b="1" dirty="0">
                <a:solidFill>
                  <a:srgbClr val="FFFFFF"/>
                </a:solidFill>
              </a:rPr>
              <a:t>Yes. </a:t>
            </a:r>
          </a:p>
          <a:p>
            <a:endParaRPr lang="en-US" sz="2000" b="1" dirty="0">
              <a:solidFill>
                <a:srgbClr val="FFFFFF"/>
              </a:solidFill>
            </a:endParaRPr>
          </a:p>
          <a:p>
            <a:r>
              <a:rPr lang="en-US" sz="2000" dirty="0">
                <a:solidFill>
                  <a:srgbClr val="FFFFFF"/>
                </a:solidFill>
              </a:rPr>
              <a:t>Is musicality naturally acquired? Can musicality be nurtured? </a:t>
            </a:r>
            <a:r>
              <a:rPr lang="en-US" sz="2000" b="1" dirty="0">
                <a:solidFill>
                  <a:srgbClr val="FFFFFF"/>
                </a:solidFill>
              </a:rPr>
              <a:t>Yes. </a:t>
            </a:r>
          </a:p>
          <a:p>
            <a:endParaRPr lang="en-US" sz="2000" b="1" dirty="0">
              <a:solidFill>
                <a:srgbClr val="FFFFFF"/>
              </a:solidFill>
            </a:endParaRPr>
          </a:p>
          <a:p>
            <a:r>
              <a:rPr lang="en-US" sz="2000" dirty="0">
                <a:solidFill>
                  <a:srgbClr val="FFFFFF"/>
                </a:solidFill>
              </a:rPr>
              <a:t>Can music be taught—in schools, churches, community settings? </a:t>
            </a:r>
            <a:r>
              <a:rPr lang="en-US" sz="2000" b="1" dirty="0">
                <a:solidFill>
                  <a:srgbClr val="FFFFFF"/>
                </a:solidFill>
              </a:rPr>
              <a:t>Yes. </a:t>
            </a:r>
          </a:p>
          <a:p>
            <a:endParaRPr lang="en-US" sz="2000" b="1" dirty="0">
              <a:solidFill>
                <a:srgbClr val="FFFFFF"/>
              </a:solidFill>
            </a:endParaRPr>
          </a:p>
          <a:p>
            <a:r>
              <a:rPr lang="en-US" sz="2000" dirty="0">
                <a:solidFill>
                  <a:srgbClr val="FFFFFF"/>
                </a:solidFill>
              </a:rPr>
              <a:t>What should be the goal of music education (to sing, play, dance, listen, create)?</a:t>
            </a:r>
            <a:r>
              <a:rPr lang="en-US" sz="2000" b="1" dirty="0">
                <a:solidFill>
                  <a:srgbClr val="FFFFFF"/>
                </a:solidFill>
              </a:rPr>
              <a:t>All. </a:t>
            </a:r>
          </a:p>
          <a:p>
            <a:endParaRPr lang="en-US" sz="2000" b="1" dirty="0">
              <a:solidFill>
                <a:srgbClr val="FFFFFF"/>
              </a:solidFill>
            </a:endParaRPr>
          </a:p>
          <a:p>
            <a:r>
              <a:rPr lang="en-US" sz="2000" dirty="0">
                <a:solidFill>
                  <a:srgbClr val="FFFFFF"/>
                </a:solidFill>
              </a:rPr>
              <a:t>Can a musical education enhance learning-at-large? </a:t>
            </a:r>
            <a:r>
              <a:rPr lang="en-US" sz="2000" b="1" dirty="0">
                <a:solidFill>
                  <a:srgbClr val="FFFFFF"/>
                </a:solidFill>
              </a:rPr>
              <a:t>Yes.</a:t>
            </a:r>
          </a:p>
          <a:p>
            <a:endParaRPr lang="en-US" sz="2000" b="1" dirty="0">
              <a:solidFill>
                <a:srgbClr val="FFFFFF"/>
              </a:solidFill>
            </a:endParaRPr>
          </a:p>
          <a:p>
            <a:r>
              <a:rPr lang="en-US" sz="2000" dirty="0">
                <a:solidFill>
                  <a:srgbClr val="FFFFFF"/>
                </a:solidFill>
              </a:rPr>
              <a:t>Can musical learning ”transfer” (social-emotional learning, intercultural understanding)? </a:t>
            </a:r>
            <a:r>
              <a:rPr lang="en-US" sz="2000" b="1" dirty="0">
                <a:solidFill>
                  <a:srgbClr val="FFFFFF"/>
                </a:solidFill>
              </a:rPr>
              <a:t>Yes.</a:t>
            </a:r>
          </a:p>
          <a:p>
            <a:endParaRPr lang="en-US" sz="1300" dirty="0">
              <a:solidFill>
                <a:srgbClr val="FFFFFF"/>
              </a:solidFill>
            </a:endParaRPr>
          </a:p>
        </p:txBody>
      </p:sp>
    </p:spTree>
    <p:extLst>
      <p:ext uri="{BB962C8B-B14F-4D97-AF65-F5344CB8AC3E}">
        <p14:creationId xmlns:p14="http://schemas.microsoft.com/office/powerpoint/2010/main" val="2324023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gogo Music Sampler" descr="Wagogo Music Sampler">
            <a:hlinkClick r:id="" action="ppaction://media"/>
            <a:extLst>
              <a:ext uri="{FF2B5EF4-FFF2-40B4-BE49-F238E27FC236}">
                <a16:creationId xmlns:a16="http://schemas.microsoft.com/office/drawing/2014/main" id="{BE512E2E-1ADA-904E-BC32-99D9C1A8F3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2916" y="643467"/>
            <a:ext cx="8346168" cy="5571066"/>
          </a:xfrm>
          <a:prstGeom prst="rect">
            <a:avLst/>
          </a:prstGeom>
        </p:spPr>
      </p:pic>
    </p:spTree>
    <p:extLst>
      <p:ext uri="{BB962C8B-B14F-4D97-AF65-F5344CB8AC3E}">
        <p14:creationId xmlns:p14="http://schemas.microsoft.com/office/powerpoint/2010/main" val="4933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a:solidFill>
                  <a:schemeClr val="bg1"/>
                </a:solidFill>
                <a:latin typeface="+mj-lt"/>
                <a:ea typeface="+mj-ea"/>
                <a:cs typeface="+mj-cs"/>
              </a:rPr>
              <a:t>“Rhythmicking Because They Must”</a:t>
            </a:r>
            <a:br>
              <a:rPr lang="en-US" sz="2200" kern="1200">
                <a:solidFill>
                  <a:schemeClr val="bg1"/>
                </a:solidFill>
                <a:latin typeface="+mj-lt"/>
                <a:ea typeface="+mj-ea"/>
                <a:cs typeface="+mj-cs"/>
              </a:rPr>
            </a:br>
            <a:r>
              <a:rPr lang="en-US" sz="2200" b="1" kern="1200">
                <a:solidFill>
                  <a:schemeClr val="bg1"/>
                </a:solidFill>
                <a:latin typeface="+mj-lt"/>
                <a:ea typeface="+mj-ea"/>
                <a:cs typeface="+mj-cs"/>
              </a:rPr>
              <a:t>Ngoma</a:t>
            </a:r>
            <a:r>
              <a:rPr lang="en-US" sz="2200" kern="1200">
                <a:solidFill>
                  <a:schemeClr val="bg1"/>
                </a:solidFill>
                <a:latin typeface="+mj-lt"/>
                <a:ea typeface="+mj-ea"/>
                <a:cs typeface="+mj-cs"/>
              </a:rPr>
              <a:t> by Wagogo Children</a:t>
            </a:r>
          </a:p>
        </p:txBody>
      </p:sp>
      <p:pic>
        <p:nvPicPr>
          <p:cNvPr id="4" name="WagogoChildre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79623" y="1675227"/>
            <a:ext cx="6632753" cy="4394199"/>
          </a:xfrm>
          <a:prstGeom prst="rect">
            <a:avLst/>
          </a:prstGeom>
        </p:spPr>
      </p:pic>
    </p:spTree>
    <p:extLst>
      <p:ext uri="{BB962C8B-B14F-4D97-AF65-F5344CB8AC3E}">
        <p14:creationId xmlns:p14="http://schemas.microsoft.com/office/powerpoint/2010/main" val="3902691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6888-73E5-7344-9AA8-ED4A129D40A4}"/>
              </a:ext>
            </a:extLst>
          </p:cNvPr>
          <p:cNvSpPr>
            <a:spLocks noGrp="1"/>
          </p:cNvSpPr>
          <p:nvPr>
            <p:ph type="title"/>
          </p:nvPr>
        </p:nvSpPr>
        <p:spPr/>
        <p:txBody>
          <a:bodyPr>
            <a:noAutofit/>
          </a:bodyPr>
          <a:lstStyle/>
          <a:p>
            <a:r>
              <a:rPr lang="en-US" sz="2800" dirty="0"/>
              <a:t>Prospectus for the publisher</a:t>
            </a:r>
            <a:br>
              <a:rPr lang="en-US" sz="2800" dirty="0"/>
            </a:br>
            <a:r>
              <a:rPr lang="en-US" sz="2800" dirty="0"/>
              <a:t>Title: </a:t>
            </a:r>
            <a:r>
              <a:rPr lang="en-US" sz="2800" b="1" u="sng" dirty="0"/>
              <a:t>Community Identity through Music: Tanzania’s Wagogo Festival</a:t>
            </a:r>
            <a:r>
              <a:rPr lang="en-US" sz="2800" dirty="0"/>
              <a:t/>
            </a:r>
            <a:br>
              <a:rPr lang="en-US" sz="2800" dirty="0"/>
            </a:br>
            <a:r>
              <a:rPr lang="en-US" sz="2800" dirty="0"/>
              <a:t>Authors: </a:t>
            </a:r>
            <a:r>
              <a:rPr lang="en-US" sz="2800" dirty="0" err="1"/>
              <a:t>Kedmon</a:t>
            </a:r>
            <a:r>
              <a:rPr lang="en-US" sz="2800" dirty="0"/>
              <a:t> </a:t>
            </a:r>
            <a:r>
              <a:rPr lang="en-US" sz="2800" dirty="0" err="1"/>
              <a:t>Mapana</a:t>
            </a:r>
            <a:r>
              <a:rPr lang="en-US" sz="2800" dirty="0"/>
              <a:t> and Patricia </a:t>
            </a:r>
            <a:r>
              <a:rPr lang="en-US" sz="2800" dirty="0" err="1"/>
              <a:t>Shehan</a:t>
            </a:r>
            <a:r>
              <a:rPr lang="en-US" sz="2800" dirty="0"/>
              <a:t> Campbell</a:t>
            </a:r>
            <a:br>
              <a:rPr lang="en-US" sz="2800" dirty="0"/>
            </a:br>
            <a:endParaRPr lang="en-US" sz="2800" dirty="0"/>
          </a:p>
        </p:txBody>
      </p:sp>
      <p:sp>
        <p:nvSpPr>
          <p:cNvPr id="3" name="Content Placeholder 2">
            <a:extLst>
              <a:ext uri="{FF2B5EF4-FFF2-40B4-BE49-F238E27FC236}">
                <a16:creationId xmlns:a16="http://schemas.microsoft.com/office/drawing/2014/main" id="{754204EB-C34C-EF46-A499-FA75B67EAC5A}"/>
              </a:ext>
            </a:extLst>
          </p:cNvPr>
          <p:cNvSpPr>
            <a:spLocks noGrp="1"/>
          </p:cNvSpPr>
          <p:nvPr>
            <p:ph idx="1"/>
          </p:nvPr>
        </p:nvSpPr>
        <p:spPr/>
        <p:txBody>
          <a:bodyPr>
            <a:normAutofit fontScale="62500" lnSpcReduction="20000"/>
          </a:bodyPr>
          <a:lstStyle/>
          <a:p>
            <a:pPr marL="0" indent="0">
              <a:buNone/>
            </a:pPr>
            <a:r>
              <a:rPr lang="en-US" b="1" u="sng" dirty="0"/>
              <a:t>Goals/Rationale</a:t>
            </a:r>
            <a:endParaRPr lang="en-US" dirty="0"/>
          </a:p>
          <a:p>
            <a:pPr marL="0" indent="0">
              <a:buNone/>
            </a:pPr>
            <a:r>
              <a:rPr lang="en-US" dirty="0"/>
              <a:t>We have tentatively assigned a working title to this proposed book: </a:t>
            </a:r>
            <a:r>
              <a:rPr lang="en-US" u="sng" dirty="0"/>
              <a:t>Community Identity through Music: Tanzania’s Wagogo Festival</a:t>
            </a:r>
            <a:r>
              <a:rPr lang="en-US" dirty="0"/>
              <a:t>. This work, which is intended for the Routledge Focus Series, is directed at readers with interest in (a) the sustainability of music as cultural identity and (b) the processes by which communities assert their cultural heritage in the face of rapid change. In the Tanzanian village of </a:t>
            </a:r>
            <a:r>
              <a:rPr lang="en-US" dirty="0" err="1"/>
              <a:t>Chamwino</a:t>
            </a:r>
            <a:r>
              <a:rPr lang="en-US" dirty="0"/>
              <a:t>, a central location of Wagogo culture, the envisioning and establishment of a music festival has become a critical means for clarifying and celebrating Wagogo identity. Through a many-splendored program of music and dance groups from </a:t>
            </a:r>
            <a:r>
              <a:rPr lang="en-US" dirty="0" err="1"/>
              <a:t>Chamwino</a:t>
            </a:r>
            <a:r>
              <a:rPr lang="en-US" dirty="0"/>
              <a:t> itself as well as from near and remote villages across central Tanzania, the Wagogo Festival of Tanzania is a case in point of the ways and means of a community finding itself, claiming its deep history, restoring tradition even while it embraces change.</a:t>
            </a:r>
          </a:p>
          <a:p>
            <a:pPr marL="0" indent="0">
              <a:buNone/>
            </a:pPr>
            <a:r>
              <a:rPr lang="en-US" dirty="0"/>
              <a:t>We are two educators, steeped in many years of teaching music to adults and children.  We began our separate journeys to academia through performance, </a:t>
            </a:r>
            <a:r>
              <a:rPr lang="en-US" dirty="0" err="1"/>
              <a:t>Kedmon</a:t>
            </a:r>
            <a:r>
              <a:rPr lang="en-US" dirty="0"/>
              <a:t> </a:t>
            </a:r>
            <a:r>
              <a:rPr lang="en-US" dirty="0" err="1"/>
              <a:t>Mapana</a:t>
            </a:r>
            <a:r>
              <a:rPr lang="en-US" dirty="0"/>
              <a:t> (KM) as a chorister and choir director (also dancer and multi-instrumentalist) and Patricia </a:t>
            </a:r>
            <a:r>
              <a:rPr lang="en-US" dirty="0" err="1"/>
              <a:t>Shehan</a:t>
            </a:r>
            <a:r>
              <a:rPr lang="en-US" dirty="0"/>
              <a:t> Campbell  (PSC) as a singer and pianist. Both of us are currently teaching in our respective locations, the University of Dar es Salaam in Tanzania and the University of Washington. We are each coming from considerable experience in ethnomusicology, both in our graduate studies as well as through many years of teaching courses such as Music Cultures of Tanzania, Ngoma Performance, Research in the Creative Arts, Music Education in Tanzania</a:t>
            </a:r>
            <a:r>
              <a:rPr lang="en-US" b="1" dirty="0"/>
              <a:t> </a:t>
            </a:r>
            <a:r>
              <a:rPr lang="en-US" dirty="0"/>
              <a:t>(KM) and Proseminar in Ethnomusicology, Ethnographic Research in Music, Ethnomusicology in the Schools, and World Music Cultures (PSC). We met 12 years ago and have been guests at each other’s </a:t>
            </a:r>
          </a:p>
        </p:txBody>
      </p:sp>
    </p:spTree>
    <p:extLst>
      <p:ext uri="{BB962C8B-B14F-4D97-AF65-F5344CB8AC3E}">
        <p14:creationId xmlns:p14="http://schemas.microsoft.com/office/powerpoint/2010/main" val="242476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8A49C9A-2797-7B46-9754-2D99809238CF}"/>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	    “Working On It” (</a:t>
            </a:r>
            <a:r>
              <a:rPr lang="en-US" sz="4000">
                <a:solidFill>
                  <a:srgbClr val="FFFFFF"/>
                </a:solidFill>
              </a:rPr>
              <a:t>Mapana</a:t>
            </a:r>
            <a:r>
              <a:rPr lang="en-US" sz="4000" dirty="0">
                <a:solidFill>
                  <a:srgbClr val="FFFFFF"/>
                </a:solidFill>
              </a:rPr>
              <a:t>-Campbell)</a:t>
            </a:r>
          </a:p>
        </p:txBody>
      </p:sp>
      <p:sp>
        <p:nvSpPr>
          <p:cNvPr id="3" name="Content Placeholder 2">
            <a:extLst>
              <a:ext uri="{FF2B5EF4-FFF2-40B4-BE49-F238E27FC236}">
                <a16:creationId xmlns:a16="http://schemas.microsoft.com/office/drawing/2014/main" id="{D0E6021F-0F3D-6541-A45C-C247215A688C}"/>
              </a:ext>
            </a:extLst>
          </p:cNvPr>
          <p:cNvSpPr>
            <a:spLocks noGrp="1"/>
          </p:cNvSpPr>
          <p:nvPr>
            <p:ph idx="1"/>
          </p:nvPr>
        </p:nvSpPr>
        <p:spPr>
          <a:xfrm>
            <a:off x="1424904" y="2494450"/>
            <a:ext cx="4053545" cy="3563159"/>
          </a:xfrm>
        </p:spPr>
        <p:txBody>
          <a:bodyPr>
            <a:normAutofit/>
          </a:bodyPr>
          <a:lstStyle/>
          <a:p>
            <a:pPr marL="0" indent="0">
              <a:buNone/>
            </a:pPr>
            <a:r>
              <a:rPr lang="en-US" sz="1300" b="1" u="sng"/>
              <a:t>Community Identity through Music: The Case of Tanzania’s Wagogo Festival</a:t>
            </a:r>
            <a:endParaRPr lang="en-US" sz="1300"/>
          </a:p>
          <a:p>
            <a:pPr marL="0" indent="0">
              <a:buNone/>
            </a:pPr>
            <a:r>
              <a:rPr lang="en-US" sz="1300" dirty="0"/>
              <a:t> </a:t>
            </a:r>
          </a:p>
          <a:p>
            <a:pPr marL="0" indent="0">
              <a:buNone/>
            </a:pPr>
            <a:r>
              <a:rPr lang="en-US" sz="1300" u="sng" dirty="0"/>
              <a:t>Chapter 4: The Wagogo Festival: A Brief History</a:t>
            </a:r>
            <a:endParaRPr lang="en-US" sz="1300" dirty="0"/>
          </a:p>
          <a:p>
            <a:pPr marL="0" indent="0">
              <a:buNone/>
            </a:pPr>
            <a:r>
              <a:rPr lang="en-US" sz="1300"/>
              <a:t>There they were at the Wagogo Festival, in Chamwino village, Central Tanzania.  One-by-one, each group of adult men and women, often about 20 or 25 in multiple columns and lines facing front, made their music for an audience that included the visiting few </a:t>
            </a:r>
            <a:r>
              <a:rPr lang="en-US" sz="1300" i="1"/>
              <a:t>mzungu</a:t>
            </a:r>
            <a:r>
              <a:rPr lang="en-US" sz="1300"/>
              <a:t> (“foreigners”) who sat in chairs before them under the shade of a canvas tent.  The Wagogo musicians were clothed in black cotton toga-like outfits (</a:t>
            </a:r>
            <a:r>
              <a:rPr lang="en-US" sz="1300" i="1"/>
              <a:t>kaniki</a:t>
            </a:r>
            <a:r>
              <a:rPr lang="en-US" sz="1300"/>
              <a:t>), and with beaded (</a:t>
            </a:r>
            <a:r>
              <a:rPr lang="en-US" sz="1300" i="1"/>
              <a:t>sanga</a:t>
            </a:r>
            <a:r>
              <a:rPr lang="en-US" sz="1300"/>
              <a:t>) necklaces, head-bands, bracelets and earrings. They played </a:t>
            </a:r>
            <a:r>
              <a:rPr lang="en-US" sz="1300" i="1"/>
              <a:t>malimbas</a:t>
            </a:r>
            <a:r>
              <a:rPr lang="en-US" sz="1300"/>
              <a:t> (thumb-pianos), </a:t>
            </a:r>
            <a:r>
              <a:rPr lang="en-US" sz="1300" i="1"/>
              <a:t>mazezes</a:t>
            </a:r>
            <a:r>
              <a:rPr lang="en-US" sz="1300"/>
              <a:t> (two-stringed fiddles), single-headed </a:t>
            </a:r>
            <a:r>
              <a:rPr lang="en-US" sz="1300" i="1"/>
              <a:t>muheme</a:t>
            </a:r>
            <a:r>
              <a:rPr lang="en-US" sz="1300"/>
              <a:t> drums, and </a:t>
            </a:r>
            <a:r>
              <a:rPr lang="en-US" sz="1300" i="1"/>
              <a:t>kayama</a:t>
            </a:r>
            <a:r>
              <a:rPr lang="en-US" sz="1300"/>
              <a:t> (shakers) made of ….</a:t>
            </a:r>
          </a:p>
        </p:txBody>
      </p:sp>
      <p:pic>
        <p:nvPicPr>
          <p:cNvPr id="4" name="Picture 3">
            <a:extLst>
              <a:ext uri="{FF2B5EF4-FFF2-40B4-BE49-F238E27FC236}">
                <a16:creationId xmlns:a16="http://schemas.microsoft.com/office/drawing/2014/main" id="{3381FE0D-4528-4045-AF59-EBD5E39A1201}"/>
              </a:ext>
            </a:extLst>
          </p:cNvPr>
          <p:cNvPicPr>
            <a:picLocks noChangeAspect="1"/>
          </p:cNvPicPr>
          <p:nvPr/>
        </p:nvPicPr>
        <p:blipFill rotWithShape="1">
          <a:blip r:embed="rId2"/>
          <a:srcRect r="-1" b="939"/>
          <a:stretch/>
        </p:blipFill>
        <p:spPr>
          <a:xfrm>
            <a:off x="6098892" y="2492376"/>
            <a:ext cx="4802404" cy="3563372"/>
          </a:xfrm>
          <a:prstGeom prst="rect">
            <a:avLst/>
          </a:prstGeom>
        </p:spPr>
      </p:pic>
    </p:spTree>
    <p:extLst>
      <p:ext uri="{BB962C8B-B14F-4D97-AF65-F5344CB8AC3E}">
        <p14:creationId xmlns:p14="http://schemas.microsoft.com/office/powerpoint/2010/main" val="190386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C90410-A19D-4002-8B73-CD616E8E05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00" y="376881"/>
            <a:ext cx="5036071" cy="5800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F7F25-F870-C846-A97A-403AF5F88099}"/>
              </a:ext>
            </a:extLst>
          </p:cNvPr>
          <p:cNvSpPr>
            <a:spLocks noGrp="1"/>
          </p:cNvSpPr>
          <p:nvPr>
            <p:ph type="title"/>
          </p:nvPr>
        </p:nvSpPr>
        <p:spPr>
          <a:xfrm>
            <a:off x="827406" y="704088"/>
            <a:ext cx="4341886" cy="1188720"/>
          </a:xfrm>
        </p:spPr>
        <p:txBody>
          <a:bodyPr>
            <a:normAutofit/>
          </a:bodyPr>
          <a:lstStyle/>
          <a:p>
            <a:r>
              <a:rPr lang="en-US" sz="3600" dirty="0">
                <a:solidFill>
                  <a:schemeClr val="bg1"/>
                </a:solidFill>
              </a:rPr>
              <a:t> </a:t>
            </a:r>
          </a:p>
        </p:txBody>
      </p:sp>
      <p:sp>
        <p:nvSpPr>
          <p:cNvPr id="3" name="Content Placeholder 2">
            <a:extLst>
              <a:ext uri="{FF2B5EF4-FFF2-40B4-BE49-F238E27FC236}">
                <a16:creationId xmlns:a16="http://schemas.microsoft.com/office/drawing/2014/main" id="{3A5DA916-92B6-2C4E-BF15-7621A5900798}"/>
              </a:ext>
            </a:extLst>
          </p:cNvPr>
          <p:cNvSpPr>
            <a:spLocks noGrp="1"/>
          </p:cNvSpPr>
          <p:nvPr>
            <p:ph idx="1"/>
          </p:nvPr>
        </p:nvSpPr>
        <p:spPr>
          <a:xfrm>
            <a:off x="827406" y="2066544"/>
            <a:ext cx="4341886" cy="3785616"/>
          </a:xfrm>
        </p:spPr>
        <p:txBody>
          <a:bodyPr>
            <a:normAutofit/>
          </a:bodyPr>
          <a:lstStyle/>
          <a:p>
            <a:pPr marL="0" indent="0">
              <a:buNone/>
            </a:pPr>
            <a:r>
              <a:rPr lang="en-US" sz="1200" dirty="0">
                <a:solidFill>
                  <a:schemeClr val="bg1"/>
                </a:solidFill>
              </a:rPr>
              <a:t>At the seams of several related fields and disciplines within music, this volume explores the experiences of festival performers, organizers and volunteers, and visitors to the festival. It contributes to the </a:t>
            </a:r>
            <a:r>
              <a:rPr lang="en-US" sz="1200" b="1" dirty="0">
                <a:solidFill>
                  <a:schemeClr val="bg1"/>
                </a:solidFill>
              </a:rPr>
              <a:t>field of </a:t>
            </a:r>
            <a:r>
              <a:rPr lang="en-US" sz="1200" b="1" u="sng" dirty="0">
                <a:solidFill>
                  <a:schemeClr val="bg1"/>
                </a:solidFill>
              </a:rPr>
              <a:t>(Applied) Ethnomusicology</a:t>
            </a:r>
            <a:r>
              <a:rPr lang="en-US" sz="1200" b="1" dirty="0">
                <a:solidFill>
                  <a:schemeClr val="bg1"/>
                </a:solidFill>
              </a:rPr>
              <a:t> in that it puts ethnomusicological knowledge to practical use through a music-centered intervention into a particular community</a:t>
            </a:r>
            <a:r>
              <a:rPr lang="en-US" sz="1200" dirty="0">
                <a:solidFill>
                  <a:schemeClr val="bg1"/>
                </a:solidFill>
              </a:rPr>
              <a:t>. It addresses the inner workings of a musical community, and is thus attuned to </a:t>
            </a:r>
            <a:r>
              <a:rPr lang="en-US" sz="1200" b="1" u="sng" dirty="0">
                <a:solidFill>
                  <a:schemeClr val="bg1"/>
                </a:solidFill>
              </a:rPr>
              <a:t>Community Music</a:t>
            </a:r>
            <a:r>
              <a:rPr lang="en-US" sz="1200" u="sng" dirty="0">
                <a:solidFill>
                  <a:schemeClr val="bg1"/>
                </a:solidFill>
              </a:rPr>
              <a:t> </a:t>
            </a:r>
            <a:r>
              <a:rPr lang="en-US" sz="1200" dirty="0">
                <a:solidFill>
                  <a:schemeClr val="bg1"/>
                </a:solidFill>
              </a:rPr>
              <a:t>as a professional field of study that emphasizes active collaboration between individuals who play, create, improvise, and perform music together (and which in the process succeeds in fostering individual growth and community development).  It is relevant to the field of </a:t>
            </a:r>
            <a:r>
              <a:rPr lang="en-US" sz="1200" b="1" u="sng" dirty="0">
                <a:solidFill>
                  <a:schemeClr val="bg1"/>
                </a:solidFill>
              </a:rPr>
              <a:t>Music Education</a:t>
            </a:r>
            <a:r>
              <a:rPr lang="en-US" sz="1200" dirty="0">
                <a:solidFill>
                  <a:schemeClr val="bg1"/>
                </a:solidFill>
              </a:rPr>
              <a:t>, in that it seeks to understand how music, as a fundamental component of human culture and behavior, is transmitted, preserved, created and performed, and celebrated.  In its </a:t>
            </a:r>
            <a:r>
              <a:rPr lang="en-US" sz="1200" b="1" dirty="0">
                <a:solidFill>
                  <a:schemeClr val="bg1"/>
                </a:solidFill>
              </a:rPr>
              <a:t>ethnographic approach to community identity through music,</a:t>
            </a:r>
            <a:r>
              <a:rPr lang="en-US" sz="1200" dirty="0">
                <a:solidFill>
                  <a:schemeClr val="bg1"/>
                </a:solidFill>
              </a:rPr>
              <a:t> this volume’s case of Tanzania’s Wagogo Festival underscores the ways in which an understanding of the concept of festival (and similar performance events) is both product and process of community efforts, and a testimony to </a:t>
            </a:r>
            <a:r>
              <a:rPr lang="en-US" sz="1200" b="1" dirty="0">
                <a:solidFill>
                  <a:schemeClr val="bg1"/>
                </a:solidFill>
              </a:rPr>
              <a:t>music’s function in asserting identity and the inheritance of cultural heritage</a:t>
            </a:r>
            <a:r>
              <a:rPr lang="en-US" sz="1200" dirty="0">
                <a:solidFill>
                  <a:schemeClr val="bg1"/>
                </a:solidFill>
              </a:rPr>
              <a:t>.</a:t>
            </a:r>
          </a:p>
          <a:p>
            <a:pPr marL="0" indent="0">
              <a:buNone/>
            </a:pPr>
            <a:endParaRPr lang="en-US" sz="1200" dirty="0">
              <a:solidFill>
                <a:schemeClr val="bg1"/>
              </a:solidFill>
            </a:endParaRPr>
          </a:p>
        </p:txBody>
      </p:sp>
      <p:pic>
        <p:nvPicPr>
          <p:cNvPr id="6" name="Picture 5">
            <a:extLst>
              <a:ext uri="{FF2B5EF4-FFF2-40B4-BE49-F238E27FC236}">
                <a16:creationId xmlns:a16="http://schemas.microsoft.com/office/drawing/2014/main" id="{33E34BB5-D71F-264F-87B2-A75709F46ACC}"/>
              </a:ext>
            </a:extLst>
          </p:cNvPr>
          <p:cNvPicPr>
            <a:picLocks noChangeAspect="1"/>
          </p:cNvPicPr>
          <p:nvPr/>
        </p:nvPicPr>
        <p:blipFill>
          <a:blip r:embed="rId2"/>
          <a:stretch>
            <a:fillRect/>
          </a:stretch>
        </p:blipFill>
        <p:spPr>
          <a:xfrm>
            <a:off x="5822811" y="376883"/>
            <a:ext cx="2813582" cy="2813582"/>
          </a:xfrm>
          <a:prstGeom prst="rect">
            <a:avLst/>
          </a:prstGeom>
        </p:spPr>
      </p:pic>
      <p:pic>
        <p:nvPicPr>
          <p:cNvPr id="4" name="Picture 3">
            <a:extLst>
              <a:ext uri="{FF2B5EF4-FFF2-40B4-BE49-F238E27FC236}">
                <a16:creationId xmlns:a16="http://schemas.microsoft.com/office/drawing/2014/main" id="{4214852A-B213-F148-9B24-FB9E4D225140}"/>
              </a:ext>
            </a:extLst>
          </p:cNvPr>
          <p:cNvPicPr>
            <a:picLocks noChangeAspect="1"/>
          </p:cNvPicPr>
          <p:nvPr/>
        </p:nvPicPr>
        <p:blipFill>
          <a:blip r:embed="rId3"/>
          <a:stretch>
            <a:fillRect/>
          </a:stretch>
        </p:blipFill>
        <p:spPr>
          <a:xfrm>
            <a:off x="8857480" y="810552"/>
            <a:ext cx="2898208" cy="1946241"/>
          </a:xfrm>
          <a:prstGeom prst="rect">
            <a:avLst/>
          </a:prstGeom>
        </p:spPr>
      </p:pic>
      <p:pic>
        <p:nvPicPr>
          <p:cNvPr id="5" name="Picture 4">
            <a:extLst>
              <a:ext uri="{FF2B5EF4-FFF2-40B4-BE49-F238E27FC236}">
                <a16:creationId xmlns:a16="http://schemas.microsoft.com/office/drawing/2014/main" id="{46B87C3D-ECC1-AD44-9642-756C00655871}"/>
              </a:ext>
            </a:extLst>
          </p:cNvPr>
          <p:cNvPicPr>
            <a:picLocks noChangeAspect="1"/>
          </p:cNvPicPr>
          <p:nvPr/>
        </p:nvPicPr>
        <p:blipFill>
          <a:blip r:embed="rId4"/>
          <a:stretch>
            <a:fillRect/>
          </a:stretch>
        </p:blipFill>
        <p:spPr>
          <a:xfrm>
            <a:off x="5780497" y="3812588"/>
            <a:ext cx="2898208" cy="1921637"/>
          </a:xfrm>
          <a:prstGeom prst="rect">
            <a:avLst/>
          </a:prstGeom>
        </p:spPr>
      </p:pic>
      <p:pic>
        <p:nvPicPr>
          <p:cNvPr id="7" name="Picture 6" descr="Icon&#10;&#10;Description automatically generated">
            <a:extLst>
              <a:ext uri="{FF2B5EF4-FFF2-40B4-BE49-F238E27FC236}">
                <a16:creationId xmlns:a16="http://schemas.microsoft.com/office/drawing/2014/main" id="{AAE2F8FB-DFFF-E546-B15B-EA2646041462}"/>
              </a:ext>
            </a:extLst>
          </p:cNvPr>
          <p:cNvPicPr>
            <a:picLocks noChangeAspect="1"/>
          </p:cNvPicPr>
          <p:nvPr/>
        </p:nvPicPr>
        <p:blipFill>
          <a:blip r:embed="rId5"/>
          <a:stretch>
            <a:fillRect/>
          </a:stretch>
        </p:blipFill>
        <p:spPr>
          <a:xfrm>
            <a:off x="8905810" y="3366617"/>
            <a:ext cx="2813582" cy="2813582"/>
          </a:xfrm>
          <a:prstGeom prst="rect">
            <a:avLst/>
          </a:prstGeom>
        </p:spPr>
      </p:pic>
    </p:spTree>
    <p:extLst>
      <p:ext uri="{BB962C8B-B14F-4D97-AF65-F5344CB8AC3E}">
        <p14:creationId xmlns:p14="http://schemas.microsoft.com/office/powerpoint/2010/main" val="1307513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4377-6BA9-C9F5-E316-804713E834FC}"/>
              </a:ext>
            </a:extLst>
          </p:cNvPr>
          <p:cNvSpPr>
            <a:spLocks noGrp="1"/>
          </p:cNvSpPr>
          <p:nvPr>
            <p:ph type="ctrTitle"/>
          </p:nvPr>
        </p:nvSpPr>
        <p:spPr/>
        <p:txBody>
          <a:bodyPr>
            <a:normAutofit/>
          </a:bodyPr>
          <a:lstStyle/>
          <a:p>
            <a:r>
              <a:rPr lang="en-US" b="1" dirty="0"/>
              <a:t>Research in Music, Culture, and Children’s Education</a:t>
            </a:r>
          </a:p>
        </p:txBody>
      </p:sp>
      <p:sp>
        <p:nvSpPr>
          <p:cNvPr id="3" name="Subtitle 2">
            <a:extLst>
              <a:ext uri="{FF2B5EF4-FFF2-40B4-BE49-F238E27FC236}">
                <a16:creationId xmlns:a16="http://schemas.microsoft.com/office/drawing/2014/main" id="{2EFAD1E6-E42D-35CC-A709-0C107A8D752D}"/>
              </a:ext>
            </a:extLst>
          </p:cNvPr>
          <p:cNvSpPr>
            <a:spLocks noGrp="1"/>
          </p:cNvSpPr>
          <p:nvPr>
            <p:ph type="subTitle" idx="1"/>
          </p:nvPr>
        </p:nvSpPr>
        <p:spPr>
          <a:xfrm>
            <a:off x="1524000" y="4907756"/>
            <a:ext cx="9144000" cy="1655762"/>
          </a:xfrm>
        </p:spPr>
        <p:txBody>
          <a:bodyPr/>
          <a:lstStyle/>
          <a:p>
            <a:r>
              <a:rPr lang="en-US" dirty="0"/>
              <a:t>Patricia </a:t>
            </a:r>
            <a:r>
              <a:rPr lang="en-US" dirty="0" err="1"/>
              <a:t>Shehan</a:t>
            </a:r>
            <a:r>
              <a:rPr lang="en-US" dirty="0"/>
              <a:t> Campbell</a:t>
            </a:r>
          </a:p>
          <a:p>
            <a:r>
              <a:rPr lang="en-US" dirty="0" err="1"/>
              <a:t>Unviersity</a:t>
            </a:r>
            <a:r>
              <a:rPr lang="en-US" dirty="0"/>
              <a:t> of Washington (USA) and Carleton University (Canada)</a:t>
            </a:r>
          </a:p>
        </p:txBody>
      </p:sp>
    </p:spTree>
    <p:extLst>
      <p:ext uri="{BB962C8B-B14F-4D97-AF65-F5344CB8AC3E}">
        <p14:creationId xmlns:p14="http://schemas.microsoft.com/office/powerpoint/2010/main" val="230948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6EE3-B9CE-7245-3B79-FAEB074A48F8}"/>
              </a:ext>
            </a:extLst>
          </p:cNvPr>
          <p:cNvSpPr>
            <a:spLocks noGrp="1"/>
          </p:cNvSpPr>
          <p:nvPr>
            <p:ph type="title"/>
          </p:nvPr>
        </p:nvSpPr>
        <p:spPr/>
        <p:txBody>
          <a:bodyPr>
            <a:normAutofit fontScale="90000"/>
          </a:bodyPr>
          <a:lstStyle/>
          <a:p>
            <a:pPr algn="ctr"/>
            <a:r>
              <a:rPr lang="en-US" b="1" dirty="0"/>
              <a:t>Long-Standing Questions</a:t>
            </a:r>
            <a:br>
              <a:rPr lang="en-US" b="1" dirty="0"/>
            </a:br>
            <a:r>
              <a:rPr lang="en-US" b="1" dirty="0"/>
              <a:t>that Orient Research and Practice</a:t>
            </a:r>
            <a:br>
              <a:rPr lang="en-US" b="1" dirty="0"/>
            </a:br>
            <a:endParaRPr lang="en-US" b="1" dirty="0"/>
          </a:p>
        </p:txBody>
      </p:sp>
      <p:sp>
        <p:nvSpPr>
          <p:cNvPr id="3" name="Content Placeholder 2">
            <a:extLst>
              <a:ext uri="{FF2B5EF4-FFF2-40B4-BE49-F238E27FC236}">
                <a16:creationId xmlns:a16="http://schemas.microsoft.com/office/drawing/2014/main" id="{8C652305-0116-18C1-8ABD-813D4FF8FCAC}"/>
              </a:ext>
            </a:extLst>
          </p:cNvPr>
          <p:cNvSpPr>
            <a:spLocks noGrp="1"/>
          </p:cNvSpPr>
          <p:nvPr>
            <p:ph idx="1"/>
          </p:nvPr>
        </p:nvSpPr>
        <p:spPr>
          <a:xfrm>
            <a:off x="838200" y="2141537"/>
            <a:ext cx="10515600" cy="4351338"/>
          </a:xfrm>
        </p:spPr>
        <p:txBody>
          <a:bodyPr/>
          <a:lstStyle/>
          <a:p>
            <a:pPr marL="0" indent="0">
              <a:buNone/>
            </a:pPr>
            <a:r>
              <a:rPr lang="en-US" dirty="0"/>
              <a:t>* Are children born musical? Is musicality an inherited trait?</a:t>
            </a:r>
          </a:p>
          <a:p>
            <a:pPr marL="0" indent="0">
              <a:buNone/>
            </a:pPr>
            <a:r>
              <a:rPr lang="en-US" dirty="0"/>
              <a:t>* Is musicality naturally acquired? Does it require informal stimulation?</a:t>
            </a:r>
          </a:p>
          <a:p>
            <a:pPr marL="0" indent="0">
              <a:buNone/>
            </a:pPr>
            <a:r>
              <a:rPr lang="en-US" dirty="0"/>
              <a:t>* Can music be taught—in schools, churches, community settings?</a:t>
            </a:r>
          </a:p>
          <a:p>
            <a:pPr marL="0" indent="0">
              <a:buNone/>
            </a:pPr>
            <a:r>
              <a:rPr lang="en-US" dirty="0"/>
              <a:t>* What should be the goal of music education (to sing, play, dance, listen, create)?</a:t>
            </a:r>
          </a:p>
          <a:p>
            <a:pPr marL="0" indent="0">
              <a:buNone/>
            </a:pPr>
            <a:r>
              <a:rPr lang="en-US" dirty="0"/>
              <a:t>* Can a musical education enhance learning-at-large?</a:t>
            </a:r>
          </a:p>
          <a:p>
            <a:pPr marL="0" indent="0">
              <a:buNone/>
            </a:pPr>
            <a:r>
              <a:rPr lang="en-US" dirty="0"/>
              <a:t>* Can musical learning transfer (social-emotional learning, intercultural understanding)?</a:t>
            </a:r>
          </a:p>
        </p:txBody>
      </p:sp>
    </p:spTree>
    <p:extLst>
      <p:ext uri="{BB962C8B-B14F-4D97-AF65-F5344CB8AC3E}">
        <p14:creationId xmlns:p14="http://schemas.microsoft.com/office/powerpoint/2010/main" val="1956035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19F2-1DA1-50C5-6271-D8683B9712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7EBC32-4A19-A906-E214-45BF576E66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6510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423F-F3E9-B527-8E38-087FDB8085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B877FE-7B2E-3235-8E6B-808EF6310C3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53625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F9F1-A251-E9FB-5D52-982CD6EFA9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1F56EB-6538-0D19-87AC-B6E6F90EC7A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0426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B021-5D5C-A14D-A2F0-EF27CCE83FFA}"/>
              </a:ext>
            </a:extLst>
          </p:cNvPr>
          <p:cNvSpPr>
            <a:spLocks noGrp="1"/>
          </p:cNvSpPr>
          <p:nvPr>
            <p:ph type="title"/>
          </p:nvPr>
        </p:nvSpPr>
        <p:spPr>
          <a:xfrm>
            <a:off x="954157" y="1"/>
            <a:ext cx="10399643" cy="795129"/>
          </a:xfrm>
        </p:spPr>
        <p:txBody>
          <a:bodyPr>
            <a:normAutofit/>
          </a:bodyPr>
          <a:lstStyle/>
          <a:p>
            <a:r>
              <a:rPr lang="en-US" b="1" dirty="0"/>
              <a:t>    One Productive Research Year: 2013-2014 </a:t>
            </a:r>
          </a:p>
        </p:txBody>
      </p:sp>
      <p:sp>
        <p:nvSpPr>
          <p:cNvPr id="3" name="Content Placeholder 2">
            <a:extLst>
              <a:ext uri="{FF2B5EF4-FFF2-40B4-BE49-F238E27FC236}">
                <a16:creationId xmlns:a16="http://schemas.microsoft.com/office/drawing/2014/main" id="{244AEAA3-64D5-624B-BE76-31E73BB25308}"/>
              </a:ext>
            </a:extLst>
          </p:cNvPr>
          <p:cNvSpPr>
            <a:spLocks noGrp="1"/>
          </p:cNvSpPr>
          <p:nvPr>
            <p:ph idx="1"/>
          </p:nvPr>
        </p:nvSpPr>
        <p:spPr>
          <a:xfrm>
            <a:off x="145774" y="1099930"/>
            <a:ext cx="11529391" cy="6149009"/>
          </a:xfrm>
        </p:spPr>
        <p:txBody>
          <a:bodyPr>
            <a:normAutofit fontScale="92500" lnSpcReduction="20000"/>
          </a:bodyPr>
          <a:lstStyle/>
          <a:p>
            <a:pPr marL="0" indent="0">
              <a:buNone/>
            </a:pPr>
            <a:r>
              <a:rPr lang="en-US" dirty="0"/>
              <a:t>	(2013). Campbell, Patricia </a:t>
            </a:r>
            <a:r>
              <a:rPr lang="en-US" dirty="0" err="1"/>
              <a:t>Shehan</a:t>
            </a:r>
            <a:r>
              <a:rPr lang="en-US" dirty="0"/>
              <a:t> and Trevor Wiggins, editors. </a:t>
            </a:r>
            <a:r>
              <a:rPr lang="en-US" u="sng" dirty="0"/>
              <a:t>The Oxford   Handbook on Music in Children’s Lives.</a:t>
            </a:r>
            <a:r>
              <a:rPr lang="en-US" dirty="0"/>
              <a:t> New York: Oxford University Press.</a:t>
            </a:r>
          </a:p>
          <a:p>
            <a:pPr marL="0" indent="0">
              <a:buNone/>
            </a:pPr>
            <a:r>
              <a:rPr lang="en-US" dirty="0"/>
              <a:t>	(2013). Campbell, Patricia </a:t>
            </a:r>
            <a:r>
              <a:rPr lang="en-US" dirty="0" err="1"/>
              <a:t>Shehan</a:t>
            </a:r>
            <a:r>
              <a:rPr lang="en-US" dirty="0"/>
              <a:t>.   Music Education and Diversity.  In James A. Banks, editor, </a:t>
            </a:r>
            <a:r>
              <a:rPr lang="en-US" u="sng" dirty="0"/>
              <a:t>Encyclopedia of Diversity in Education</a:t>
            </a:r>
            <a:r>
              <a:rPr lang="en-US" dirty="0"/>
              <a:t>. Thousand Oaks, CA: Sage Publishing Inc.</a:t>
            </a:r>
          </a:p>
          <a:p>
            <a:pPr marL="0" indent="0">
              <a:buNone/>
            </a:pPr>
            <a:r>
              <a:rPr lang="en-US" dirty="0"/>
              <a:t>	(2013). Schippers, </a:t>
            </a:r>
            <a:r>
              <a:rPr lang="en-US" dirty="0" err="1"/>
              <a:t>Huib</a:t>
            </a:r>
            <a:r>
              <a:rPr lang="en-US" dirty="0"/>
              <a:t> and Patricia </a:t>
            </a:r>
            <a:r>
              <a:rPr lang="en-US" dirty="0" err="1"/>
              <a:t>Shehan</a:t>
            </a:r>
            <a:r>
              <a:rPr lang="en-US" dirty="0"/>
              <a:t> Campbell.  Cultural diversity: Beyond ‘Songs from every land’.  Invited chapter for </a:t>
            </a:r>
            <a:r>
              <a:rPr lang="en-US" u="sng" dirty="0"/>
              <a:t>Oxford Handbook of Music Education</a:t>
            </a:r>
            <a:r>
              <a:rPr lang="en-US" dirty="0"/>
              <a:t>, Gary McPherson and Graham Welch, editors.</a:t>
            </a:r>
          </a:p>
          <a:p>
            <a:pPr marL="0" indent="0">
              <a:buNone/>
            </a:pPr>
            <a:r>
              <a:rPr lang="en-US" dirty="0"/>
              <a:t>	(2013).  Campbell, Patricia </a:t>
            </a:r>
            <a:r>
              <a:rPr lang="en-US" dirty="0" err="1"/>
              <a:t>Shehan</a:t>
            </a:r>
            <a:r>
              <a:rPr lang="en-US" dirty="0"/>
              <a:t>. Children, Teachers, and Ethnomusicologists: Traditions and Transformation of Music in School.  In Barbara </a:t>
            </a:r>
            <a:r>
              <a:rPr lang="en-US" dirty="0" err="1"/>
              <a:t>Alge</a:t>
            </a:r>
            <a:r>
              <a:rPr lang="en-US" dirty="0"/>
              <a:t>, editor, </a:t>
            </a:r>
            <a:r>
              <a:rPr lang="en-US" u="sng" dirty="0"/>
              <a:t>Beyond Borders: Welt-</a:t>
            </a:r>
            <a:r>
              <a:rPr lang="en-US" u="sng" dirty="0" err="1"/>
              <a:t>Musik</a:t>
            </a:r>
            <a:r>
              <a:rPr lang="en-US" u="sng" dirty="0"/>
              <a:t>-</a:t>
            </a:r>
            <a:r>
              <a:rPr lang="en-US" u="sng" dirty="0" err="1"/>
              <a:t>Padagogik</a:t>
            </a:r>
            <a:r>
              <a:rPr lang="en-US" dirty="0"/>
              <a:t>. Rostock, FDR.</a:t>
            </a:r>
          </a:p>
          <a:p>
            <a:pPr marL="0" indent="0">
              <a:buNone/>
            </a:pPr>
            <a:r>
              <a:rPr lang="en-US" dirty="0"/>
              <a:t>	(2014). Howard, Karen, Matthew Swanson, and Patricia </a:t>
            </a:r>
            <a:r>
              <a:rPr lang="en-US" dirty="0" err="1"/>
              <a:t>Shehan</a:t>
            </a:r>
            <a:r>
              <a:rPr lang="en-US" dirty="0"/>
              <a:t> Campbell.  The diversification of music teacher education: Six cases from a movement in progress. </a:t>
            </a:r>
            <a:r>
              <a:rPr lang="en-US" u="sng" dirty="0"/>
              <a:t>Journal of Music Teacher Education</a:t>
            </a:r>
            <a:r>
              <a:rPr lang="en-US" dirty="0"/>
              <a:t> 23: 2.</a:t>
            </a:r>
          </a:p>
          <a:p>
            <a:pPr marL="0" indent="0">
              <a:buNone/>
            </a:pPr>
            <a:r>
              <a:rPr lang="en-US" dirty="0"/>
              <a:t>	(2014). Liao, Mei-Ling, and Patricia </a:t>
            </a:r>
            <a:r>
              <a:rPr lang="en-US" dirty="0" err="1"/>
              <a:t>Shehan</a:t>
            </a:r>
            <a:r>
              <a:rPr lang="en-US" dirty="0"/>
              <a:t> Campbell.  An analysis of song-leading by kindergarten teachers in Taiwan and the USA.  </a:t>
            </a:r>
            <a:r>
              <a:rPr lang="en-US" u="sng" dirty="0"/>
              <a:t>Music Education Research</a:t>
            </a:r>
            <a:r>
              <a:rPr lang="en-US" dirty="0"/>
              <a:t> 16:2, 144-161.</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2572692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FBA6-F957-714A-E2F2-1D8B3632A97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95F6D1E-1D35-71E9-72D7-C5A11B9D79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244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DF0A8-734D-D944-82BC-7C514D882CD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000" b="1" dirty="0">
                <a:solidFill>
                  <a:srgbClr val="FFFFFF"/>
                </a:solidFill>
              </a:rPr>
              <a:t>Campbell’s ”Research”, Now  (ca. 2022-23)</a:t>
            </a:r>
          </a:p>
        </p:txBody>
      </p:sp>
      <p:sp>
        <p:nvSpPr>
          <p:cNvPr id="3" name="Content Placeholder 2">
            <a:extLst>
              <a:ext uri="{FF2B5EF4-FFF2-40B4-BE49-F238E27FC236}">
                <a16:creationId xmlns:a16="http://schemas.microsoft.com/office/drawing/2014/main" id="{A8ED3F5C-51D0-EA47-A5F1-D66D0E3985DC}"/>
              </a:ext>
            </a:extLst>
          </p:cNvPr>
          <p:cNvSpPr>
            <a:spLocks noGrp="1"/>
          </p:cNvSpPr>
          <p:nvPr>
            <p:ph idx="1"/>
          </p:nvPr>
        </p:nvSpPr>
        <p:spPr>
          <a:xfrm>
            <a:off x="1544278" y="1645723"/>
            <a:ext cx="9144000" cy="420001"/>
          </a:xfrm>
        </p:spPr>
        <p:txBody>
          <a:bodyPr vert="horz" lIns="91440" tIns="45720" rIns="91440" bIns="45720" rtlCol="0">
            <a:normAutofit/>
          </a:bodyPr>
          <a:lstStyle/>
          <a:p>
            <a:pPr marL="0" indent="0" algn="ctr">
              <a:buNone/>
            </a:pPr>
            <a:r>
              <a:rPr lang="en-US" sz="2000">
                <a:solidFill>
                  <a:srgbClr val="6784AA"/>
                </a:solidFill>
              </a:rPr>
              <a:t>	</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eramic ware, porcelain&#10;&#10;Description automatically generated">
            <a:extLst>
              <a:ext uri="{FF2B5EF4-FFF2-40B4-BE49-F238E27FC236}">
                <a16:creationId xmlns:a16="http://schemas.microsoft.com/office/drawing/2014/main" id="{68BD8227-C69D-FD49-9BC0-8CDA8DE54895}"/>
              </a:ext>
            </a:extLst>
          </p:cNvPr>
          <p:cNvPicPr>
            <a:picLocks noChangeAspect="1"/>
          </p:cNvPicPr>
          <p:nvPr/>
        </p:nvPicPr>
        <p:blipFill>
          <a:blip r:embed="rId2"/>
          <a:stretch>
            <a:fillRect/>
          </a:stretch>
        </p:blipFill>
        <p:spPr>
          <a:xfrm>
            <a:off x="1060707" y="2426818"/>
            <a:ext cx="3997637"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6079C55-5F78-4E49-997E-7D4B6998B55A}"/>
              </a:ext>
            </a:extLst>
          </p:cNvPr>
          <p:cNvPicPr>
            <a:picLocks noChangeAspect="1"/>
          </p:cNvPicPr>
          <p:nvPr/>
        </p:nvPicPr>
        <p:blipFill>
          <a:blip r:embed="rId3"/>
          <a:stretch>
            <a:fillRect/>
          </a:stretch>
        </p:blipFill>
        <p:spPr>
          <a:xfrm>
            <a:off x="6445073" y="2731431"/>
            <a:ext cx="5455917" cy="3388411"/>
          </a:xfrm>
          <a:prstGeom prst="rect">
            <a:avLst/>
          </a:prstGeom>
        </p:spPr>
      </p:pic>
    </p:spTree>
    <p:extLst>
      <p:ext uri="{BB962C8B-B14F-4D97-AF65-F5344CB8AC3E}">
        <p14:creationId xmlns:p14="http://schemas.microsoft.com/office/powerpoint/2010/main" val="401165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FEDE-7C85-C94D-93B0-9E99FAC85991}"/>
              </a:ext>
            </a:extLst>
          </p:cNvPr>
          <p:cNvSpPr>
            <a:spLocks noGrp="1"/>
          </p:cNvSpPr>
          <p:nvPr>
            <p:ph type="title"/>
          </p:nvPr>
        </p:nvSpPr>
        <p:spPr>
          <a:xfrm>
            <a:off x="0" y="1"/>
            <a:ext cx="12192000" cy="1453662"/>
          </a:xfrm>
        </p:spPr>
        <p:txBody>
          <a:bodyPr/>
          <a:lstStyle/>
          <a:p>
            <a:pPr algn="ctr"/>
            <a:r>
              <a:rPr lang="en-US" b="1" dirty="0"/>
              <a:t>Scholarship Reconsidered </a:t>
            </a:r>
            <a:br>
              <a:rPr lang="en-US" b="1" dirty="0"/>
            </a:br>
            <a:r>
              <a:rPr lang="en-US" sz="3200" b="1" dirty="0"/>
              <a:t>(Ernest L. Boyer, 1992)</a:t>
            </a:r>
          </a:p>
        </p:txBody>
      </p:sp>
      <p:sp>
        <p:nvSpPr>
          <p:cNvPr id="3" name="Content Placeholder 2">
            <a:extLst>
              <a:ext uri="{FF2B5EF4-FFF2-40B4-BE49-F238E27FC236}">
                <a16:creationId xmlns:a16="http://schemas.microsoft.com/office/drawing/2014/main" id="{EBA47B29-3A84-0C4D-992C-F885690153B4}"/>
              </a:ext>
            </a:extLst>
          </p:cNvPr>
          <p:cNvSpPr>
            <a:spLocks noGrp="1"/>
          </p:cNvSpPr>
          <p:nvPr>
            <p:ph idx="1"/>
          </p:nvPr>
        </p:nvSpPr>
        <p:spPr>
          <a:xfrm>
            <a:off x="0" y="1641232"/>
            <a:ext cx="12192000" cy="5216768"/>
          </a:xfrm>
        </p:spPr>
        <p:txBody>
          <a:bodyPr>
            <a:noAutofit/>
          </a:bodyPr>
          <a:lstStyle/>
          <a:p>
            <a:pPr marL="0" indent="0">
              <a:buNone/>
            </a:pPr>
            <a:r>
              <a:rPr lang="en-US" sz="3200" dirty="0"/>
              <a:t>1. </a:t>
            </a:r>
            <a:r>
              <a:rPr lang="en-US" sz="3200" i="1" dirty="0"/>
              <a:t>Scholarship of discovery</a:t>
            </a:r>
            <a:r>
              <a:rPr lang="en-US" sz="3200" dirty="0"/>
              <a:t>, including </a:t>
            </a:r>
            <a:r>
              <a:rPr lang="en-US" sz="3200" b="1" dirty="0"/>
              <a:t>original research</a:t>
            </a:r>
            <a:r>
              <a:rPr lang="en-US" sz="3200" dirty="0"/>
              <a:t> that advances knowledge.</a:t>
            </a:r>
          </a:p>
          <a:p>
            <a:pPr marL="0" indent="0">
              <a:buNone/>
            </a:pPr>
            <a:r>
              <a:rPr lang="en-US" sz="3200" dirty="0"/>
              <a:t>2. </a:t>
            </a:r>
            <a:r>
              <a:rPr lang="en-US" sz="3200" i="1" dirty="0"/>
              <a:t>Scholarship of integration</a:t>
            </a:r>
            <a:r>
              <a:rPr lang="en-US" sz="3200" dirty="0"/>
              <a:t>, including </a:t>
            </a:r>
            <a:r>
              <a:rPr lang="en-US" sz="3200" b="1" dirty="0"/>
              <a:t>synthesis </a:t>
            </a:r>
            <a:r>
              <a:rPr lang="en-US" sz="3200" dirty="0"/>
              <a:t>of information across disciplines, across topics within a discipline or across time.</a:t>
            </a:r>
          </a:p>
          <a:p>
            <a:pPr marL="0" indent="0">
              <a:buNone/>
            </a:pPr>
            <a:r>
              <a:rPr lang="en-US" sz="3200" dirty="0"/>
              <a:t>3. </a:t>
            </a:r>
            <a:r>
              <a:rPr lang="en-US" sz="3200" i="1" dirty="0"/>
              <a:t>Scholarship of application</a:t>
            </a:r>
            <a:r>
              <a:rPr lang="en-US" sz="3200" dirty="0"/>
              <a:t>, involving the </a:t>
            </a:r>
            <a:r>
              <a:rPr lang="en-US" sz="3200" b="1" dirty="0"/>
              <a:t>application of expertise </a:t>
            </a:r>
            <a:r>
              <a:rPr lang="en-US" sz="3200" dirty="0"/>
              <a:t>with results that can be shared </a:t>
            </a:r>
            <a:r>
              <a:rPr lang="en-US" sz="3200" b="1" dirty="0"/>
              <a:t>external to the academy</a:t>
            </a:r>
            <a:r>
              <a:rPr lang="en-US" sz="3200" dirty="0"/>
              <a:t>.</a:t>
            </a:r>
          </a:p>
          <a:p>
            <a:pPr marL="0" indent="0">
              <a:buNone/>
            </a:pPr>
            <a:r>
              <a:rPr lang="en-US" sz="3200" dirty="0"/>
              <a:t>4. </a:t>
            </a:r>
            <a:r>
              <a:rPr lang="en-US" sz="3200" i="1" dirty="0"/>
              <a:t>Scholarship of teaching</a:t>
            </a:r>
            <a:r>
              <a:rPr lang="en-US" sz="3200" dirty="0"/>
              <a:t>, which allows for </a:t>
            </a:r>
            <a:r>
              <a:rPr lang="en-US" sz="3200" b="1" dirty="0"/>
              <a:t>public sharing with learners, </a:t>
            </a:r>
            <a:r>
              <a:rPr lang="en-US" sz="3200" dirty="0"/>
              <a:t>and the opportunity for application and evaluation by others.</a:t>
            </a:r>
          </a:p>
          <a:p>
            <a:pPr marL="0" indent="0">
              <a:buNone/>
            </a:pPr>
            <a:r>
              <a:rPr lang="en-US" sz="3200" dirty="0"/>
              <a:t>5. </a:t>
            </a:r>
            <a:r>
              <a:rPr lang="en-US" sz="3200" i="1" dirty="0"/>
              <a:t>Scholarship of engagement</a:t>
            </a:r>
            <a:r>
              <a:rPr lang="en-US" sz="3200" dirty="0"/>
              <a:t>, or the use of scholarship to </a:t>
            </a:r>
            <a:r>
              <a:rPr lang="en-US" sz="3200" b="1" dirty="0"/>
              <a:t>solve pressing social, civic, and ethical problems</a:t>
            </a:r>
            <a:r>
              <a:rPr lang="en-US" sz="3200" dirty="0"/>
              <a:t>.  </a:t>
            </a:r>
          </a:p>
        </p:txBody>
      </p:sp>
    </p:spTree>
    <p:extLst>
      <p:ext uri="{BB962C8B-B14F-4D97-AF65-F5344CB8AC3E}">
        <p14:creationId xmlns:p14="http://schemas.microsoft.com/office/powerpoint/2010/main" val="337502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92887-61E9-6D43-A126-91542C8C7C11}"/>
              </a:ext>
            </a:extLst>
          </p:cNvPr>
          <p:cNvPicPr>
            <a:picLocks noChangeAspect="1"/>
          </p:cNvPicPr>
          <p:nvPr/>
        </p:nvPicPr>
        <p:blipFill>
          <a:blip r:embed="rId2"/>
          <a:stretch>
            <a:fillRect/>
          </a:stretch>
        </p:blipFill>
        <p:spPr>
          <a:xfrm>
            <a:off x="8065028" y="383583"/>
            <a:ext cx="3789120" cy="6090833"/>
          </a:xfrm>
          <a:prstGeom prst="rect">
            <a:avLst/>
          </a:prstGeom>
        </p:spPr>
      </p:pic>
      <p:pic>
        <p:nvPicPr>
          <p:cNvPr id="4" name="Content Placeholder 3">
            <a:extLst>
              <a:ext uri="{FF2B5EF4-FFF2-40B4-BE49-F238E27FC236}">
                <a16:creationId xmlns:a16="http://schemas.microsoft.com/office/drawing/2014/main" id="{793F25C9-0CA7-064F-A29E-B6FF6B381B5D}"/>
              </a:ext>
            </a:extLst>
          </p:cNvPr>
          <p:cNvPicPr>
            <a:picLocks noGrp="1" noChangeAspect="1"/>
          </p:cNvPicPr>
          <p:nvPr>
            <p:ph idx="1"/>
          </p:nvPr>
        </p:nvPicPr>
        <p:blipFill>
          <a:blip r:embed="rId3"/>
          <a:stretch>
            <a:fillRect/>
          </a:stretch>
        </p:blipFill>
        <p:spPr>
          <a:xfrm>
            <a:off x="4032514" y="383584"/>
            <a:ext cx="3789120" cy="6090832"/>
          </a:xfrm>
        </p:spPr>
      </p:pic>
      <p:sp>
        <p:nvSpPr>
          <p:cNvPr id="2" name="Title 1">
            <a:extLst>
              <a:ext uri="{FF2B5EF4-FFF2-40B4-BE49-F238E27FC236}">
                <a16:creationId xmlns:a16="http://schemas.microsoft.com/office/drawing/2014/main" id="{5466A2DD-7D2B-6647-9AAB-241844CA648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The Scholarship of Discovery (Original)</a:t>
            </a:r>
          </a:p>
        </p:txBody>
      </p:sp>
    </p:spTree>
    <p:extLst>
      <p:ext uri="{BB962C8B-B14F-4D97-AF65-F5344CB8AC3E}">
        <p14:creationId xmlns:p14="http://schemas.microsoft.com/office/powerpoint/2010/main" val="374824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4930-6990-A6AC-8580-9CDAE31ACBF4}"/>
              </a:ext>
            </a:extLst>
          </p:cNvPr>
          <p:cNvSpPr>
            <a:spLocks noGrp="1"/>
          </p:cNvSpPr>
          <p:nvPr>
            <p:ph type="title"/>
          </p:nvPr>
        </p:nvSpPr>
        <p:spPr/>
        <p:txBody>
          <a:bodyPr/>
          <a:lstStyle/>
          <a:p>
            <a:r>
              <a:rPr lang="en-US" dirty="0"/>
              <a:t>What do we know?</a:t>
            </a:r>
          </a:p>
        </p:txBody>
      </p:sp>
      <p:sp>
        <p:nvSpPr>
          <p:cNvPr id="3" name="Content Placeholder 2">
            <a:extLst>
              <a:ext uri="{FF2B5EF4-FFF2-40B4-BE49-F238E27FC236}">
                <a16:creationId xmlns:a16="http://schemas.microsoft.com/office/drawing/2014/main" id="{AB4798F6-8467-3614-9838-682635CA8780}"/>
              </a:ext>
            </a:extLst>
          </p:cNvPr>
          <p:cNvSpPr>
            <a:spLocks noGrp="1"/>
          </p:cNvSpPr>
          <p:nvPr>
            <p:ph idx="1"/>
          </p:nvPr>
        </p:nvSpPr>
        <p:spPr/>
        <p:txBody>
          <a:bodyPr>
            <a:normAutofit/>
          </a:bodyPr>
          <a:lstStyle/>
          <a:p>
            <a:pPr marL="0" indent="0" algn="ctr">
              <a:buNone/>
            </a:pPr>
            <a:r>
              <a:rPr lang="en-US" sz="5400" dirty="0"/>
              <a:t>Children are musical: </a:t>
            </a:r>
          </a:p>
          <a:p>
            <a:pPr marL="0" indent="0" algn="ctr">
              <a:buNone/>
            </a:pPr>
            <a:r>
              <a:rPr lang="en-US" sz="5400" dirty="0"/>
              <a:t>Rhythmic, melodic, </a:t>
            </a:r>
          </a:p>
          <a:p>
            <a:pPr marL="0" indent="0" algn="ctr">
              <a:buNone/>
            </a:pPr>
            <a:r>
              <a:rPr lang="en-US" sz="5400" dirty="0"/>
              <a:t>mixing music with movement/dance, dramatic play, expressive activity.</a:t>
            </a:r>
          </a:p>
        </p:txBody>
      </p:sp>
    </p:spTree>
    <p:extLst>
      <p:ext uri="{BB962C8B-B14F-4D97-AF65-F5344CB8AC3E}">
        <p14:creationId xmlns:p14="http://schemas.microsoft.com/office/powerpoint/2010/main" val="162495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D5F56B-1B23-6B44-A439-5F5B21A5FBFB}"/>
              </a:ext>
            </a:extLst>
          </p:cNvPr>
          <p:cNvPicPr>
            <a:picLocks noChangeAspect="1"/>
          </p:cNvPicPr>
          <p:nvPr/>
        </p:nvPicPr>
        <p:blipFill>
          <a:blip r:embed="rId2"/>
          <a:stretch>
            <a:fillRect/>
          </a:stretch>
        </p:blipFill>
        <p:spPr>
          <a:xfrm>
            <a:off x="3587263" y="414083"/>
            <a:ext cx="4205776" cy="6142891"/>
          </a:xfrm>
          <a:prstGeom prst="rect">
            <a:avLst/>
          </a:prstGeom>
        </p:spPr>
      </p:pic>
      <p:pic>
        <p:nvPicPr>
          <p:cNvPr id="4" name="Content Placeholder 3">
            <a:extLst>
              <a:ext uri="{FF2B5EF4-FFF2-40B4-BE49-F238E27FC236}">
                <a16:creationId xmlns:a16="http://schemas.microsoft.com/office/drawing/2014/main" id="{8368CED2-D843-3345-B40E-D4230F1B478D}"/>
              </a:ext>
            </a:extLst>
          </p:cNvPr>
          <p:cNvPicPr>
            <a:picLocks noGrp="1" noChangeAspect="1"/>
          </p:cNvPicPr>
          <p:nvPr>
            <p:ph idx="1"/>
          </p:nvPr>
        </p:nvPicPr>
        <p:blipFill>
          <a:blip r:embed="rId3"/>
          <a:stretch>
            <a:fillRect/>
          </a:stretch>
        </p:blipFill>
        <p:spPr>
          <a:xfrm>
            <a:off x="7853362" y="398586"/>
            <a:ext cx="4018207" cy="6142890"/>
          </a:xfrm>
        </p:spPr>
      </p:pic>
      <p:sp>
        <p:nvSpPr>
          <p:cNvPr id="2" name="Title 1">
            <a:extLst>
              <a:ext uri="{FF2B5EF4-FFF2-40B4-BE49-F238E27FC236}">
                <a16:creationId xmlns:a16="http://schemas.microsoft.com/office/drawing/2014/main" id="{8D46FCED-488D-E241-9DBE-4E8BFDEBF6F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The Scholarship of Integration (Synthesis)</a:t>
            </a:r>
          </a:p>
        </p:txBody>
      </p:sp>
    </p:spTree>
    <p:extLst>
      <p:ext uri="{BB962C8B-B14F-4D97-AF65-F5344CB8AC3E}">
        <p14:creationId xmlns:p14="http://schemas.microsoft.com/office/powerpoint/2010/main" val="2591384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3029</Words>
  <Application>Microsoft Office PowerPoint</Application>
  <PresentationFormat>Širokozaslonsko</PresentationFormat>
  <Paragraphs>118</Paragraphs>
  <Slides>40</Slides>
  <Notes>0</Notes>
  <HiddenSlides>0</HiddenSlides>
  <MMClips>2</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40</vt:i4>
      </vt:variant>
    </vt:vector>
  </HeadingPairs>
  <TitlesOfParts>
    <vt:vector size="44" baseType="lpstr">
      <vt:lpstr>Arial</vt:lpstr>
      <vt:lpstr>Calibri</vt:lpstr>
      <vt:lpstr>Calibri Light</vt:lpstr>
      <vt:lpstr>Office Theme</vt:lpstr>
      <vt:lpstr>Research in Music, Culture, and Children’s Education</vt:lpstr>
      <vt:lpstr>Long-Standing Questions that Orient Research and Practice </vt:lpstr>
      <vt:lpstr>Research-Based Answers to Questions:  </vt:lpstr>
      <vt:lpstr>    One Productive Research Year: 2013-2014 </vt:lpstr>
      <vt:lpstr>Campbell’s ”Research”, Now  (ca. 2022-23)</vt:lpstr>
      <vt:lpstr>Scholarship Reconsidered  (Ernest L. Boyer, 1992)</vt:lpstr>
      <vt:lpstr>The Scholarship of Discovery (Original)</vt:lpstr>
      <vt:lpstr>What do we know?</vt:lpstr>
      <vt:lpstr>The Scholarship of Integration (Synthesis)</vt:lpstr>
      <vt:lpstr>What do we know?</vt:lpstr>
      <vt:lpstr>The Scholarship of Application   (Expertise  going   External)</vt:lpstr>
      <vt:lpstr>How does the research help?</vt:lpstr>
      <vt:lpstr>The Scholarship of Teaching  (Sharing for Application)</vt:lpstr>
      <vt:lpstr>How does the research help?</vt:lpstr>
      <vt:lpstr>Scholarship of Engagement (Social-Civic) Journal of Folklore and Education, Journal of Popular Music Education, International Journal of Community Music, Journal of Research in Music Education </vt:lpstr>
      <vt:lpstr>How does the research help?</vt:lpstr>
      <vt:lpstr> (Jocelyn Mory) Recentering the Borderlands:  Matepe as Sacred Technology from the Mutapa State to the Age of Vapostori</vt:lpstr>
      <vt:lpstr>Jocelyn Mory: Recentering the Borderlands</vt:lpstr>
      <vt:lpstr> Reclaiming (Music) Culture</vt:lpstr>
      <vt:lpstr>(Juliana Cantarelli Vita)  “Because Songs Reflect the People”:  Archival Recordings of Children’s Music as Pathway to Respectful Resonance</vt:lpstr>
      <vt:lpstr>Juliana Cantarelli Vita: Pathway to Respectful Resonance</vt:lpstr>
      <vt:lpstr>Growing Cultural Sensitivity through the Study of Archived Musical Traditions</vt:lpstr>
      <vt:lpstr>PowerPointova predstavitev</vt:lpstr>
      <vt:lpstr>Music for Children,  Music by Children</vt:lpstr>
      <vt:lpstr>The Association for Cultural Equity </vt:lpstr>
      <vt:lpstr>Star-Songs and Constellations (Slide program inside The Global Jukebox) </vt:lpstr>
      <vt:lpstr>Collaborative Research:   Music Alive! in the Yakima Valley  </vt:lpstr>
      <vt:lpstr>Selected Publications re: MAYV Involvement</vt:lpstr>
      <vt:lpstr>Works At/Near the Finish Line</vt:lpstr>
      <vt:lpstr>PowerPointova predstavitev</vt:lpstr>
      <vt:lpstr>“Rhythmicking Because They Must” Ngoma by Wagogo Children</vt:lpstr>
      <vt:lpstr>Prospectus for the publisher Title: Community Identity through Music: Tanzania’s Wagogo Festival Authors: Kedmon Mapana and Patricia Shehan Campbell </vt:lpstr>
      <vt:lpstr>     “Working On It” (Mapana-Campbell)</vt:lpstr>
      <vt:lpstr> </vt:lpstr>
      <vt:lpstr>Research in Music, Culture, and Children’s Education</vt:lpstr>
      <vt:lpstr>Long-Standing Questions that Orient Research and Practice </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Campbell</dc:creator>
  <cp:lastModifiedBy>Konstanca</cp:lastModifiedBy>
  <cp:revision>8</cp:revision>
  <dcterms:created xsi:type="dcterms:W3CDTF">2023-02-17T13:00:53Z</dcterms:created>
  <dcterms:modified xsi:type="dcterms:W3CDTF">2023-02-26T15:25:53Z</dcterms:modified>
</cp:coreProperties>
</file>