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6B391-50C7-48B7-8305-D39DD990BFF6}" type="datetimeFigureOut">
              <a:rPr lang="sl-SI" smtClean="0"/>
              <a:t>10. 04. 2022</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B2D94-5746-4F22-893C-6D1AA8CEAC8D}" type="slidenum">
              <a:rPr lang="sl-SI" smtClean="0"/>
              <a:t>‹#›</a:t>
            </a:fld>
            <a:endParaRPr lang="sl-SI"/>
          </a:p>
        </p:txBody>
      </p:sp>
    </p:spTree>
    <p:extLst>
      <p:ext uri="{BB962C8B-B14F-4D97-AF65-F5344CB8AC3E}">
        <p14:creationId xmlns:p14="http://schemas.microsoft.com/office/powerpoint/2010/main" val="302559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417260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392985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1963138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grpSp>
      </p:grpSp>
      <p:sp>
        <p:nvSpPr>
          <p:cNvPr id="16403"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r>
              <a:rPr lang="sl-SI"/>
              <a:t>Kliknite, če želite urediti slog naslova matrice</a:t>
            </a:r>
          </a:p>
        </p:txBody>
      </p:sp>
      <p:sp>
        <p:nvSpPr>
          <p:cNvPr id="16404"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r>
              <a:rPr lang="sl-SI"/>
              <a:t>Kliknite, če želite urediti slog podnaslova matrice</a:t>
            </a:r>
          </a:p>
        </p:txBody>
      </p:sp>
      <p:sp>
        <p:nvSpPr>
          <p:cNvPr id="18" name="Rectangle 16"/>
          <p:cNvSpPr>
            <a:spLocks noGrp="1" noChangeArrowheads="1"/>
          </p:cNvSpPr>
          <p:nvPr>
            <p:ph type="dt" sz="half" idx="10"/>
          </p:nvPr>
        </p:nvSpPr>
        <p:spPr>
          <a:xfrm>
            <a:off x="609600" y="6248400"/>
            <a:ext cx="2844800" cy="457200"/>
          </a:xfrm>
        </p:spPr>
        <p:txBody>
          <a:bodyPr/>
          <a:lstStyle>
            <a:lvl1pPr>
              <a:defRPr/>
            </a:lvl1pPr>
          </a:lstStyle>
          <a:p>
            <a:pPr fontAlgn="base">
              <a:spcBef>
                <a:spcPct val="0"/>
              </a:spcBef>
              <a:spcAft>
                <a:spcPct val="0"/>
              </a:spcAft>
              <a:defRPr/>
            </a:pPr>
            <a:fld id="{B84CEBCE-5A43-4281-AD7B-39DCDF5A44AB}"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fontAlgn="base">
              <a:spcBef>
                <a:spcPct val="0"/>
              </a:spcBef>
              <a:spcAft>
                <a:spcPct val="0"/>
              </a:spcAft>
              <a:defRPr/>
            </a:pPr>
            <a:endParaRPr lang="sl-SI">
              <a:solidFill>
                <a:srgbClr val="000000"/>
              </a:solidFill>
            </a:endParaRPr>
          </a:p>
        </p:txBody>
      </p:sp>
      <p:sp>
        <p:nvSpPr>
          <p:cNvPr id="20" name="Rectangle 18"/>
          <p:cNvSpPr>
            <a:spLocks noGrp="1" noChangeArrowheads="1"/>
          </p:cNvSpPr>
          <p:nvPr>
            <p:ph type="sldNum" sz="quarter" idx="12"/>
          </p:nvPr>
        </p:nvSpPr>
        <p:spPr/>
        <p:txBody>
          <a:bodyPr/>
          <a:lstStyle>
            <a:lvl1pPr>
              <a:defRPr smtClean="0"/>
            </a:lvl1pPr>
          </a:lstStyle>
          <a:p>
            <a:pPr fontAlgn="base">
              <a:spcBef>
                <a:spcPct val="0"/>
              </a:spcBef>
              <a:spcAft>
                <a:spcPct val="0"/>
              </a:spcAft>
              <a:defRPr/>
            </a:pPr>
            <a:fld id="{37B258A5-9B36-45B4-BB60-62816D117F19}"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Tree>
    <p:extLst>
      <p:ext uri="{BB962C8B-B14F-4D97-AF65-F5344CB8AC3E}">
        <p14:creationId xmlns:p14="http://schemas.microsoft.com/office/powerpoint/2010/main" val="353424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67B52A1C-2BCE-4F00-98ED-228A07F39897}"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27DB4240-4778-4F35-8A79-DF41A820F990}"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44212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1"/>
            <a:ext cx="103632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CBFAE9C2-7E23-4C3C-AAFF-DE8667BE7F3C}"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99C39EE3-2649-48F4-93BB-0EED773B16BC}"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853798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36EDC9FE-1C81-4516-A841-DEEE7274D272}"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34606257-091E-4FDA-9C84-E9F718E4B4DE}"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207058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B97F0C2D-05C7-4997-8F84-B3A6BAB9993F}"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6A7E18D4-E0DA-45CE-B47C-5F76CBD59C86}"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954369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7782765B-0EBB-4DE0-9E01-7E543D2E0D7A}"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A8EDA042-FCA2-42DA-A2F6-EB9F4D94B019}"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3062026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1211406F-C8E7-4229-B75A-3F956B33B672}"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5272E835-32CB-45F8-9475-326EE1EC17F3}"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2050126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1" y="273050"/>
            <a:ext cx="4011084"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12B7A754-265C-409D-8F6F-AF57571DF500}"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03338BBB-3917-43EE-B487-26BC7B9F337A}"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81951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926239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79EDB900-D2A9-4E5E-9C59-C17F2210CC56}"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F3E71415-BB58-4E62-A9EB-B7EB2273749C}"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1096278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1FDF4388-64C0-4E73-A8A4-1E4C24EC2DEC}"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8F3FA350-808B-4E20-94CE-2F3E03BD52C8}"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745036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839200" y="457200"/>
            <a:ext cx="2743200" cy="5410200"/>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609600" y="457200"/>
            <a:ext cx="8026400" cy="541020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C425E481-A4AC-4693-AE7F-E975AD7DF569}"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F7ED7FB5-9DFD-4EB5-ACD5-41F0CE06B472}"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312925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0" y="457200"/>
            <a:ext cx="10972800" cy="1371600"/>
          </a:xfrm>
        </p:spPr>
        <p:txBody>
          <a:bodyPr/>
          <a:lstStyle/>
          <a:p>
            <a:r>
              <a:rPr lang="sl-SI"/>
              <a:t>Kliknite, če želite urediti slog naslova matrice</a:t>
            </a:r>
          </a:p>
        </p:txBody>
      </p:sp>
      <p:sp>
        <p:nvSpPr>
          <p:cNvPr id="3" name="Ograda besedila 2"/>
          <p:cNvSpPr>
            <a:spLocks noGrp="1"/>
          </p:cNvSpPr>
          <p:nvPr>
            <p:ph type="body" sz="half" idx="1"/>
          </p:nvPr>
        </p:nvSpPr>
        <p:spPr>
          <a:xfrm>
            <a:off x="609600" y="1981200"/>
            <a:ext cx="5384800" cy="3886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6197600" y="1981200"/>
            <a:ext cx="5384800" cy="3886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BDC5291D-A3EA-47BE-AAF1-92EE37CB0A15}"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C001CA72-5AE2-4748-BDAA-722779D1AFC8}"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2116062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Naslov in tabela">
    <p:spTree>
      <p:nvGrpSpPr>
        <p:cNvPr id="1" name=""/>
        <p:cNvGrpSpPr/>
        <p:nvPr/>
      </p:nvGrpSpPr>
      <p:grpSpPr>
        <a:xfrm>
          <a:off x="0" y="0"/>
          <a:ext cx="0" cy="0"/>
          <a:chOff x="0" y="0"/>
          <a:chExt cx="0" cy="0"/>
        </a:xfrm>
      </p:grpSpPr>
      <p:sp>
        <p:nvSpPr>
          <p:cNvPr id="2" name="Naslov 1"/>
          <p:cNvSpPr>
            <a:spLocks noGrp="1"/>
          </p:cNvSpPr>
          <p:nvPr>
            <p:ph type="title"/>
          </p:nvPr>
        </p:nvSpPr>
        <p:spPr>
          <a:xfrm>
            <a:off x="609600" y="457200"/>
            <a:ext cx="10972800" cy="1371600"/>
          </a:xfrm>
        </p:spPr>
        <p:txBody>
          <a:bodyPr/>
          <a:lstStyle/>
          <a:p>
            <a:r>
              <a:rPr lang="sl-SI"/>
              <a:t>Kliknite, če želite urediti slog naslova matrice</a:t>
            </a:r>
          </a:p>
        </p:txBody>
      </p:sp>
      <p:sp>
        <p:nvSpPr>
          <p:cNvPr id="3" name="Ograda tabele 2"/>
          <p:cNvSpPr>
            <a:spLocks noGrp="1"/>
          </p:cNvSpPr>
          <p:nvPr>
            <p:ph type="tbl" idx="1"/>
          </p:nvPr>
        </p:nvSpPr>
        <p:spPr>
          <a:xfrm>
            <a:off x="609600" y="1981200"/>
            <a:ext cx="10972800" cy="3886200"/>
          </a:xfrm>
        </p:spPr>
        <p:txBody>
          <a:bodyPr/>
          <a:lstStyle/>
          <a:p>
            <a:pPr lvl="0"/>
            <a:endParaRPr lang="sl-SI" noProof="0"/>
          </a:p>
        </p:txBody>
      </p:sp>
      <p:sp>
        <p:nvSpPr>
          <p:cNvPr id="4"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3EE53398-1637-46FD-B3E9-C3ABF45EA6AB}"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CCD031FD-1641-4FF4-ABB6-A7D3AD893A41}"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3045547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609600" y="457200"/>
            <a:ext cx="10972800" cy="1371600"/>
          </a:xfrm>
        </p:spPr>
        <p:txBody>
          <a:bodyPr/>
          <a:lstStyle/>
          <a:p>
            <a:r>
              <a:rPr lang="sl-SI"/>
              <a:t>Kliknite, če želite urediti slog naslova matrice</a:t>
            </a:r>
          </a:p>
        </p:txBody>
      </p:sp>
      <p:sp>
        <p:nvSpPr>
          <p:cNvPr id="3" name="Ograda besedila 2"/>
          <p:cNvSpPr>
            <a:spLocks noGrp="1"/>
          </p:cNvSpPr>
          <p:nvPr>
            <p:ph type="body" sz="half" idx="1"/>
          </p:nvPr>
        </p:nvSpPr>
        <p:spPr>
          <a:xfrm>
            <a:off x="609600" y="1981200"/>
            <a:ext cx="5384800" cy="3886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quarter" idx="2"/>
          </p:nvPr>
        </p:nvSpPr>
        <p:spPr>
          <a:xfrm>
            <a:off x="6197600" y="1981200"/>
            <a:ext cx="5384800" cy="18669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vsebine 4"/>
          <p:cNvSpPr>
            <a:spLocks noGrp="1"/>
          </p:cNvSpPr>
          <p:nvPr>
            <p:ph sz="quarter" idx="3"/>
          </p:nvPr>
        </p:nvSpPr>
        <p:spPr>
          <a:xfrm>
            <a:off x="6197600" y="4000500"/>
            <a:ext cx="5384800" cy="18669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C7FF2156-A5F0-42C8-80C5-6847970BE04E}"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AD9DEF2C-2335-4154-89E1-6C3870B41946}"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1776750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Vsebina">
    <p:spTree>
      <p:nvGrpSpPr>
        <p:cNvPr id="1" name=""/>
        <p:cNvGrpSpPr/>
        <p:nvPr/>
      </p:nvGrpSpPr>
      <p:grpSpPr>
        <a:xfrm>
          <a:off x="0" y="0"/>
          <a:ext cx="0" cy="0"/>
          <a:chOff x="0" y="0"/>
          <a:chExt cx="0" cy="0"/>
        </a:xfrm>
      </p:grpSpPr>
      <p:sp>
        <p:nvSpPr>
          <p:cNvPr id="2" name="Ograda vsebine 1"/>
          <p:cNvSpPr>
            <a:spLocks noGrp="1"/>
          </p:cNvSpPr>
          <p:nvPr>
            <p:ph/>
          </p:nvPr>
        </p:nvSpPr>
        <p:spPr>
          <a:xfrm>
            <a:off x="609600" y="457200"/>
            <a:ext cx="10972800" cy="5410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3" name="Rectangle 2"/>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sl-SI">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AB66674F-E65F-44A4-B4E9-500599683999}"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fontAlgn="base">
              <a:spcBef>
                <a:spcPct val="0"/>
              </a:spcBef>
              <a:spcAft>
                <a:spcPct val="0"/>
              </a:spcAft>
              <a:defRPr/>
            </a:pPr>
            <a:fld id="{0F420FF9-CE26-4573-A9E5-FB4FBA631058}"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224708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94782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C4D5687D-238D-4096-B90D-385BB80034B3}" type="datetimeFigureOut">
              <a:rPr lang="sl-SI" smtClean="0"/>
              <a:t>10. 04. 2022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207227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C4D5687D-238D-4096-B90D-385BB80034B3}" type="datetimeFigureOut">
              <a:rPr lang="sl-SI" smtClean="0"/>
              <a:t>10. 04. 2022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314040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C4D5687D-238D-4096-B90D-385BB80034B3}" type="datetimeFigureOut">
              <a:rPr lang="sl-SI" smtClean="0"/>
              <a:t>10. 04. 2022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62112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C4D5687D-238D-4096-B90D-385BB80034B3}" type="datetimeFigureOut">
              <a:rPr lang="sl-SI" smtClean="0"/>
              <a:t>10. 04. 2022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66887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C4D5687D-238D-4096-B90D-385BB80034B3}" type="datetimeFigureOut">
              <a:rPr lang="sl-SI" smtClean="0"/>
              <a:t>10. 04. 2022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258073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C4D5687D-238D-4096-B90D-385BB80034B3}" type="datetimeFigureOut">
              <a:rPr lang="sl-SI" smtClean="0"/>
              <a:t>10. 04. 2022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137094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5687D-238D-4096-B90D-385BB80034B3}" type="datetimeFigureOut">
              <a:rPr lang="sl-SI" smtClean="0"/>
              <a:t>10. 04. 2022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71DEC-37F2-49EF-818B-049552A19757}" type="slidenum">
              <a:rPr lang="sl-SI" smtClean="0"/>
              <a:t>‹#›</a:t>
            </a:fld>
            <a:endParaRPr lang="sl-SI"/>
          </a:p>
        </p:txBody>
      </p:sp>
    </p:spTree>
    <p:extLst>
      <p:ext uri="{BB962C8B-B14F-4D97-AF65-F5344CB8AC3E}">
        <p14:creationId xmlns:p14="http://schemas.microsoft.com/office/powerpoint/2010/main" val="2548914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fontAlgn="base">
              <a:spcBef>
                <a:spcPct val="0"/>
              </a:spcBef>
              <a:spcAft>
                <a:spcPct val="0"/>
              </a:spcAft>
              <a:defRPr/>
            </a:pPr>
            <a:endParaRPr lang="sl-SI">
              <a:solidFill>
                <a:srgbClr val="000000"/>
              </a:solidFill>
            </a:endParaRPr>
          </a:p>
        </p:txBody>
      </p:sp>
      <p:sp>
        <p:nvSpPr>
          <p:cNvPr id="15363"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anose="020B0A04020102020204" pitchFamily="34" charset="0"/>
              </a:defRPr>
            </a:lvl1pPr>
          </a:lstStyle>
          <a:p>
            <a:pPr fontAlgn="base">
              <a:spcBef>
                <a:spcPct val="0"/>
              </a:spcBef>
              <a:spcAft>
                <a:spcPct val="0"/>
              </a:spcAft>
              <a:defRPr/>
            </a:pPr>
            <a:fld id="{65E91146-3244-48A7-ABE9-DB137A4CB903}" type="slidenum">
              <a:rPr lang="sl-SI" altLang="sl-SI" smtClean="0">
                <a:solidFill>
                  <a:srgbClr val="000000"/>
                </a:solidFill>
              </a:rPr>
              <a:pPr fontAlgn="base">
                <a:spcBef>
                  <a:spcPct val="0"/>
                </a:spcBef>
                <a:spcAft>
                  <a:spcPct val="0"/>
                </a:spcAft>
                <a:defRPr/>
              </a:pPr>
              <a:t>‹#›</a:t>
            </a:fld>
            <a:endParaRPr lang="sl-SI" altLang="sl-SI">
              <a:solidFill>
                <a:srgbClr val="000000"/>
              </a:solidFill>
            </a:endParaRPr>
          </a:p>
        </p:txBody>
      </p:sp>
      <p:grpSp>
        <p:nvGrpSpPr>
          <p:cNvPr id="1028" name="Group 4"/>
          <p:cNvGrpSpPr>
            <a:grpSpLocks/>
          </p:cNvGrpSpPr>
          <p:nvPr/>
        </p:nvGrpSpPr>
        <p:grpSpPr bwMode="auto">
          <a:xfrm>
            <a:off x="0" y="0"/>
            <a:ext cx="12192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srgbClr val="666699"/>
                </a:solidFill>
                <a:effectLst/>
                <a:uLnTx/>
                <a:uFillTx/>
                <a:latin typeface="Arial" charset="0"/>
                <a:ea typeface="+mn-ea"/>
                <a:cs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srgbClr val="666699"/>
                </a:solidFill>
                <a:effectLst/>
                <a:uLnTx/>
                <a:uFillTx/>
                <a:latin typeface="Arial" charset="0"/>
                <a:ea typeface="+mn-ea"/>
                <a:cs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srgbClr val="9999CC"/>
                </a:solidFill>
                <a:effectLst/>
                <a:uLnTx/>
                <a:uFillTx/>
                <a:latin typeface="Arial" charset="0"/>
                <a:ea typeface="+mn-ea"/>
                <a:cs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srgbClr val="666699"/>
                </a:solidFill>
                <a:effectLst/>
                <a:uLnTx/>
                <a:uFillTx/>
                <a:latin typeface="Arial" charset="0"/>
                <a:ea typeface="+mn-ea"/>
                <a:cs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srgbClr val="9999CC"/>
                </a:solidFill>
                <a:effectLst/>
                <a:uLnTx/>
                <a:uFillTx/>
                <a:latin typeface="Arial" charset="0"/>
                <a:ea typeface="+mn-ea"/>
                <a:cs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p:spPr>
          <p:txBody>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srgbClr val="9999CC"/>
                </a:solidFill>
                <a:effectLst/>
                <a:uLnTx/>
                <a:uFillTx/>
                <a:latin typeface="Arial" charset="0"/>
                <a:ea typeface="+mn-ea"/>
                <a:cs typeface="Arial" charset="0"/>
              </a:endParaRPr>
            </a:p>
          </p:txBody>
        </p:sp>
      </p:grpSp>
      <p:sp>
        <p:nvSpPr>
          <p:cNvPr id="1029" name="Rectangle 14"/>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smtClean="0"/>
              <a:t>Kliknite, če želite urediti slog naslova matrice</a:t>
            </a:r>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smtClean="0"/>
              <a:t>Kliknite, če želite urediti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p>
        </p:txBody>
      </p:sp>
      <p:sp>
        <p:nvSpPr>
          <p:cNvPr id="15376"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fontAlgn="base">
              <a:spcBef>
                <a:spcPct val="0"/>
              </a:spcBef>
              <a:spcAft>
                <a:spcPct val="0"/>
              </a:spcAft>
              <a:defRPr/>
            </a:pPr>
            <a:fld id="{443A2FA3-CDD2-409F-9D1B-D93A61047964}" type="datetime1">
              <a:rPr lang="sl-SI" smtClean="0">
                <a:solidFill>
                  <a:srgbClr val="000000"/>
                </a:solidFill>
              </a:rPr>
              <a:pPr fontAlgn="base">
                <a:spcBef>
                  <a:spcPct val="0"/>
                </a:spcBef>
                <a:spcAft>
                  <a:spcPct val="0"/>
                </a:spcAft>
                <a:defRPr/>
              </a:pPr>
              <a:t>10. 04. 2022</a:t>
            </a:fld>
            <a:endParaRPr lang="sl-SI">
              <a:solidFill>
                <a:srgbClr val="000000"/>
              </a:solidFill>
            </a:endParaRPr>
          </a:p>
        </p:txBody>
      </p:sp>
    </p:spTree>
    <p:extLst>
      <p:ext uri="{BB962C8B-B14F-4D97-AF65-F5344CB8AC3E}">
        <p14:creationId xmlns:p14="http://schemas.microsoft.com/office/powerpoint/2010/main" val="2068801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4.wmf"/><Relationship Id="rId3" Type="http://schemas.openxmlformats.org/officeDocument/2006/relationships/image" Target="../media/image26.jpeg"/><Relationship Id="rId7" Type="http://schemas.openxmlformats.org/officeDocument/2006/relationships/image" Target="../media/image21.wmf"/><Relationship Id="rId12"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2.wmf"/><Relationship Id="rId1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2.bin"/><Relationship Id="rId18" Type="http://schemas.openxmlformats.org/officeDocument/2006/relationships/image" Target="../media/image37.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4.wmf"/><Relationship Id="rId17" Type="http://schemas.openxmlformats.org/officeDocument/2006/relationships/oleObject" Target="../embeddings/oleObject24.bin"/><Relationship Id="rId2" Type="http://schemas.openxmlformats.org/officeDocument/2006/relationships/slideLayout" Target="../slideLayouts/slideLayout18.xml"/><Relationship Id="rId16" Type="http://schemas.openxmlformats.org/officeDocument/2006/relationships/image" Target="../media/image36.wmf"/><Relationship Id="rId1" Type="http://schemas.openxmlformats.org/officeDocument/2006/relationships/vmlDrawing" Target="../drawings/vmlDrawing6.vml"/><Relationship Id="rId6" Type="http://schemas.openxmlformats.org/officeDocument/2006/relationships/image" Target="../media/image31.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0.bin"/><Relationship Id="rId14" Type="http://schemas.openxmlformats.org/officeDocument/2006/relationships/image" Target="../media/image35.wm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8.xml"/><Relationship Id="rId5" Type="http://schemas.openxmlformats.org/officeDocument/2006/relationships/image" Target="../media/image44.jpe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DB520BDC-38E7-4C36-981C-39D4F60D6C40}" type="slidenum">
              <a:rPr lang="sl-SI" altLang="sl-SI" sz="1200">
                <a:solidFill>
                  <a:srgbClr val="000000"/>
                </a:solidFill>
                <a:latin typeface="Arial Black" panose="020B0A04020102020204" pitchFamily="34" charset="0"/>
              </a:rPr>
              <a:pPr fontAlgn="base">
                <a:spcBef>
                  <a:spcPct val="0"/>
                </a:spcBef>
                <a:spcAft>
                  <a:spcPct val="0"/>
                </a:spcAft>
                <a:buClrTx/>
                <a:buSzTx/>
                <a:buNone/>
              </a:pPr>
              <a:t>1</a:t>
            </a:fld>
            <a:endParaRPr lang="sl-SI" altLang="sl-SI" sz="1200">
              <a:solidFill>
                <a:srgbClr val="000000"/>
              </a:solidFill>
              <a:latin typeface="Arial Black" panose="020B0A04020102020204" pitchFamily="34" charset="0"/>
            </a:endParaRPr>
          </a:p>
        </p:txBody>
      </p:sp>
      <p:sp>
        <p:nvSpPr>
          <p:cNvPr id="218115" name="Rectangle 4"/>
          <p:cNvSpPr>
            <a:spLocks noChangeArrowheads="1"/>
          </p:cNvSpPr>
          <p:nvPr/>
        </p:nvSpPr>
        <p:spPr bwMode="auto">
          <a:xfrm>
            <a:off x="1919288" y="404814"/>
            <a:ext cx="324326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b="1">
                <a:solidFill>
                  <a:srgbClr val="00007D"/>
                </a:solidFill>
              </a:rPr>
              <a:t>TOPLOTNA ČRPALKA</a:t>
            </a:r>
            <a:r>
              <a:rPr lang="sl-SI" altLang="sl-SI" sz="2200">
                <a:solidFill>
                  <a:srgbClr val="000000"/>
                </a:solidFill>
              </a:rPr>
              <a:t> </a:t>
            </a:r>
          </a:p>
        </p:txBody>
      </p:sp>
      <p:sp>
        <p:nvSpPr>
          <p:cNvPr id="218116" name="Rectangle 5"/>
          <p:cNvSpPr>
            <a:spLocks noChangeArrowheads="1"/>
          </p:cNvSpPr>
          <p:nvPr/>
        </p:nvSpPr>
        <p:spPr bwMode="auto">
          <a:xfrm>
            <a:off x="1954214" y="829301"/>
            <a:ext cx="871378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Ogrevanje je ena od visokih stroškovnih postavk v podjetjih in tudi v gospodinjstvih. Za znižanje stroškov sta mogoča dva načina: dodatna izolacija objekta ali uporaba brezplačnih obnovljivih virov toplote.</a:t>
            </a:r>
          </a:p>
        </p:txBody>
      </p:sp>
      <p:sp>
        <p:nvSpPr>
          <p:cNvPr id="218117" name="Rectangle 8"/>
          <p:cNvSpPr>
            <a:spLocks noChangeArrowheads="1"/>
          </p:cNvSpPr>
          <p:nvPr/>
        </p:nvSpPr>
        <p:spPr bwMode="auto">
          <a:xfrm>
            <a:off x="1524001" y="243885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sp>
        <p:nvSpPr>
          <p:cNvPr id="218118" name="Rectangle 20"/>
          <p:cNvSpPr>
            <a:spLocks noChangeArrowheads="1"/>
          </p:cNvSpPr>
          <p:nvPr/>
        </p:nvSpPr>
        <p:spPr bwMode="auto">
          <a:xfrm>
            <a:off x="4591051" y="3227652"/>
            <a:ext cx="18473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900">
                <a:solidFill>
                  <a:srgbClr val="000000"/>
                </a:solidFill>
              </a:rPr>
              <a:t/>
            </a:r>
            <a:br>
              <a:rPr lang="sl-SI" altLang="sl-SI" sz="900">
                <a:solidFill>
                  <a:srgbClr val="000000"/>
                </a:solidFill>
              </a:rPr>
            </a:br>
            <a:endParaRPr lang="sl-SI" altLang="sl-SI" sz="2200">
              <a:solidFill>
                <a:srgbClr val="000000"/>
              </a:solidFill>
            </a:endParaRPr>
          </a:p>
        </p:txBody>
      </p:sp>
      <p:pic>
        <p:nvPicPr>
          <p:cNvPr id="21811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2349500"/>
            <a:ext cx="5688012"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0" name="Rectangle 23"/>
          <p:cNvSpPr>
            <a:spLocks noChangeArrowheads="1"/>
          </p:cNvSpPr>
          <p:nvPr/>
        </p:nvSpPr>
        <p:spPr bwMode="auto">
          <a:xfrm>
            <a:off x="1524001" y="243885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sp>
        <p:nvSpPr>
          <p:cNvPr id="218121" name="Rectangle 24"/>
          <p:cNvSpPr>
            <a:spLocks noChangeArrowheads="1"/>
          </p:cNvSpPr>
          <p:nvPr/>
        </p:nvSpPr>
        <p:spPr bwMode="auto">
          <a:xfrm>
            <a:off x="1631950" y="4148546"/>
            <a:ext cx="1556836"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200">
                <a:solidFill>
                  <a:srgbClr val="000000"/>
                </a:solidFill>
                <a:cs typeface="Times New Roman" panose="02020603050405020304" pitchFamily="18" charset="0"/>
              </a:rPr>
              <a:t>toplota okolice 67 %</a:t>
            </a:r>
            <a:endParaRPr lang="sl-SI" altLang="sl-SI" sz="1200">
              <a:solidFill>
                <a:srgbClr val="000000"/>
              </a:solidFill>
            </a:endParaRPr>
          </a:p>
        </p:txBody>
      </p:sp>
      <p:sp>
        <p:nvSpPr>
          <p:cNvPr id="218122" name="Line 26"/>
          <p:cNvSpPr>
            <a:spLocks noChangeShapeType="1"/>
          </p:cNvSpPr>
          <p:nvPr/>
        </p:nvSpPr>
        <p:spPr bwMode="auto">
          <a:xfrm>
            <a:off x="7891463" y="3298826"/>
            <a:ext cx="0" cy="1654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18123" name="Line 25"/>
          <p:cNvSpPr>
            <a:spLocks noChangeShapeType="1"/>
          </p:cNvSpPr>
          <p:nvPr/>
        </p:nvSpPr>
        <p:spPr bwMode="auto">
          <a:xfrm>
            <a:off x="7888288" y="3300413"/>
            <a:ext cx="0" cy="1649412"/>
          </a:xfrm>
          <a:prstGeom prst="line">
            <a:avLst/>
          </a:prstGeom>
          <a:noFill/>
          <a:ln w="889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18124" name="Rectangle 27"/>
          <p:cNvSpPr>
            <a:spLocks noChangeArrowheads="1"/>
          </p:cNvSpPr>
          <p:nvPr/>
        </p:nvSpPr>
        <p:spPr bwMode="auto">
          <a:xfrm>
            <a:off x="1524001" y="168955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sp>
        <p:nvSpPr>
          <p:cNvPr id="218125" name="Rectangle 28"/>
          <p:cNvSpPr>
            <a:spLocks noChangeArrowheads="1"/>
          </p:cNvSpPr>
          <p:nvPr/>
        </p:nvSpPr>
        <p:spPr bwMode="auto">
          <a:xfrm>
            <a:off x="5375275" y="5805489"/>
            <a:ext cx="1398588" cy="2746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ClrTx/>
              <a:buSzTx/>
              <a:buNone/>
            </a:pPr>
            <a:r>
              <a:rPr lang="sl-SI" altLang="sl-SI" sz="1200">
                <a:solidFill>
                  <a:srgbClr val="000000"/>
                </a:solidFill>
                <a:cs typeface="Times New Roman" panose="02020603050405020304" pitchFamily="18" charset="0"/>
              </a:rPr>
              <a:t>ekspanzijski ventil</a:t>
            </a:r>
            <a:endParaRPr lang="sl-SI" altLang="sl-SI" sz="1200">
              <a:solidFill>
                <a:srgbClr val="000000"/>
              </a:solidFill>
            </a:endParaRPr>
          </a:p>
        </p:txBody>
      </p:sp>
      <p:graphicFrame>
        <p:nvGraphicFramePr>
          <p:cNvPr id="214058" name="Group 42"/>
          <p:cNvGraphicFramePr>
            <a:graphicFrameLocks noGrp="1"/>
          </p:cNvGraphicFramePr>
          <p:nvPr/>
        </p:nvGraphicFramePr>
        <p:xfrm>
          <a:off x="7967664" y="3068639"/>
          <a:ext cx="2700337" cy="2160587"/>
        </p:xfrm>
        <a:graphic>
          <a:graphicData uri="http://schemas.openxmlformats.org/drawingml/2006/table">
            <a:tbl>
              <a:tblPr/>
              <a:tblGrid>
                <a:gridCol w="2700337">
                  <a:extLst>
                    <a:ext uri="{9D8B030D-6E8A-4147-A177-3AD203B41FA5}">
                      <a16:colId xmlns:a16="http://schemas.microsoft.com/office/drawing/2014/main" val="20000"/>
                    </a:ext>
                  </a:extLst>
                </a:gridCol>
              </a:tblGrid>
              <a:tr h="21605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charset="0"/>
                          <a:cs typeface="Times New Roman" pitchFamily="18" charset="0"/>
                        </a:rPr>
                        <a:t>kondenzator</a:t>
                      </a:r>
                      <a:endParaRPr kumimoji="0" lang="sl-SI" sz="12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charset="0"/>
                          <a:cs typeface="Arial" charset="0"/>
                        </a:rPr>
                        <a:t>                          </a:t>
                      </a:r>
                      <a:r>
                        <a:rPr kumimoji="0" lang="sl-SI" sz="1200" b="0" i="0" u="none" strike="noStrike" cap="none" normalizeH="0" baseline="0">
                          <a:ln>
                            <a:noFill/>
                          </a:ln>
                          <a:solidFill>
                            <a:schemeClr val="tx1"/>
                          </a:solidFill>
                          <a:effectLst/>
                          <a:latin typeface="Arial" charset="0"/>
                          <a:cs typeface="Times New Roman" pitchFamily="18" charset="0"/>
                        </a:rPr>
                        <a:t>izhod tople vode</a:t>
                      </a:r>
                      <a:endParaRPr kumimoji="0" lang="sl-SI" sz="12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2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2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charset="0"/>
                          <a:cs typeface="Arial" charset="0"/>
                        </a:rPr>
                        <a:t>                          </a:t>
                      </a:r>
                      <a:r>
                        <a:rPr kumimoji="0" lang="sl-SI" sz="1200" b="0" i="0" u="none" strike="noStrike" cap="none" normalizeH="0" baseline="0">
                          <a:ln>
                            <a:noFill/>
                          </a:ln>
                          <a:solidFill>
                            <a:schemeClr val="tx1"/>
                          </a:solidFill>
                          <a:effectLst/>
                          <a:latin typeface="Arial" charset="0"/>
                          <a:cs typeface="Times New Roman" pitchFamily="18" charset="0"/>
                        </a:rPr>
                        <a:t>grelna toplota 100 %</a:t>
                      </a:r>
                      <a:endParaRPr kumimoji="0" lang="sl-SI" sz="12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2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2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2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charset="0"/>
                          <a:cs typeface="Arial" charset="0"/>
                        </a:rPr>
                        <a:t>                           </a:t>
                      </a:r>
                      <a:r>
                        <a:rPr kumimoji="0" lang="sl-SI" sz="1200" b="0" i="0" u="none" strike="noStrike" cap="none" normalizeH="0" baseline="0">
                          <a:ln>
                            <a:noFill/>
                          </a:ln>
                          <a:solidFill>
                            <a:schemeClr val="tx1"/>
                          </a:solidFill>
                          <a:effectLst/>
                          <a:latin typeface="Arial" charset="0"/>
                          <a:cs typeface="Times New Roman" pitchFamily="18" charset="0"/>
                        </a:rPr>
                        <a:t>vhod hladne vode</a:t>
                      </a:r>
                      <a:endParaRPr kumimoji="0" lang="sl-SI" sz="1200" b="0" i="0" u="none" strike="noStrike" cap="none" normalizeH="0" baseline="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18128" name="Rectangle 39"/>
          <p:cNvSpPr>
            <a:spLocks noChangeArrowheads="1"/>
          </p:cNvSpPr>
          <p:nvPr/>
        </p:nvSpPr>
        <p:spPr bwMode="auto">
          <a:xfrm>
            <a:off x="5721351" y="3457839"/>
            <a:ext cx="18473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900">
                <a:solidFill>
                  <a:srgbClr val="000000"/>
                </a:solidFill>
              </a:rPr>
              <a:t/>
            </a:r>
            <a:br>
              <a:rPr lang="sl-SI" altLang="sl-SI" sz="900">
                <a:solidFill>
                  <a:srgbClr val="000000"/>
                </a:solidFill>
              </a:rPr>
            </a:br>
            <a:endParaRPr lang="sl-SI" altLang="sl-SI" sz="2200">
              <a:solidFill>
                <a:srgbClr val="000000"/>
              </a:solidFill>
            </a:endParaRPr>
          </a:p>
        </p:txBody>
      </p:sp>
      <p:sp>
        <p:nvSpPr>
          <p:cNvPr id="218129" name="Rectangle 43"/>
          <p:cNvSpPr>
            <a:spLocks noChangeArrowheads="1"/>
          </p:cNvSpPr>
          <p:nvPr/>
        </p:nvSpPr>
        <p:spPr bwMode="auto">
          <a:xfrm>
            <a:off x="3359150" y="6092825"/>
            <a:ext cx="4978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b="1" i="1">
                <a:solidFill>
                  <a:srgbClr val="000000"/>
                </a:solidFill>
              </a:rPr>
              <a:t>Delovanje in potek toplotne črpalke</a:t>
            </a:r>
            <a:r>
              <a:rPr lang="sl-SI" altLang="sl-SI" sz="2200">
                <a:solidFill>
                  <a:srgbClr val="000000"/>
                </a:solidFill>
              </a:rPr>
              <a:t> </a:t>
            </a:r>
          </a:p>
        </p:txBody>
      </p:sp>
    </p:spTree>
    <p:extLst>
      <p:ext uri="{BB962C8B-B14F-4D97-AF65-F5344CB8AC3E}">
        <p14:creationId xmlns:p14="http://schemas.microsoft.com/office/powerpoint/2010/main" val="2571619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2112B1F7-5E5D-437C-B233-79E6C3A05893}" type="slidenum">
              <a:rPr lang="sl-SI" altLang="sl-SI" sz="1200">
                <a:solidFill>
                  <a:srgbClr val="000000"/>
                </a:solidFill>
                <a:latin typeface="Arial Black" panose="020B0A04020102020204" pitchFamily="34" charset="0"/>
              </a:rPr>
              <a:pPr fontAlgn="base">
                <a:spcBef>
                  <a:spcPct val="0"/>
                </a:spcBef>
                <a:spcAft>
                  <a:spcPct val="0"/>
                </a:spcAft>
                <a:buClrTx/>
                <a:buSzTx/>
                <a:buNone/>
              </a:pPr>
              <a:t>10</a:t>
            </a:fld>
            <a:endParaRPr lang="sl-SI" altLang="sl-SI" sz="1200">
              <a:solidFill>
                <a:srgbClr val="000000"/>
              </a:solidFill>
              <a:latin typeface="Arial Black" panose="020B0A04020102020204" pitchFamily="34" charset="0"/>
            </a:endParaRPr>
          </a:p>
        </p:txBody>
      </p:sp>
      <p:pic>
        <p:nvPicPr>
          <p:cNvPr id="2273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620714"/>
            <a:ext cx="15430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2" name="Rectangle 55"/>
          <p:cNvSpPr>
            <a:spLocks noChangeArrowheads="1"/>
          </p:cNvSpPr>
          <p:nvPr/>
        </p:nvSpPr>
        <p:spPr bwMode="auto">
          <a:xfrm>
            <a:off x="8040688" y="908051"/>
            <a:ext cx="417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000" i="1">
                <a:solidFill>
                  <a:srgbClr val="000000"/>
                </a:solidFill>
                <a:cs typeface="Times New Roman" panose="02020603050405020304" pitchFamily="18" charset="0"/>
              </a:rPr>
              <a:t>T</a:t>
            </a:r>
            <a:r>
              <a:rPr lang="sl-SI" altLang="sl-SI" sz="600">
                <a:solidFill>
                  <a:srgbClr val="000000"/>
                </a:solidFill>
                <a:cs typeface="Times New Roman" panose="02020603050405020304" pitchFamily="18" charset="0"/>
              </a:rPr>
              <a:t>od</a:t>
            </a:r>
            <a:r>
              <a:rPr lang="sl-SI" altLang="sl-SI" sz="600">
                <a:solidFill>
                  <a:srgbClr val="000000"/>
                </a:solidFill>
              </a:rPr>
              <a:t>v</a:t>
            </a:r>
            <a:r>
              <a:rPr lang="sl-SI" altLang="sl-SI" sz="900">
                <a:solidFill>
                  <a:srgbClr val="000000"/>
                </a:solidFill>
              </a:rPr>
              <a:t> </a:t>
            </a:r>
            <a:endParaRPr lang="sl-SI" altLang="sl-SI" sz="2200">
              <a:solidFill>
                <a:srgbClr val="000000"/>
              </a:solidFill>
            </a:endParaRPr>
          </a:p>
        </p:txBody>
      </p:sp>
      <p:graphicFrame>
        <p:nvGraphicFramePr>
          <p:cNvPr id="224333" name="Group 77"/>
          <p:cNvGraphicFramePr>
            <a:graphicFrameLocks noGrp="1"/>
          </p:cNvGraphicFramePr>
          <p:nvPr/>
        </p:nvGraphicFramePr>
        <p:xfrm>
          <a:off x="8112125" y="1557339"/>
          <a:ext cx="381000" cy="244475"/>
        </p:xfrm>
        <a:graphic>
          <a:graphicData uri="http://schemas.openxmlformats.org/drawingml/2006/table">
            <a:tbl>
              <a:tblPr/>
              <a:tblGrid>
                <a:gridCol w="381000">
                  <a:extLst>
                    <a:ext uri="{9D8B030D-6E8A-4147-A177-3AD203B41FA5}">
                      <a16:colId xmlns:a16="http://schemas.microsoft.com/office/drawing/2014/main" val="20000"/>
                    </a:ext>
                  </a:extLst>
                </a:gridCol>
              </a:tblGrid>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000" b="0" i="1" u="none" strike="noStrike" cap="none" normalizeH="0" baseline="0">
                          <a:ln>
                            <a:noFill/>
                          </a:ln>
                          <a:solidFill>
                            <a:schemeClr val="tx1"/>
                          </a:solidFill>
                          <a:effectLst/>
                          <a:latin typeface="Times New Roman" pitchFamily="18" charset="0"/>
                          <a:cs typeface="Times New Roman" pitchFamily="18" charset="0"/>
                        </a:rPr>
                        <a:t>T</a:t>
                      </a:r>
                      <a:r>
                        <a:rPr kumimoji="0" lang="sl-SI" sz="600" b="0" i="0" u="none" strike="noStrike" cap="none" normalizeH="0" baseline="0">
                          <a:ln>
                            <a:noFill/>
                          </a:ln>
                          <a:solidFill>
                            <a:schemeClr val="tx1"/>
                          </a:solidFill>
                          <a:effectLst/>
                          <a:latin typeface="Times New Roman" pitchFamily="18" charset="0"/>
                          <a:cs typeface="Times New Roman" pitchFamily="18" charset="0"/>
                        </a:rPr>
                        <a:t>dov</a:t>
                      </a:r>
                      <a:endParaRPr kumimoji="0" lang="sl-SI" sz="2200" b="0" i="0" u="none" strike="noStrike" cap="none" normalizeH="0" baseline="0">
                        <a:ln>
                          <a:noFill/>
                        </a:ln>
                        <a:solidFill>
                          <a:schemeClr val="tx1"/>
                        </a:solidFill>
                        <a:effectLst/>
                        <a:latin typeface="Arial" charset="0"/>
                        <a:cs typeface="Arial" charset="0"/>
                      </a:endParaRPr>
                    </a:p>
                  </a:txBody>
                  <a:tcPr marT="45839" marB="4583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4344" name="Group 88"/>
          <p:cNvGraphicFramePr>
            <a:graphicFrameLocks noGrp="1"/>
          </p:cNvGraphicFramePr>
          <p:nvPr/>
        </p:nvGraphicFramePr>
        <p:xfrm>
          <a:off x="8472488" y="1844675"/>
          <a:ext cx="2087562" cy="501650"/>
        </p:xfrm>
        <a:graphic>
          <a:graphicData uri="http://schemas.openxmlformats.org/drawingml/2006/table">
            <a:tbl>
              <a:tblPr/>
              <a:tblGrid>
                <a:gridCol w="2087562">
                  <a:extLst>
                    <a:ext uri="{9D8B030D-6E8A-4147-A177-3AD203B41FA5}">
                      <a16:colId xmlns:a16="http://schemas.microsoft.com/office/drawing/2014/main" val="20000"/>
                    </a:ext>
                  </a:extLst>
                </a:gridCol>
              </a:tblGrid>
              <a:tr h="501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000" b="0" i="1" u="none" strike="noStrike" cap="none" normalizeH="0" baseline="0">
                          <a:ln>
                            <a:noFill/>
                          </a:ln>
                          <a:solidFill>
                            <a:schemeClr val="tx1"/>
                          </a:solidFill>
                          <a:effectLst/>
                          <a:latin typeface="Times New Roman" pitchFamily="18" charset="0"/>
                          <a:cs typeface="Times New Roman" pitchFamily="18" charset="0"/>
                        </a:rPr>
                        <a:t>S</a:t>
                      </a:r>
                      <a:r>
                        <a:rPr kumimoji="0" lang="sl-SI" sz="1000" b="0" i="0" u="none" strike="noStrike" cap="none" normalizeH="0" baseline="0">
                          <a:ln>
                            <a:noFill/>
                          </a:ln>
                          <a:solidFill>
                            <a:schemeClr val="tx1"/>
                          </a:solidFill>
                          <a:effectLst/>
                          <a:latin typeface="Times New Roman" pitchFamily="18" charset="0"/>
                          <a:cs typeface="Times New Roman" pitchFamily="18" charset="0"/>
                        </a:rPr>
                        <a:t>1 = </a:t>
                      </a:r>
                      <a:r>
                        <a:rPr kumimoji="0" lang="sl-SI" sz="1000" b="0" i="1" u="none" strike="noStrike" cap="none" normalizeH="0" baseline="0">
                          <a:ln>
                            <a:noFill/>
                          </a:ln>
                          <a:solidFill>
                            <a:schemeClr val="tx1"/>
                          </a:solidFill>
                          <a:effectLst/>
                          <a:latin typeface="Times New Roman" pitchFamily="18" charset="0"/>
                          <a:cs typeface="Times New Roman" pitchFamily="18" charset="0"/>
                        </a:rPr>
                        <a:t>S</a:t>
                      </a:r>
                      <a:r>
                        <a:rPr kumimoji="0" lang="sl-SI" sz="1000" b="0" i="0" u="none" strike="noStrike" cap="none" normalizeH="0" baseline="-30000">
                          <a:ln>
                            <a:noFill/>
                          </a:ln>
                          <a:solidFill>
                            <a:schemeClr val="tx1"/>
                          </a:solidFill>
                          <a:effectLst/>
                          <a:latin typeface="Times New Roman" pitchFamily="18" charset="0"/>
                          <a:cs typeface="Times New Roman" pitchFamily="18" charset="0"/>
                        </a:rPr>
                        <a:t>4</a:t>
                      </a:r>
                      <a:r>
                        <a:rPr kumimoji="0" lang="sl-SI" sz="1000" b="0" i="0" u="none" strike="noStrike" cap="none" normalizeH="0" baseline="0">
                          <a:ln>
                            <a:noFill/>
                          </a:ln>
                          <a:solidFill>
                            <a:schemeClr val="tx1"/>
                          </a:solidFill>
                          <a:effectLst/>
                          <a:latin typeface="Times New Roman" pitchFamily="18" charset="0"/>
                          <a:cs typeface="Times New Roman" pitchFamily="18" charset="0"/>
                        </a:rPr>
                        <a:t>               </a:t>
                      </a:r>
                      <a:r>
                        <a:rPr kumimoji="0" lang="sl-SI" sz="1000" b="0" i="1" u="none" strike="noStrike" cap="none" normalizeH="0" baseline="0">
                          <a:ln>
                            <a:noFill/>
                          </a:ln>
                          <a:solidFill>
                            <a:schemeClr val="tx1"/>
                          </a:solidFill>
                          <a:effectLst/>
                          <a:latin typeface="Times New Roman" pitchFamily="18" charset="0"/>
                          <a:cs typeface="Times New Roman" pitchFamily="18" charset="0"/>
                        </a:rPr>
                        <a:t>S</a:t>
                      </a:r>
                      <a:r>
                        <a:rPr kumimoji="0" lang="sl-SI" sz="1000" b="0" i="1" u="none" strike="noStrike" cap="none" normalizeH="0" baseline="-30000">
                          <a:ln>
                            <a:noFill/>
                          </a:ln>
                          <a:solidFill>
                            <a:schemeClr val="tx1"/>
                          </a:solidFill>
                          <a:effectLst/>
                          <a:latin typeface="Times New Roman" pitchFamily="18" charset="0"/>
                          <a:cs typeface="Times New Roman" pitchFamily="18" charset="0"/>
                        </a:rPr>
                        <a:t>2</a:t>
                      </a:r>
                      <a:r>
                        <a:rPr kumimoji="0" lang="sl-SI" sz="1000" b="0" i="1" u="none" strike="noStrike" cap="none" normalizeH="0" baseline="0">
                          <a:ln>
                            <a:noFill/>
                          </a:ln>
                          <a:solidFill>
                            <a:schemeClr val="tx1"/>
                          </a:solidFill>
                          <a:effectLst/>
                          <a:latin typeface="Times New Roman" pitchFamily="18" charset="0"/>
                          <a:cs typeface="Times New Roman" pitchFamily="18" charset="0"/>
                        </a:rPr>
                        <a:t> = S</a:t>
                      </a:r>
                      <a:r>
                        <a:rPr kumimoji="0" lang="sl-SI" sz="1000" b="0" i="1" u="none" strike="noStrike" cap="none" normalizeH="0" baseline="-30000">
                          <a:ln>
                            <a:noFill/>
                          </a:ln>
                          <a:solidFill>
                            <a:schemeClr val="tx1"/>
                          </a:solidFill>
                          <a:effectLst/>
                          <a:latin typeface="Times New Roman" pitchFamily="18" charset="0"/>
                          <a:cs typeface="Times New Roman" pitchFamily="18" charset="0"/>
                        </a:rPr>
                        <a:t>3</a:t>
                      </a:r>
                      <a:r>
                        <a:rPr kumimoji="0" lang="sl-SI" sz="1000" b="0" i="1" u="none" strike="noStrike" cap="none" normalizeH="0" baseline="0">
                          <a:ln>
                            <a:noFill/>
                          </a:ln>
                          <a:solidFill>
                            <a:schemeClr val="tx1"/>
                          </a:solidFill>
                          <a:effectLst/>
                          <a:latin typeface="Times New Roman" pitchFamily="18" charset="0"/>
                          <a:cs typeface="Times New Roman" pitchFamily="18" charset="0"/>
                        </a:rPr>
                        <a:t>       S </a:t>
                      </a:r>
                      <a:r>
                        <a:rPr kumimoji="0" lang="sl-SI" sz="1000" b="0" i="0" u="none" strike="noStrike" cap="none" normalizeH="0" baseline="0">
                          <a:ln>
                            <a:noFill/>
                          </a:ln>
                          <a:solidFill>
                            <a:schemeClr val="tx1"/>
                          </a:solidFill>
                          <a:effectLst/>
                          <a:latin typeface="Times New Roman" pitchFamily="18" charset="0"/>
                          <a:cs typeface="Times New Roman" pitchFamily="18" charset="0"/>
                        </a:rPr>
                        <a:t>[J/K]</a:t>
                      </a:r>
                      <a:endParaRPr kumimoji="0" lang="sl-SI" sz="2200" b="0" i="0" u="none" strike="noStrike" cap="none" normalizeH="0" baseline="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7337" name="Rectangle 89"/>
          <p:cNvSpPr>
            <a:spLocks noChangeArrowheads="1"/>
          </p:cNvSpPr>
          <p:nvPr/>
        </p:nvSpPr>
        <p:spPr bwMode="auto">
          <a:xfrm>
            <a:off x="8975725" y="1844676"/>
            <a:ext cx="425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1000" i="1">
                <a:solidFill>
                  <a:srgbClr val="000000"/>
                </a:solidFill>
              </a:rPr>
              <a:t>Q</a:t>
            </a:r>
            <a:r>
              <a:rPr lang="sl-SI" altLang="sl-SI" sz="1000" baseline="-25000">
                <a:solidFill>
                  <a:srgbClr val="000000"/>
                </a:solidFill>
              </a:rPr>
              <a:t>dov</a:t>
            </a:r>
          </a:p>
        </p:txBody>
      </p:sp>
      <p:sp>
        <p:nvSpPr>
          <p:cNvPr id="227338" name="Line 90"/>
          <p:cNvSpPr>
            <a:spLocks noChangeShapeType="1"/>
          </p:cNvSpPr>
          <p:nvPr/>
        </p:nvSpPr>
        <p:spPr bwMode="auto">
          <a:xfrm>
            <a:off x="8759825" y="1628775"/>
            <a:ext cx="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27339" name="Line 94"/>
          <p:cNvSpPr>
            <a:spLocks noChangeShapeType="1"/>
          </p:cNvSpPr>
          <p:nvPr/>
        </p:nvSpPr>
        <p:spPr bwMode="auto">
          <a:xfrm>
            <a:off x="9517063" y="1700213"/>
            <a:ext cx="0" cy="1444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27340" name="Rectangle 105"/>
          <p:cNvSpPr>
            <a:spLocks noChangeArrowheads="1"/>
          </p:cNvSpPr>
          <p:nvPr/>
        </p:nvSpPr>
        <p:spPr bwMode="auto">
          <a:xfrm>
            <a:off x="8256589" y="260350"/>
            <a:ext cx="5286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000" i="1">
                <a:solidFill>
                  <a:srgbClr val="000000"/>
                </a:solidFill>
              </a:rPr>
              <a:t>T </a:t>
            </a:r>
            <a:r>
              <a:rPr lang="sl-SI" altLang="sl-SI" sz="1000">
                <a:solidFill>
                  <a:srgbClr val="000000"/>
                </a:solidFill>
              </a:rPr>
              <a:t>[K]</a:t>
            </a:r>
            <a:r>
              <a:rPr lang="sl-SI" altLang="sl-SI" sz="2200">
                <a:solidFill>
                  <a:srgbClr val="000000"/>
                </a:solidFill>
              </a:rPr>
              <a:t> </a:t>
            </a:r>
          </a:p>
        </p:txBody>
      </p:sp>
      <p:sp>
        <p:nvSpPr>
          <p:cNvPr id="227341" name="Rectangle 107"/>
          <p:cNvSpPr>
            <a:spLocks noChangeArrowheads="1"/>
          </p:cNvSpPr>
          <p:nvPr/>
        </p:nvSpPr>
        <p:spPr bwMode="auto">
          <a:xfrm>
            <a:off x="1524001" y="264205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7342" name="Object 106"/>
          <p:cNvGraphicFramePr>
            <a:graphicFrameLocks noChangeAspect="1"/>
          </p:cNvGraphicFramePr>
          <p:nvPr/>
        </p:nvGraphicFramePr>
        <p:xfrm>
          <a:off x="1927226" y="404814"/>
          <a:ext cx="2505075" cy="1520825"/>
        </p:xfrm>
        <a:graphic>
          <a:graphicData uri="http://schemas.openxmlformats.org/presentationml/2006/ole">
            <mc:AlternateContent xmlns:mc="http://schemas.openxmlformats.org/markup-compatibility/2006">
              <mc:Choice xmlns:v="urn:schemas-microsoft-com:vml" Requires="v">
                <p:oleObj spid="_x0000_s12290" name="Enačba" r:id="rId4" imgW="1879600" imgH="1143000" progId="Equation.3">
                  <p:embed/>
                </p:oleObj>
              </mc:Choice>
              <mc:Fallback>
                <p:oleObj name="Enačba" r:id="rId4" imgW="1879600" imgH="1143000" progId="Equation.3">
                  <p:embed/>
                  <p:pic>
                    <p:nvPicPr>
                      <p:cNvPr id="227342" name="Object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226" y="404814"/>
                        <a:ext cx="25050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4384" name="Group 128"/>
          <p:cNvGraphicFramePr>
            <a:graphicFrameLocks noGrp="1"/>
          </p:cNvGraphicFramePr>
          <p:nvPr/>
        </p:nvGraphicFramePr>
        <p:xfrm>
          <a:off x="1847850" y="2060575"/>
          <a:ext cx="2952750" cy="427038"/>
        </p:xfrm>
        <a:graphic>
          <a:graphicData uri="http://schemas.openxmlformats.org/drawingml/2006/table">
            <a:tbl>
              <a:tblPr/>
              <a:tblGrid>
                <a:gridCol w="2952750">
                  <a:extLst>
                    <a:ext uri="{9D8B030D-6E8A-4147-A177-3AD203B41FA5}">
                      <a16:colId xmlns:a16="http://schemas.microsoft.com/office/drawing/2014/main" val="20000"/>
                    </a:ext>
                  </a:extLst>
                </a:gridCol>
              </a:tblGrid>
              <a:tr h="427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2200" b="0" i="0" u="none" strike="noStrike" cap="none" normalizeH="0" baseline="0">
                          <a:ln>
                            <a:noFill/>
                          </a:ln>
                          <a:solidFill>
                            <a:schemeClr val="tx1"/>
                          </a:solidFill>
                          <a:effectLst/>
                          <a:latin typeface="Arial" charset="0"/>
                          <a:cs typeface="Times New Roman" pitchFamily="18" charset="0"/>
                        </a:rPr>
                        <a:t>Hladilno število </a:t>
                      </a:r>
                      <a:r>
                        <a:rPr kumimoji="0" lang="el-GR" sz="2200" b="1" i="1" u="none" strike="noStrike" cap="none" normalizeH="0" baseline="0">
                          <a:ln>
                            <a:noFill/>
                          </a:ln>
                          <a:solidFill>
                            <a:schemeClr val="tx1"/>
                          </a:solidFill>
                          <a:effectLst/>
                          <a:latin typeface="Arial" charset="0"/>
                          <a:cs typeface="Times New Roman" pitchFamily="18" charset="0"/>
                        </a:rPr>
                        <a:t>ε</a:t>
                      </a:r>
                      <a:r>
                        <a:rPr kumimoji="0" lang="sl-SI" sz="2200" b="0" i="1" u="none" strike="noStrike" cap="none" normalizeH="0" baseline="-25000">
                          <a:ln>
                            <a:noFill/>
                          </a:ln>
                          <a:solidFill>
                            <a:schemeClr val="tx1"/>
                          </a:solidFill>
                          <a:effectLst/>
                          <a:latin typeface="Arial" charset="0"/>
                          <a:cs typeface="Arial" charset="0"/>
                        </a:rPr>
                        <a:t>HA</a:t>
                      </a:r>
                      <a:r>
                        <a:rPr kumimoji="0" lang="sl-SI" sz="2200" b="1" i="1" u="none" strike="noStrike" cap="none" normalizeH="0" baseline="0">
                          <a:ln>
                            <a:noFill/>
                          </a:ln>
                          <a:solidFill>
                            <a:schemeClr val="tx1"/>
                          </a:solidFill>
                          <a:effectLst/>
                          <a:latin typeface="Arial" charset="0"/>
                          <a:cs typeface="Arial" charset="0"/>
                        </a:rPr>
                        <a:t>:</a:t>
                      </a:r>
                      <a:endParaRPr kumimoji="0" lang="el-GR" sz="2200" b="0" i="0" u="none" strike="noStrike" cap="none" normalizeH="0" baseline="0">
                        <a:ln>
                          <a:noFill/>
                        </a:ln>
                        <a:solidFill>
                          <a:schemeClr val="tx1"/>
                        </a:solidFill>
                        <a:effectLst/>
                        <a:latin typeface="Arial" charset="0"/>
                        <a:cs typeface="Arial" charset="0"/>
                      </a:endParaRPr>
                    </a:p>
                  </a:txBody>
                  <a:tcPr marT="45754" marB="4575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7345" name="Rectangle 125"/>
          <p:cNvSpPr>
            <a:spLocks noChangeArrowheads="1"/>
          </p:cNvSpPr>
          <p:nvPr/>
        </p:nvSpPr>
        <p:spPr bwMode="auto">
          <a:xfrm>
            <a:off x="1524001" y="299924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7346" name="Object 124"/>
          <p:cNvGraphicFramePr>
            <a:graphicFrameLocks noChangeAspect="1"/>
          </p:cNvGraphicFramePr>
          <p:nvPr/>
        </p:nvGraphicFramePr>
        <p:xfrm>
          <a:off x="1931989" y="2503488"/>
          <a:ext cx="7088187" cy="633412"/>
        </p:xfrm>
        <a:graphic>
          <a:graphicData uri="http://schemas.openxmlformats.org/presentationml/2006/ole">
            <mc:AlternateContent xmlns:mc="http://schemas.openxmlformats.org/markup-compatibility/2006">
              <mc:Choice xmlns:v="urn:schemas-microsoft-com:vml" Requires="v">
                <p:oleObj spid="_x0000_s12291" name="Enačba" r:id="rId6" imgW="4559300" imgH="431800" progId="Equation.3">
                  <p:embed/>
                </p:oleObj>
              </mc:Choice>
              <mc:Fallback>
                <p:oleObj name="Enačba" r:id="rId6" imgW="4559300" imgH="431800" progId="Equation.3">
                  <p:embed/>
                  <p:pic>
                    <p:nvPicPr>
                      <p:cNvPr id="227346" name="Object 1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989" y="2503488"/>
                        <a:ext cx="70881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7347" name="Rectangle 126"/>
          <p:cNvSpPr>
            <a:spLocks noChangeArrowheads="1"/>
          </p:cNvSpPr>
          <p:nvPr/>
        </p:nvSpPr>
        <p:spPr bwMode="auto">
          <a:xfrm>
            <a:off x="1847850" y="3213100"/>
            <a:ext cx="4248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Hladilno število </a:t>
            </a:r>
            <a:r>
              <a:rPr lang="el-GR" altLang="sl-SI" sz="2200">
                <a:solidFill>
                  <a:srgbClr val="000000"/>
                </a:solidFill>
                <a:latin typeface="Times New Roman" panose="02020603050405020304" pitchFamily="18" charset="0"/>
                <a:cs typeface="Times New Roman" panose="02020603050405020304" pitchFamily="18" charset="0"/>
              </a:rPr>
              <a:t>ε</a:t>
            </a:r>
            <a:r>
              <a:rPr lang="sl-SI" altLang="sl-SI" sz="2200" i="1" baseline="-25000">
                <a:solidFill>
                  <a:srgbClr val="000000"/>
                </a:solidFill>
                <a:latin typeface="Times New Roman" panose="02020603050405020304" pitchFamily="18" charset="0"/>
                <a:cs typeface="Times New Roman" panose="02020603050405020304" pitchFamily="18" charset="0"/>
              </a:rPr>
              <a:t>HB</a:t>
            </a:r>
            <a:r>
              <a:rPr lang="sl-SI" altLang="sl-SI" sz="2200">
                <a:solidFill>
                  <a:srgbClr val="000000"/>
                </a:solidFill>
              </a:rPr>
              <a:t>:</a:t>
            </a:r>
          </a:p>
        </p:txBody>
      </p:sp>
      <p:sp>
        <p:nvSpPr>
          <p:cNvPr id="227348" name="Rectangle 130"/>
          <p:cNvSpPr>
            <a:spLocks noChangeArrowheads="1"/>
          </p:cNvSpPr>
          <p:nvPr/>
        </p:nvSpPr>
        <p:spPr bwMode="auto">
          <a:xfrm>
            <a:off x="1524001" y="299924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7349" name="Object 129"/>
          <p:cNvGraphicFramePr>
            <a:graphicFrameLocks noChangeAspect="1"/>
          </p:cNvGraphicFramePr>
          <p:nvPr/>
        </p:nvGraphicFramePr>
        <p:xfrm>
          <a:off x="1919289" y="3644900"/>
          <a:ext cx="6696075" cy="655638"/>
        </p:xfrm>
        <a:graphic>
          <a:graphicData uri="http://schemas.openxmlformats.org/presentationml/2006/ole">
            <mc:AlternateContent xmlns:mc="http://schemas.openxmlformats.org/markup-compatibility/2006">
              <mc:Choice xmlns:v="urn:schemas-microsoft-com:vml" Requires="v">
                <p:oleObj spid="_x0000_s12292" name="Enačba" r:id="rId8" imgW="3822700" imgH="431800" progId="Equation.3">
                  <p:embed/>
                </p:oleObj>
              </mc:Choice>
              <mc:Fallback>
                <p:oleObj name="Enačba" r:id="rId8" imgW="3822700" imgH="431800" progId="Equation.3">
                  <p:embed/>
                  <p:pic>
                    <p:nvPicPr>
                      <p:cNvPr id="227349" name="Object 1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9289" y="3644900"/>
                        <a:ext cx="66960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7350" name="Rectangle 131"/>
          <p:cNvSpPr>
            <a:spLocks noChangeArrowheads="1"/>
          </p:cNvSpPr>
          <p:nvPr/>
        </p:nvSpPr>
        <p:spPr bwMode="auto">
          <a:xfrm>
            <a:off x="1847851" y="4365625"/>
            <a:ext cx="35099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Povečanje moči motorja </a:t>
            </a:r>
            <a:r>
              <a:rPr lang="sl-SI" altLang="sl-SI" sz="2200" i="1">
                <a:solidFill>
                  <a:srgbClr val="000000"/>
                </a:solidFill>
              </a:rPr>
              <a:t>P:</a:t>
            </a:r>
          </a:p>
        </p:txBody>
      </p:sp>
      <p:sp>
        <p:nvSpPr>
          <p:cNvPr id="227351" name="Rectangle 133"/>
          <p:cNvSpPr>
            <a:spLocks noChangeArrowheads="1"/>
          </p:cNvSpPr>
          <p:nvPr/>
        </p:nvSpPr>
        <p:spPr bwMode="auto">
          <a:xfrm>
            <a:off x="1524001" y="299924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7352" name="Object 132"/>
          <p:cNvGraphicFramePr>
            <a:graphicFrameLocks noChangeAspect="1"/>
          </p:cNvGraphicFramePr>
          <p:nvPr/>
        </p:nvGraphicFramePr>
        <p:xfrm>
          <a:off x="4656138" y="476251"/>
          <a:ext cx="2952750" cy="658813"/>
        </p:xfrm>
        <a:graphic>
          <a:graphicData uri="http://schemas.openxmlformats.org/presentationml/2006/ole">
            <mc:AlternateContent xmlns:mc="http://schemas.openxmlformats.org/markup-compatibility/2006">
              <mc:Choice xmlns:v="urn:schemas-microsoft-com:vml" Requires="v">
                <p:oleObj spid="_x0000_s12293" name="Enačba" r:id="rId10" imgW="1777229" imgH="431613" progId="Equation.3">
                  <p:embed/>
                </p:oleObj>
              </mc:Choice>
              <mc:Fallback>
                <p:oleObj name="Enačba" r:id="rId10" imgW="1777229" imgH="431613" progId="Equation.3">
                  <p:embed/>
                  <p:pic>
                    <p:nvPicPr>
                      <p:cNvPr id="227352" name="Object 1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6138" y="476251"/>
                        <a:ext cx="2952750" cy="65881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7353" name="Rectangle 135"/>
          <p:cNvSpPr>
            <a:spLocks noChangeArrowheads="1"/>
          </p:cNvSpPr>
          <p:nvPr/>
        </p:nvSpPr>
        <p:spPr bwMode="auto">
          <a:xfrm>
            <a:off x="1524001" y="256585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7354" name="Object 134"/>
          <p:cNvGraphicFramePr>
            <a:graphicFrameLocks noChangeAspect="1"/>
          </p:cNvGraphicFramePr>
          <p:nvPr/>
        </p:nvGraphicFramePr>
        <p:xfrm>
          <a:off x="1992314" y="4724401"/>
          <a:ext cx="2663825" cy="2024063"/>
        </p:xfrm>
        <a:graphic>
          <a:graphicData uri="http://schemas.openxmlformats.org/presentationml/2006/ole">
            <mc:AlternateContent xmlns:mc="http://schemas.openxmlformats.org/markup-compatibility/2006">
              <mc:Choice xmlns:v="urn:schemas-microsoft-com:vml" Requires="v">
                <p:oleObj spid="_x0000_s12294" name="Enačba" r:id="rId12" imgW="1701800" imgH="1295400" progId="Equation.3">
                  <p:embed/>
                </p:oleObj>
              </mc:Choice>
              <mc:Fallback>
                <p:oleObj name="Enačba" r:id="rId12" imgW="1701800" imgH="1295400" progId="Equation.3">
                  <p:embed/>
                  <p:pic>
                    <p:nvPicPr>
                      <p:cNvPr id="227354" name="Object 1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2314" y="4724401"/>
                        <a:ext cx="26638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7355" name="Rectangle 136"/>
          <p:cNvSpPr>
            <a:spLocks noChangeArrowheads="1"/>
          </p:cNvSpPr>
          <p:nvPr/>
        </p:nvSpPr>
        <p:spPr bwMode="auto">
          <a:xfrm>
            <a:off x="3575051" y="5805489"/>
            <a:ext cx="35591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pri enakem toplotnem toku </a:t>
            </a:r>
          </a:p>
        </p:txBody>
      </p:sp>
      <p:sp>
        <p:nvSpPr>
          <p:cNvPr id="227356" name="Rectangle 138"/>
          <p:cNvSpPr>
            <a:spLocks noChangeArrowheads="1"/>
          </p:cNvSpPr>
          <p:nvPr/>
        </p:nvSpPr>
        <p:spPr bwMode="auto">
          <a:xfrm>
            <a:off x="1524001" y="309925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7357" name="Object 137"/>
          <p:cNvGraphicFramePr>
            <a:graphicFrameLocks noChangeAspect="1"/>
          </p:cNvGraphicFramePr>
          <p:nvPr/>
        </p:nvGraphicFramePr>
        <p:xfrm>
          <a:off x="7175501" y="5818188"/>
          <a:ext cx="1800225" cy="449262"/>
        </p:xfrm>
        <a:graphic>
          <a:graphicData uri="http://schemas.openxmlformats.org/presentationml/2006/ole">
            <mc:AlternateContent xmlns:mc="http://schemas.openxmlformats.org/markup-compatibility/2006">
              <mc:Choice xmlns:v="urn:schemas-microsoft-com:vml" Requires="v">
                <p:oleObj spid="_x0000_s12295" name="Enačba" r:id="rId14" imgW="914400" imgH="228600" progId="Equation.3">
                  <p:embed/>
                </p:oleObj>
              </mc:Choice>
              <mc:Fallback>
                <p:oleObj name="Enačba" r:id="rId14" imgW="914400" imgH="228600" progId="Equation.3">
                  <p:embed/>
                  <p:pic>
                    <p:nvPicPr>
                      <p:cNvPr id="227357" name="Object 1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75501" y="5818188"/>
                        <a:ext cx="18002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7400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B192A551-F2C9-4D31-A9EB-731EA479B08C}" type="slidenum">
              <a:rPr lang="sl-SI" altLang="sl-SI" sz="1200">
                <a:solidFill>
                  <a:srgbClr val="000000"/>
                </a:solidFill>
                <a:latin typeface="Arial Black" panose="020B0A04020102020204" pitchFamily="34" charset="0"/>
              </a:rPr>
              <a:pPr fontAlgn="base">
                <a:spcBef>
                  <a:spcPct val="0"/>
                </a:spcBef>
                <a:spcAft>
                  <a:spcPct val="0"/>
                </a:spcAft>
                <a:buClrTx/>
                <a:buSzTx/>
                <a:buNone/>
              </a:pPr>
              <a:t>11</a:t>
            </a:fld>
            <a:endParaRPr lang="sl-SI" altLang="sl-SI" sz="1200">
              <a:solidFill>
                <a:srgbClr val="000000"/>
              </a:solidFill>
              <a:latin typeface="Arial Black" panose="020B0A04020102020204" pitchFamily="34" charset="0"/>
            </a:endParaRPr>
          </a:p>
        </p:txBody>
      </p:sp>
      <p:sp>
        <p:nvSpPr>
          <p:cNvPr id="228355" name="Rectangle 5"/>
          <p:cNvSpPr>
            <a:spLocks noChangeArrowheads="1"/>
          </p:cNvSpPr>
          <p:nvPr/>
        </p:nvSpPr>
        <p:spPr bwMode="auto">
          <a:xfrm>
            <a:off x="1524001" y="2780171"/>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8356" name="Object 4"/>
          <p:cNvGraphicFramePr>
            <a:graphicFrameLocks noChangeAspect="1"/>
          </p:cNvGraphicFramePr>
          <p:nvPr/>
        </p:nvGraphicFramePr>
        <p:xfrm>
          <a:off x="1919289" y="404814"/>
          <a:ext cx="5184775" cy="1417637"/>
        </p:xfrm>
        <a:graphic>
          <a:graphicData uri="http://schemas.openxmlformats.org/presentationml/2006/ole">
            <mc:AlternateContent xmlns:mc="http://schemas.openxmlformats.org/markup-compatibility/2006">
              <mc:Choice xmlns:v="urn:schemas-microsoft-com:vml" Requires="v">
                <p:oleObj spid="_x0000_s13314" name="Enačba" r:id="rId3" imgW="2908300" imgH="863600" progId="Equation.3">
                  <p:embed/>
                </p:oleObj>
              </mc:Choice>
              <mc:Fallback>
                <p:oleObj name="Enačba" r:id="rId3" imgW="2908300" imgH="863600" progId="Equation.3">
                  <p:embed/>
                  <p:pic>
                    <p:nvPicPr>
                      <p:cNvPr id="2283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404814"/>
                        <a:ext cx="518477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8357" name="Rectangle 6"/>
          <p:cNvSpPr>
            <a:spLocks noChangeArrowheads="1"/>
          </p:cNvSpPr>
          <p:nvPr/>
        </p:nvSpPr>
        <p:spPr bwMode="auto">
          <a:xfrm>
            <a:off x="1774826" y="1916114"/>
            <a:ext cx="36496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Povečanje moči v odstotkih:</a:t>
            </a:r>
          </a:p>
        </p:txBody>
      </p:sp>
      <p:sp>
        <p:nvSpPr>
          <p:cNvPr id="228358" name="Rectangle 7"/>
          <p:cNvSpPr>
            <a:spLocks noChangeArrowheads="1"/>
          </p:cNvSpPr>
          <p:nvPr/>
        </p:nvSpPr>
        <p:spPr bwMode="auto">
          <a:xfrm>
            <a:off x="1919288" y="4149725"/>
            <a:ext cx="43926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Zmanjšanje hladilnega števila </a:t>
            </a:r>
            <a:r>
              <a:rPr lang="el-GR" altLang="sl-SI" sz="2200" b="1">
                <a:solidFill>
                  <a:srgbClr val="000000"/>
                </a:solidFill>
                <a:latin typeface="Times New Roman" panose="02020603050405020304" pitchFamily="18" charset="0"/>
                <a:cs typeface="Times New Roman" panose="02020603050405020304" pitchFamily="18" charset="0"/>
              </a:rPr>
              <a:t>ε</a:t>
            </a:r>
            <a:r>
              <a:rPr lang="sl-SI" altLang="sl-SI" sz="2200" baseline="-25000">
                <a:solidFill>
                  <a:srgbClr val="000000"/>
                </a:solidFill>
                <a:latin typeface="Times New Roman" panose="02020603050405020304" pitchFamily="18" charset="0"/>
                <a:cs typeface="Times New Roman" panose="02020603050405020304" pitchFamily="18" charset="0"/>
              </a:rPr>
              <a:t>HB</a:t>
            </a:r>
            <a:r>
              <a:rPr lang="sl-SI" altLang="sl-SI" sz="2200">
                <a:solidFill>
                  <a:srgbClr val="000000"/>
                </a:solidFill>
              </a:rPr>
              <a:t>:</a:t>
            </a:r>
          </a:p>
        </p:txBody>
      </p:sp>
      <p:sp>
        <p:nvSpPr>
          <p:cNvPr id="228359" name="Rectangle 9"/>
          <p:cNvSpPr>
            <a:spLocks noChangeArrowheads="1"/>
          </p:cNvSpPr>
          <p:nvPr/>
        </p:nvSpPr>
        <p:spPr bwMode="auto">
          <a:xfrm>
            <a:off x="1524001" y="265634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8360" name="Object 8"/>
          <p:cNvGraphicFramePr>
            <a:graphicFrameLocks noChangeAspect="1"/>
          </p:cNvGraphicFramePr>
          <p:nvPr/>
        </p:nvGraphicFramePr>
        <p:xfrm>
          <a:off x="2468564" y="2276476"/>
          <a:ext cx="5165725" cy="1812925"/>
        </p:xfrm>
        <a:graphic>
          <a:graphicData uri="http://schemas.openxmlformats.org/presentationml/2006/ole">
            <mc:AlternateContent xmlns:mc="http://schemas.openxmlformats.org/markup-compatibility/2006">
              <mc:Choice xmlns:v="urn:schemas-microsoft-com:vml" Requires="v">
                <p:oleObj spid="_x0000_s13315" name="Enačba" r:id="rId5" imgW="2425700" imgH="1117600" progId="Equation.3">
                  <p:embed/>
                </p:oleObj>
              </mc:Choice>
              <mc:Fallback>
                <p:oleObj name="Enačba" r:id="rId5" imgW="2425700" imgH="1117600" progId="Equation.3">
                  <p:embed/>
                  <p:pic>
                    <p:nvPicPr>
                      <p:cNvPr id="22836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8564" y="2276476"/>
                        <a:ext cx="51657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8361" name="Rectangle 11"/>
          <p:cNvSpPr>
            <a:spLocks noChangeArrowheads="1"/>
          </p:cNvSpPr>
          <p:nvPr/>
        </p:nvSpPr>
        <p:spPr bwMode="auto">
          <a:xfrm>
            <a:off x="1524001" y="265634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8362" name="Object 10"/>
          <p:cNvGraphicFramePr>
            <a:graphicFrameLocks noChangeAspect="1"/>
          </p:cNvGraphicFramePr>
          <p:nvPr/>
        </p:nvGraphicFramePr>
        <p:xfrm>
          <a:off x="2298700" y="4560889"/>
          <a:ext cx="5291138" cy="1970087"/>
        </p:xfrm>
        <a:graphic>
          <a:graphicData uri="http://schemas.openxmlformats.org/presentationml/2006/ole">
            <mc:AlternateContent xmlns:mc="http://schemas.openxmlformats.org/markup-compatibility/2006">
              <mc:Choice xmlns:v="urn:schemas-microsoft-com:vml" Requires="v">
                <p:oleObj spid="_x0000_s13316" name="Enačba" r:id="rId7" imgW="2286000" imgH="1143000" progId="Equation.3">
                  <p:embed/>
                </p:oleObj>
              </mc:Choice>
              <mc:Fallback>
                <p:oleObj name="Enačba" r:id="rId7" imgW="2286000" imgH="1143000" progId="Equation.3">
                  <p:embed/>
                  <p:pic>
                    <p:nvPicPr>
                      <p:cNvPr id="228362"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8700" y="4560889"/>
                        <a:ext cx="5291138"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8811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7D3087D7-EC26-48AC-AFB8-E6B1D908267E}" type="slidenum">
              <a:rPr lang="sl-SI" altLang="sl-SI" sz="1200">
                <a:solidFill>
                  <a:srgbClr val="000000"/>
                </a:solidFill>
                <a:latin typeface="Arial Black" panose="020B0A04020102020204" pitchFamily="34" charset="0"/>
              </a:rPr>
              <a:pPr fontAlgn="base">
                <a:spcBef>
                  <a:spcPct val="0"/>
                </a:spcBef>
                <a:spcAft>
                  <a:spcPct val="0"/>
                </a:spcAft>
                <a:buClrTx/>
                <a:buSzTx/>
                <a:buNone/>
              </a:pPr>
              <a:t>12</a:t>
            </a:fld>
            <a:endParaRPr lang="sl-SI" altLang="sl-SI" sz="1200">
              <a:solidFill>
                <a:srgbClr val="000000"/>
              </a:solidFill>
              <a:latin typeface="Arial Black" panose="020B0A04020102020204" pitchFamily="34" charset="0"/>
            </a:endParaRPr>
          </a:p>
        </p:txBody>
      </p:sp>
      <p:sp>
        <p:nvSpPr>
          <p:cNvPr id="229379" name="Rectangle 4"/>
          <p:cNvSpPr>
            <a:spLocks noChangeArrowheads="1"/>
          </p:cNvSpPr>
          <p:nvPr/>
        </p:nvSpPr>
        <p:spPr bwMode="auto">
          <a:xfrm>
            <a:off x="1919288" y="399296"/>
            <a:ext cx="864076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tabLst>
                <a:tab pos="1706563"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1706563"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1706563"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1706563"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1706563"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706563"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706563"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706563"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706563" algn="l"/>
              </a:tabLst>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2200">
                <a:solidFill>
                  <a:srgbClr val="000000"/>
                </a:solidFill>
              </a:rPr>
              <a:t>2. Izračunaj grelno in hladilno število za toplotno črpalko, ki črpa temperaturo pri </a:t>
            </a:r>
            <a:r>
              <a:rPr lang="sl-SI" altLang="sl-SI" sz="2200" i="1">
                <a:solidFill>
                  <a:srgbClr val="000000"/>
                </a:solidFill>
              </a:rPr>
              <a:t>T</a:t>
            </a:r>
            <a:r>
              <a:rPr lang="sl-SI" altLang="sl-SI" sz="2200" i="1" baseline="-25000">
                <a:solidFill>
                  <a:srgbClr val="000000"/>
                </a:solidFill>
              </a:rPr>
              <a:t>dov</a:t>
            </a:r>
            <a:r>
              <a:rPr lang="sl-SI" altLang="sl-SI" sz="2200" i="1">
                <a:solidFill>
                  <a:srgbClr val="000000"/>
                </a:solidFill>
              </a:rPr>
              <a:t> = </a:t>
            </a:r>
            <a:r>
              <a:rPr lang="sl-SI" altLang="sl-SI" sz="2200">
                <a:solidFill>
                  <a:srgbClr val="000000"/>
                </a:solidFill>
              </a:rPr>
              <a:t>278 K in jo oddaja pri </a:t>
            </a:r>
            <a:r>
              <a:rPr lang="sl-SI" altLang="sl-SI" sz="2200" i="1">
                <a:solidFill>
                  <a:srgbClr val="000000"/>
                </a:solidFill>
              </a:rPr>
              <a:t>T</a:t>
            </a:r>
            <a:r>
              <a:rPr lang="sl-SI" altLang="sl-SI" sz="2200" i="1" baseline="-25000">
                <a:solidFill>
                  <a:srgbClr val="000000"/>
                </a:solidFill>
              </a:rPr>
              <a:t>odv</a:t>
            </a:r>
            <a:r>
              <a:rPr lang="sl-SI" altLang="sl-SI" sz="2200" i="1">
                <a:solidFill>
                  <a:srgbClr val="000000"/>
                </a:solidFill>
              </a:rPr>
              <a:t>   = </a:t>
            </a:r>
            <a:r>
              <a:rPr lang="sl-SI" altLang="sl-SI" sz="2200">
                <a:solidFill>
                  <a:srgbClr val="000000"/>
                </a:solidFill>
              </a:rPr>
              <a:t>293 K? Nariši diagram </a:t>
            </a:r>
            <a:r>
              <a:rPr lang="sl-SI" altLang="sl-SI" sz="2200" i="1">
                <a:solidFill>
                  <a:srgbClr val="000000"/>
                </a:solidFill>
              </a:rPr>
              <a:t>T-S?</a:t>
            </a:r>
            <a:endParaRPr lang="sl-SI" altLang="sl-SI" sz="2200">
              <a:solidFill>
                <a:srgbClr val="000000"/>
              </a:solidFill>
            </a:endParaRPr>
          </a:p>
        </p:txBody>
      </p:sp>
      <p:sp>
        <p:nvSpPr>
          <p:cNvPr id="229380" name="Rectangle 5"/>
          <p:cNvSpPr>
            <a:spLocks noChangeArrowheads="1"/>
          </p:cNvSpPr>
          <p:nvPr/>
        </p:nvSpPr>
        <p:spPr bwMode="auto">
          <a:xfrm>
            <a:off x="1703389" y="1765926"/>
            <a:ext cx="878522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3. Hladilna skrinja za prečrpano toploto </a:t>
            </a:r>
            <a:r>
              <a:rPr lang="sl-SI" altLang="sl-SI" sz="2200" i="1">
                <a:solidFill>
                  <a:srgbClr val="000000"/>
                </a:solidFill>
              </a:rPr>
              <a:t>Q</a:t>
            </a:r>
            <a:r>
              <a:rPr lang="sl-SI" altLang="sl-SI" sz="2200" i="1" baseline="-25000">
                <a:solidFill>
                  <a:srgbClr val="000000"/>
                </a:solidFill>
              </a:rPr>
              <a:t>do</a:t>
            </a:r>
            <a:r>
              <a:rPr lang="sl-SI" altLang="sl-SI" sz="2200" i="1">
                <a:solidFill>
                  <a:srgbClr val="000000"/>
                </a:solidFill>
              </a:rPr>
              <a:t> = </a:t>
            </a:r>
            <a:r>
              <a:rPr lang="sl-SI" altLang="sl-SI" sz="2200">
                <a:solidFill>
                  <a:srgbClr val="000000"/>
                </a:solidFill>
              </a:rPr>
              <a:t>1,4 kWh iz skrinje v </a:t>
            </a:r>
          </a:p>
          <a:p>
            <a:pPr eaLnBrk="0" fontAlgn="base" hangingPunct="0">
              <a:spcBef>
                <a:spcPct val="0"/>
              </a:spcBef>
              <a:spcAft>
                <a:spcPct val="0"/>
              </a:spcAft>
              <a:buClrTx/>
              <a:buSzTx/>
              <a:buNone/>
            </a:pPr>
            <a:r>
              <a:rPr lang="sl-SI" altLang="sl-SI" sz="2200">
                <a:solidFill>
                  <a:srgbClr val="000000"/>
                </a:solidFill>
              </a:rPr>
              <a:t>okolico porabi </a:t>
            </a:r>
            <a:r>
              <a:rPr lang="sl-SI" altLang="sl-SI" sz="2200" i="1">
                <a:solidFill>
                  <a:srgbClr val="000000"/>
                </a:solidFill>
              </a:rPr>
              <a:t>W</a:t>
            </a:r>
            <a:r>
              <a:rPr lang="sl-SI" altLang="sl-SI" sz="2200" i="1" baseline="-25000">
                <a:solidFill>
                  <a:srgbClr val="000000"/>
                </a:solidFill>
              </a:rPr>
              <a:t>0</a:t>
            </a:r>
            <a:r>
              <a:rPr lang="sl-SI" altLang="sl-SI" sz="2200" i="1">
                <a:solidFill>
                  <a:srgbClr val="000000"/>
                </a:solidFill>
              </a:rPr>
              <a:t> = </a:t>
            </a:r>
            <a:r>
              <a:rPr lang="sl-SI" altLang="sl-SI" sz="2200">
                <a:solidFill>
                  <a:srgbClr val="000000"/>
                </a:solidFill>
              </a:rPr>
              <a:t>1 kWh elektrike. Koliko sta grelno in hladilno </a:t>
            </a:r>
          </a:p>
          <a:p>
            <a:pPr eaLnBrk="0" fontAlgn="base" hangingPunct="0">
              <a:spcBef>
                <a:spcPct val="0"/>
              </a:spcBef>
              <a:spcAft>
                <a:spcPct val="0"/>
              </a:spcAft>
              <a:buClrTx/>
              <a:buSzTx/>
              <a:buNone/>
            </a:pPr>
            <a:r>
              <a:rPr lang="sl-SI" altLang="sl-SI" sz="2200">
                <a:solidFill>
                  <a:srgbClr val="000000"/>
                </a:solidFill>
              </a:rPr>
              <a:t>število? Katero od teh števil je značilno za proces? Nariši diagram </a:t>
            </a:r>
          </a:p>
          <a:p>
            <a:pPr eaLnBrk="0" fontAlgn="base" hangingPunct="0">
              <a:spcBef>
                <a:spcPct val="0"/>
              </a:spcBef>
              <a:spcAft>
                <a:spcPct val="0"/>
              </a:spcAft>
              <a:buClrTx/>
              <a:buSzTx/>
              <a:buNone/>
            </a:pPr>
            <a:r>
              <a:rPr lang="sl-SI" altLang="sl-SI" sz="2200" i="1">
                <a:solidFill>
                  <a:srgbClr val="000000"/>
                </a:solidFill>
              </a:rPr>
              <a:t>T-S?</a:t>
            </a:r>
          </a:p>
        </p:txBody>
      </p:sp>
      <p:sp>
        <p:nvSpPr>
          <p:cNvPr id="229381" name="Rectangle 8"/>
          <p:cNvSpPr>
            <a:spLocks noChangeArrowheads="1"/>
          </p:cNvSpPr>
          <p:nvPr/>
        </p:nvSpPr>
        <p:spPr bwMode="auto">
          <a:xfrm>
            <a:off x="-1427163" y="251505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sp>
        <p:nvSpPr>
          <p:cNvPr id="229382" name="Rectangle 9"/>
          <p:cNvSpPr>
            <a:spLocks noChangeArrowheads="1"/>
          </p:cNvSpPr>
          <p:nvPr/>
        </p:nvSpPr>
        <p:spPr bwMode="auto">
          <a:xfrm>
            <a:off x="1631950" y="3350251"/>
            <a:ext cx="9036050" cy="144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cs typeface="Times New Roman" panose="02020603050405020304" pitchFamily="18" charset="0"/>
              </a:rPr>
              <a:t>4. Koliko dela porabi hladilni stroj, da spremeni </a:t>
            </a:r>
            <a:r>
              <a:rPr lang="sl-SI" altLang="sl-SI" sz="2200" i="1">
                <a:solidFill>
                  <a:srgbClr val="000000"/>
                </a:solidFill>
                <a:cs typeface="Times New Roman" panose="02020603050405020304" pitchFamily="18" charset="0"/>
              </a:rPr>
              <a:t>m = </a:t>
            </a:r>
            <a:r>
              <a:rPr lang="sl-SI" altLang="sl-SI" sz="2200">
                <a:solidFill>
                  <a:srgbClr val="000000"/>
                </a:solidFill>
                <a:cs typeface="Times New Roman" panose="02020603050405020304" pitchFamily="18" charset="0"/>
              </a:rPr>
              <a:t>1 kg mrzle vode </a:t>
            </a:r>
            <a:endParaRPr lang="sl-SI" altLang="sl-SI" sz="2200">
              <a:solidFill>
                <a:srgbClr val="000000"/>
              </a:solidFill>
            </a:endParaRPr>
          </a:p>
          <a:p>
            <a:pPr eaLnBrk="0" fontAlgn="base" hangingPunct="0">
              <a:spcBef>
                <a:spcPct val="0"/>
              </a:spcBef>
              <a:spcAft>
                <a:spcPct val="0"/>
              </a:spcAft>
              <a:buClrTx/>
              <a:buSzTx/>
              <a:buNone/>
            </a:pPr>
            <a:r>
              <a:rPr lang="sl-SI" altLang="sl-SI" sz="2200">
                <a:solidFill>
                  <a:srgbClr val="000000"/>
                </a:solidFill>
                <a:cs typeface="Times New Roman" panose="02020603050405020304" pitchFamily="18" charset="0"/>
              </a:rPr>
              <a:t>v led s temperaturo </a:t>
            </a:r>
            <a:r>
              <a:rPr lang="sl-SI" altLang="sl-SI" sz="2200" i="1">
                <a:solidFill>
                  <a:srgbClr val="000000"/>
                </a:solidFill>
                <a:cs typeface="Times New Roman" panose="02020603050405020304" pitchFamily="18" charset="0"/>
              </a:rPr>
              <a:t>T</a:t>
            </a:r>
            <a:r>
              <a:rPr lang="sl-SI" altLang="sl-SI" sz="2200" baseline="-30000">
                <a:solidFill>
                  <a:srgbClr val="000000"/>
                </a:solidFill>
                <a:cs typeface="Times New Roman" panose="02020603050405020304" pitchFamily="18" charset="0"/>
              </a:rPr>
              <a:t>do</a:t>
            </a:r>
            <a:r>
              <a:rPr lang="sl-SI" altLang="sl-SI" sz="2200">
                <a:solidFill>
                  <a:srgbClr val="000000"/>
                </a:solidFill>
                <a:cs typeface="Times New Roman" panose="02020603050405020304" pitchFamily="18" charset="0"/>
              </a:rPr>
              <a:t> = 273 K. Talilna toplota ledu je </a:t>
            </a:r>
            <a:r>
              <a:rPr lang="sl-SI" altLang="sl-SI" sz="2200" i="1">
                <a:solidFill>
                  <a:srgbClr val="000000"/>
                </a:solidFill>
                <a:cs typeface="Times New Roman" panose="02020603050405020304" pitchFamily="18" charset="0"/>
              </a:rPr>
              <a:t>q</a:t>
            </a:r>
            <a:r>
              <a:rPr lang="sl-SI" altLang="sl-SI" sz="2200" baseline="-30000">
                <a:solidFill>
                  <a:srgbClr val="000000"/>
                </a:solidFill>
                <a:cs typeface="Times New Roman" panose="02020603050405020304" pitchFamily="18" charset="0"/>
              </a:rPr>
              <a:t>tal</a:t>
            </a:r>
            <a:r>
              <a:rPr lang="sl-SI" altLang="sl-SI" sz="2200">
                <a:solidFill>
                  <a:srgbClr val="000000"/>
                </a:solidFill>
                <a:cs typeface="Times New Roman" panose="02020603050405020304" pitchFamily="18" charset="0"/>
              </a:rPr>
              <a:t> </a:t>
            </a:r>
            <a:r>
              <a:rPr lang="sl-SI" altLang="sl-SI" sz="2200" i="1">
                <a:solidFill>
                  <a:srgbClr val="000000"/>
                </a:solidFill>
                <a:cs typeface="Times New Roman" panose="02020603050405020304" pitchFamily="18" charset="0"/>
              </a:rPr>
              <a:t>= </a:t>
            </a:r>
            <a:r>
              <a:rPr lang="sl-SI" altLang="sl-SI" sz="2200">
                <a:solidFill>
                  <a:srgbClr val="000000"/>
                </a:solidFill>
                <a:cs typeface="Times New Roman" panose="02020603050405020304" pitchFamily="18" charset="0"/>
              </a:rPr>
              <a:t>335 </a:t>
            </a:r>
            <a:endParaRPr lang="sl-SI" altLang="sl-SI" sz="2200">
              <a:solidFill>
                <a:srgbClr val="000000"/>
              </a:solidFill>
            </a:endParaRPr>
          </a:p>
          <a:p>
            <a:pPr eaLnBrk="0" fontAlgn="base" hangingPunct="0">
              <a:spcBef>
                <a:spcPct val="0"/>
              </a:spcBef>
              <a:spcAft>
                <a:spcPct val="0"/>
              </a:spcAft>
              <a:buClrTx/>
              <a:buSzTx/>
              <a:buNone/>
            </a:pPr>
            <a:r>
              <a:rPr lang="sl-SI" altLang="sl-SI" sz="2200">
                <a:solidFill>
                  <a:srgbClr val="000000"/>
                </a:solidFill>
                <a:cs typeface="Times New Roman" panose="02020603050405020304" pitchFamily="18" charset="0"/>
              </a:rPr>
              <a:t>kJ/kg, če se v njegovem kondenzatorju oddaja toplota pri </a:t>
            </a:r>
            <a:r>
              <a:rPr lang="sl-SI" altLang="sl-SI" sz="2200" i="1">
                <a:solidFill>
                  <a:srgbClr val="000000"/>
                </a:solidFill>
                <a:cs typeface="Times New Roman" panose="02020603050405020304" pitchFamily="18" charset="0"/>
              </a:rPr>
              <a:t>T</a:t>
            </a:r>
            <a:r>
              <a:rPr lang="sl-SI" altLang="sl-SI" sz="2200" i="1" baseline="-30000">
                <a:solidFill>
                  <a:srgbClr val="000000"/>
                </a:solidFill>
                <a:cs typeface="Times New Roman" panose="02020603050405020304" pitchFamily="18" charset="0"/>
              </a:rPr>
              <a:t>od</a:t>
            </a:r>
            <a:r>
              <a:rPr lang="sl-SI" altLang="sl-SI" sz="2200" i="1">
                <a:solidFill>
                  <a:srgbClr val="000000"/>
                </a:solidFill>
                <a:cs typeface="Times New Roman" panose="02020603050405020304" pitchFamily="18" charset="0"/>
              </a:rPr>
              <a:t> = </a:t>
            </a:r>
            <a:r>
              <a:rPr lang="sl-SI" altLang="sl-SI" sz="2200">
                <a:solidFill>
                  <a:srgbClr val="000000"/>
                </a:solidFill>
                <a:cs typeface="Times New Roman" panose="02020603050405020304" pitchFamily="18" charset="0"/>
              </a:rPr>
              <a:t>293 K. </a:t>
            </a:r>
            <a:endParaRPr lang="sl-SI" altLang="sl-SI" sz="2200">
              <a:solidFill>
                <a:srgbClr val="000000"/>
              </a:solidFill>
            </a:endParaRPr>
          </a:p>
          <a:p>
            <a:pPr eaLnBrk="0" fontAlgn="base" hangingPunct="0">
              <a:spcBef>
                <a:spcPct val="0"/>
              </a:spcBef>
              <a:spcAft>
                <a:spcPct val="0"/>
              </a:spcAft>
              <a:buClrTx/>
              <a:buSzTx/>
              <a:buNone/>
            </a:pPr>
            <a:r>
              <a:rPr lang="sl-SI" altLang="sl-SI" sz="2200">
                <a:solidFill>
                  <a:srgbClr val="000000"/>
                </a:solidFill>
                <a:cs typeface="Times New Roman" panose="02020603050405020304" pitchFamily="18" charset="0"/>
              </a:rPr>
              <a:t>Nariši diagram </a:t>
            </a:r>
            <a:r>
              <a:rPr lang="sl-SI" altLang="sl-SI" sz="2200" i="1">
                <a:solidFill>
                  <a:srgbClr val="000000"/>
                </a:solidFill>
                <a:cs typeface="Times New Roman" panose="02020603050405020304" pitchFamily="18" charset="0"/>
              </a:rPr>
              <a:t>T-S?</a:t>
            </a:r>
            <a:endParaRPr lang="sl-SI" altLang="sl-SI" sz="2200">
              <a:solidFill>
                <a:srgbClr val="000000"/>
              </a:solidFill>
            </a:endParaRPr>
          </a:p>
        </p:txBody>
      </p:sp>
    </p:spTree>
    <p:extLst>
      <p:ext uri="{BB962C8B-B14F-4D97-AF65-F5344CB8AC3E}">
        <p14:creationId xmlns:p14="http://schemas.microsoft.com/office/powerpoint/2010/main" val="2572541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46C38883-F6B4-49AF-BC28-51631EC1D1CD}" type="slidenum">
              <a:rPr lang="sl-SI" altLang="sl-SI" sz="1200">
                <a:solidFill>
                  <a:srgbClr val="000000"/>
                </a:solidFill>
                <a:latin typeface="Arial Black" panose="020B0A04020102020204" pitchFamily="34" charset="0"/>
              </a:rPr>
              <a:pPr fontAlgn="base">
                <a:spcBef>
                  <a:spcPct val="0"/>
                </a:spcBef>
                <a:spcAft>
                  <a:spcPct val="0"/>
                </a:spcAft>
                <a:buClrTx/>
                <a:buSzTx/>
                <a:buNone/>
              </a:pPr>
              <a:t>13</a:t>
            </a:fld>
            <a:endParaRPr lang="sl-SI" altLang="sl-SI" sz="1200">
              <a:solidFill>
                <a:srgbClr val="000000"/>
              </a:solidFill>
              <a:latin typeface="Arial Black" panose="020B0A04020102020204" pitchFamily="34" charset="0"/>
            </a:endParaRPr>
          </a:p>
        </p:txBody>
      </p:sp>
      <p:sp>
        <p:nvSpPr>
          <p:cNvPr id="230403" name="Rectangle 4"/>
          <p:cNvSpPr>
            <a:spLocks noChangeArrowheads="1"/>
          </p:cNvSpPr>
          <p:nvPr/>
        </p:nvSpPr>
        <p:spPr bwMode="auto">
          <a:xfrm>
            <a:off x="1919288" y="404814"/>
            <a:ext cx="30083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2.  Grelno število </a:t>
            </a:r>
            <a:r>
              <a:rPr lang="el-GR" altLang="sl-SI" sz="2200" b="1">
                <a:solidFill>
                  <a:srgbClr val="000000"/>
                </a:solidFill>
                <a:latin typeface="Times New Roman" panose="02020603050405020304" pitchFamily="18" charset="0"/>
                <a:cs typeface="Times New Roman" panose="02020603050405020304" pitchFamily="18" charset="0"/>
              </a:rPr>
              <a:t>ε</a:t>
            </a:r>
            <a:r>
              <a:rPr lang="sl-SI" altLang="sl-SI" sz="2200" b="1" baseline="-25000">
                <a:solidFill>
                  <a:srgbClr val="000000"/>
                </a:solidFill>
                <a:latin typeface="Times New Roman" panose="02020603050405020304" pitchFamily="18" charset="0"/>
                <a:cs typeface="Times New Roman" panose="02020603050405020304" pitchFamily="18" charset="0"/>
              </a:rPr>
              <a:t>G</a:t>
            </a:r>
            <a:endParaRPr lang="el-GR" altLang="sl-SI" sz="2200" b="1" baseline="-25000">
              <a:solidFill>
                <a:srgbClr val="000000"/>
              </a:solidFill>
              <a:latin typeface="Times New Roman" panose="02020603050405020304" pitchFamily="18" charset="0"/>
              <a:cs typeface="Times New Roman" panose="02020603050405020304" pitchFamily="18" charset="0"/>
            </a:endParaRPr>
          </a:p>
        </p:txBody>
      </p:sp>
      <p:sp>
        <p:nvSpPr>
          <p:cNvPr id="230404" name="Rectangle 5"/>
          <p:cNvSpPr>
            <a:spLocks noChangeArrowheads="1"/>
          </p:cNvSpPr>
          <p:nvPr/>
        </p:nvSpPr>
        <p:spPr bwMode="auto">
          <a:xfrm>
            <a:off x="6096001" y="404814"/>
            <a:ext cx="24812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Hladilno število ε</a:t>
            </a:r>
            <a:r>
              <a:rPr lang="sl-SI" altLang="sl-SI" sz="2200" baseline="-25000">
                <a:solidFill>
                  <a:srgbClr val="000000"/>
                </a:solidFill>
              </a:rPr>
              <a:t>H</a:t>
            </a:r>
            <a:r>
              <a:rPr lang="sl-SI" altLang="sl-SI" sz="2200">
                <a:solidFill>
                  <a:srgbClr val="000000"/>
                </a:solidFill>
              </a:rPr>
              <a:t>:</a:t>
            </a:r>
          </a:p>
        </p:txBody>
      </p:sp>
      <p:sp>
        <p:nvSpPr>
          <p:cNvPr id="230405" name="Rectangle 7"/>
          <p:cNvSpPr>
            <a:spLocks noChangeArrowheads="1"/>
          </p:cNvSpPr>
          <p:nvPr/>
        </p:nvSpPr>
        <p:spPr bwMode="auto">
          <a:xfrm>
            <a:off x="1524001" y="298019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30406" name="Object 6"/>
          <p:cNvGraphicFramePr>
            <a:graphicFrameLocks noChangeAspect="1"/>
          </p:cNvGraphicFramePr>
          <p:nvPr/>
        </p:nvGraphicFramePr>
        <p:xfrm>
          <a:off x="1631950" y="765176"/>
          <a:ext cx="4248150" cy="671513"/>
        </p:xfrm>
        <a:graphic>
          <a:graphicData uri="http://schemas.openxmlformats.org/presentationml/2006/ole">
            <mc:AlternateContent xmlns:mc="http://schemas.openxmlformats.org/markup-compatibility/2006">
              <mc:Choice xmlns:v="urn:schemas-microsoft-com:vml" Requires="v">
                <p:oleObj spid="_x0000_s14338" name="Enačba" r:id="rId3" imgW="3302000" imgH="469900" progId="Equation.3">
                  <p:embed/>
                </p:oleObj>
              </mc:Choice>
              <mc:Fallback>
                <p:oleObj name="Enačba" r:id="rId3" imgW="3302000" imgH="469900" progId="Equation.3">
                  <p:embed/>
                  <p:pic>
                    <p:nvPicPr>
                      <p:cNvPr id="23040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765176"/>
                        <a:ext cx="42481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0407" name="Rectangle 9"/>
          <p:cNvSpPr>
            <a:spLocks noChangeArrowheads="1"/>
          </p:cNvSpPr>
          <p:nvPr/>
        </p:nvSpPr>
        <p:spPr bwMode="auto">
          <a:xfrm>
            <a:off x="1524001" y="298019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30408" name="Object 8"/>
          <p:cNvGraphicFramePr>
            <a:graphicFrameLocks noChangeAspect="1"/>
          </p:cNvGraphicFramePr>
          <p:nvPr/>
        </p:nvGraphicFramePr>
        <p:xfrm>
          <a:off x="5951538" y="765175"/>
          <a:ext cx="4464050" cy="679450"/>
        </p:xfrm>
        <a:graphic>
          <a:graphicData uri="http://schemas.openxmlformats.org/presentationml/2006/ole">
            <mc:AlternateContent xmlns:mc="http://schemas.openxmlformats.org/markup-compatibility/2006">
              <mc:Choice xmlns:v="urn:schemas-microsoft-com:vml" Requires="v">
                <p:oleObj spid="_x0000_s14339" name="Enačba" r:id="rId5" imgW="3314700" imgH="469900" progId="Equation.3">
                  <p:embed/>
                </p:oleObj>
              </mc:Choice>
              <mc:Fallback>
                <p:oleObj name="Enačba" r:id="rId5" imgW="3314700" imgH="469900" progId="Equation.3">
                  <p:embed/>
                  <p:pic>
                    <p:nvPicPr>
                      <p:cNvPr id="23040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538" y="765175"/>
                        <a:ext cx="4464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0409" name="Rectangle 10"/>
          <p:cNvSpPr>
            <a:spLocks noChangeArrowheads="1"/>
          </p:cNvSpPr>
          <p:nvPr/>
        </p:nvSpPr>
        <p:spPr bwMode="auto">
          <a:xfrm>
            <a:off x="1847851" y="1628775"/>
            <a:ext cx="4175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3.</a:t>
            </a:r>
          </a:p>
        </p:txBody>
      </p:sp>
      <p:sp>
        <p:nvSpPr>
          <p:cNvPr id="230410" name="Rectangle 12"/>
          <p:cNvSpPr>
            <a:spLocks noChangeArrowheads="1"/>
          </p:cNvSpPr>
          <p:nvPr/>
        </p:nvSpPr>
        <p:spPr bwMode="auto">
          <a:xfrm>
            <a:off x="1524001" y="298495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30411" name="Object 11"/>
          <p:cNvGraphicFramePr>
            <a:graphicFrameLocks noChangeAspect="1"/>
          </p:cNvGraphicFramePr>
          <p:nvPr/>
        </p:nvGraphicFramePr>
        <p:xfrm>
          <a:off x="2208213" y="1700213"/>
          <a:ext cx="1511300" cy="677862"/>
        </p:xfrm>
        <a:graphic>
          <a:graphicData uri="http://schemas.openxmlformats.org/presentationml/2006/ole">
            <mc:AlternateContent xmlns:mc="http://schemas.openxmlformats.org/markup-compatibility/2006">
              <mc:Choice xmlns:v="urn:schemas-microsoft-com:vml" Requires="v">
                <p:oleObj spid="_x0000_s14340" name="Enačba" r:id="rId7" imgW="1016000" imgH="457200" progId="Equation.3">
                  <p:embed/>
                </p:oleObj>
              </mc:Choice>
              <mc:Fallback>
                <p:oleObj name="Enačba" r:id="rId7" imgW="1016000" imgH="457200" progId="Equation.3">
                  <p:embed/>
                  <p:pic>
                    <p:nvPicPr>
                      <p:cNvPr id="230411"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8213" y="1700213"/>
                        <a:ext cx="15113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0412" name="Rectangle 14"/>
          <p:cNvSpPr>
            <a:spLocks noChangeArrowheads="1"/>
          </p:cNvSpPr>
          <p:nvPr/>
        </p:nvSpPr>
        <p:spPr bwMode="auto">
          <a:xfrm>
            <a:off x="1524001" y="2989721"/>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30413" name="Object 13"/>
          <p:cNvGraphicFramePr>
            <a:graphicFrameLocks noChangeAspect="1"/>
          </p:cNvGraphicFramePr>
          <p:nvPr/>
        </p:nvGraphicFramePr>
        <p:xfrm>
          <a:off x="3863975" y="2060576"/>
          <a:ext cx="2808288" cy="746125"/>
        </p:xfrm>
        <a:graphic>
          <a:graphicData uri="http://schemas.openxmlformats.org/presentationml/2006/ole">
            <mc:AlternateContent xmlns:mc="http://schemas.openxmlformats.org/markup-compatibility/2006">
              <mc:Choice xmlns:v="urn:schemas-microsoft-com:vml" Requires="v">
                <p:oleObj spid="_x0000_s14341" name="Enačba" r:id="rId9" imgW="1688367" imgH="444307" progId="Equation.3">
                  <p:embed/>
                </p:oleObj>
              </mc:Choice>
              <mc:Fallback>
                <p:oleObj name="Enačba" r:id="rId9" imgW="1688367" imgH="444307" progId="Equation.3">
                  <p:embed/>
                  <p:pic>
                    <p:nvPicPr>
                      <p:cNvPr id="230413"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3975" y="2060576"/>
                        <a:ext cx="28082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0414" name="Rectangle 15"/>
          <p:cNvSpPr>
            <a:spLocks noChangeArrowheads="1"/>
          </p:cNvSpPr>
          <p:nvPr/>
        </p:nvSpPr>
        <p:spPr bwMode="auto">
          <a:xfrm>
            <a:off x="4224338" y="1628775"/>
            <a:ext cx="225266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2200">
                <a:solidFill>
                  <a:srgbClr val="000000"/>
                </a:solidFill>
              </a:rPr>
              <a:t>Grelno število </a:t>
            </a:r>
            <a:r>
              <a:rPr lang="el-GR" altLang="sl-SI" sz="2200" b="1">
                <a:solidFill>
                  <a:srgbClr val="000000"/>
                </a:solidFill>
              </a:rPr>
              <a:t>ε</a:t>
            </a:r>
            <a:r>
              <a:rPr lang="sl-SI" altLang="sl-SI" sz="2200" b="1" baseline="-25000">
                <a:solidFill>
                  <a:srgbClr val="000000"/>
                </a:solidFill>
              </a:rPr>
              <a:t>G</a:t>
            </a:r>
          </a:p>
        </p:txBody>
      </p:sp>
      <p:sp>
        <p:nvSpPr>
          <p:cNvPr id="230415" name="Rectangle 16"/>
          <p:cNvSpPr>
            <a:spLocks noChangeArrowheads="1"/>
          </p:cNvSpPr>
          <p:nvPr/>
        </p:nvSpPr>
        <p:spPr bwMode="auto">
          <a:xfrm>
            <a:off x="7319963" y="1628775"/>
            <a:ext cx="248126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Hladilno število ε</a:t>
            </a:r>
            <a:r>
              <a:rPr lang="sl-SI" altLang="sl-SI" sz="2200" baseline="-25000">
                <a:solidFill>
                  <a:srgbClr val="000000"/>
                </a:solidFill>
              </a:rPr>
              <a:t>H</a:t>
            </a:r>
            <a:r>
              <a:rPr lang="sl-SI" altLang="sl-SI" sz="2200">
                <a:solidFill>
                  <a:srgbClr val="000000"/>
                </a:solidFill>
              </a:rPr>
              <a:t>:</a:t>
            </a:r>
          </a:p>
        </p:txBody>
      </p:sp>
      <p:sp>
        <p:nvSpPr>
          <p:cNvPr id="230416" name="Rectangle 18"/>
          <p:cNvSpPr>
            <a:spLocks noChangeArrowheads="1"/>
          </p:cNvSpPr>
          <p:nvPr/>
        </p:nvSpPr>
        <p:spPr bwMode="auto">
          <a:xfrm>
            <a:off x="1524001" y="309925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30417" name="Object 17"/>
          <p:cNvGraphicFramePr>
            <a:graphicFrameLocks noChangeAspect="1"/>
          </p:cNvGraphicFramePr>
          <p:nvPr/>
        </p:nvGraphicFramePr>
        <p:xfrm>
          <a:off x="7319964" y="2133600"/>
          <a:ext cx="3240087" cy="431800"/>
        </p:xfrm>
        <a:graphic>
          <a:graphicData uri="http://schemas.openxmlformats.org/presentationml/2006/ole">
            <mc:AlternateContent xmlns:mc="http://schemas.openxmlformats.org/markup-compatibility/2006">
              <mc:Choice xmlns:v="urn:schemas-microsoft-com:vml" Requires="v">
                <p:oleObj spid="_x0000_s14342" name="Enačba" r:id="rId11" imgW="2159000" imgH="228600" progId="Equation.3">
                  <p:embed/>
                </p:oleObj>
              </mc:Choice>
              <mc:Fallback>
                <p:oleObj name="Enačba" r:id="rId11" imgW="2159000" imgH="228600" progId="Equation.3">
                  <p:embed/>
                  <p:pic>
                    <p:nvPicPr>
                      <p:cNvPr id="230417"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9964" y="2133600"/>
                        <a:ext cx="32400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0418" name="Rectangle 19"/>
          <p:cNvSpPr>
            <a:spLocks noChangeArrowheads="1"/>
          </p:cNvSpPr>
          <p:nvPr/>
        </p:nvSpPr>
        <p:spPr bwMode="auto">
          <a:xfrm>
            <a:off x="1847851" y="3141664"/>
            <a:ext cx="4175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4.</a:t>
            </a:r>
          </a:p>
        </p:txBody>
      </p:sp>
      <p:sp>
        <p:nvSpPr>
          <p:cNvPr id="230419" name="Rectangle 21"/>
          <p:cNvSpPr>
            <a:spLocks noChangeArrowheads="1"/>
          </p:cNvSpPr>
          <p:nvPr/>
        </p:nvSpPr>
        <p:spPr bwMode="auto">
          <a:xfrm>
            <a:off x="1524001" y="263729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30420" name="Object 20"/>
          <p:cNvGraphicFramePr>
            <a:graphicFrameLocks noChangeAspect="1"/>
          </p:cNvGraphicFramePr>
          <p:nvPr/>
        </p:nvGraphicFramePr>
        <p:xfrm>
          <a:off x="2279651" y="3141663"/>
          <a:ext cx="1871663" cy="1727200"/>
        </p:xfrm>
        <a:graphic>
          <a:graphicData uri="http://schemas.openxmlformats.org/presentationml/2006/ole">
            <mc:AlternateContent xmlns:mc="http://schemas.openxmlformats.org/markup-compatibility/2006">
              <mc:Choice xmlns:v="urn:schemas-microsoft-com:vml" Requires="v">
                <p:oleObj spid="_x0000_s14343" name="Enačba" r:id="rId13" imgW="1206500" imgH="1155700" progId="Equation.3">
                  <p:embed/>
                </p:oleObj>
              </mc:Choice>
              <mc:Fallback>
                <p:oleObj name="Enačba" r:id="rId13" imgW="1206500" imgH="1155700" progId="Equation.3">
                  <p:embed/>
                  <p:pic>
                    <p:nvPicPr>
                      <p:cNvPr id="23042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9651" y="3141663"/>
                        <a:ext cx="18716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0421" name="Rectangle 23"/>
          <p:cNvSpPr>
            <a:spLocks noChangeArrowheads="1"/>
          </p:cNvSpPr>
          <p:nvPr/>
        </p:nvSpPr>
        <p:spPr bwMode="auto">
          <a:xfrm>
            <a:off x="1524001" y="2989721"/>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30422" name="Object 22"/>
          <p:cNvGraphicFramePr>
            <a:graphicFrameLocks noChangeAspect="1"/>
          </p:cNvGraphicFramePr>
          <p:nvPr/>
        </p:nvGraphicFramePr>
        <p:xfrm>
          <a:off x="4656138" y="3429000"/>
          <a:ext cx="5472112" cy="730250"/>
        </p:xfrm>
        <a:graphic>
          <a:graphicData uri="http://schemas.openxmlformats.org/presentationml/2006/ole">
            <mc:AlternateContent xmlns:mc="http://schemas.openxmlformats.org/markup-compatibility/2006">
              <mc:Choice xmlns:v="urn:schemas-microsoft-com:vml" Requires="v">
                <p:oleObj spid="_x0000_s14344" name="Enačba" r:id="rId15" imgW="3352800" imgH="444500" progId="Equation.3">
                  <p:embed/>
                </p:oleObj>
              </mc:Choice>
              <mc:Fallback>
                <p:oleObj name="Enačba" r:id="rId15" imgW="3352800" imgH="444500" progId="Equation.3">
                  <p:embed/>
                  <p:pic>
                    <p:nvPicPr>
                      <p:cNvPr id="230422"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56138" y="3429000"/>
                        <a:ext cx="54721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0423" name="Rectangle 24"/>
          <p:cNvSpPr>
            <a:spLocks noChangeArrowheads="1"/>
          </p:cNvSpPr>
          <p:nvPr/>
        </p:nvSpPr>
        <p:spPr bwMode="auto">
          <a:xfrm>
            <a:off x="4583113" y="2997200"/>
            <a:ext cx="248126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Hladilno število ε</a:t>
            </a:r>
            <a:r>
              <a:rPr lang="sl-SI" altLang="sl-SI" sz="2200" baseline="-25000">
                <a:solidFill>
                  <a:srgbClr val="000000"/>
                </a:solidFill>
              </a:rPr>
              <a:t>H</a:t>
            </a:r>
            <a:r>
              <a:rPr lang="sl-SI" altLang="sl-SI" sz="2200">
                <a:solidFill>
                  <a:srgbClr val="000000"/>
                </a:solidFill>
              </a:rPr>
              <a:t>:</a:t>
            </a:r>
          </a:p>
        </p:txBody>
      </p:sp>
      <p:graphicFrame>
        <p:nvGraphicFramePr>
          <p:cNvPr id="227367" name="Group 39"/>
          <p:cNvGraphicFramePr>
            <a:graphicFrameLocks noGrp="1"/>
          </p:cNvGraphicFramePr>
          <p:nvPr/>
        </p:nvGraphicFramePr>
        <p:xfrm>
          <a:off x="2782888" y="4724401"/>
          <a:ext cx="2303462" cy="582613"/>
        </p:xfrm>
        <a:graphic>
          <a:graphicData uri="http://schemas.openxmlformats.org/drawingml/2006/table">
            <a:tbl>
              <a:tblPr/>
              <a:tblGrid>
                <a:gridCol w="2303462">
                  <a:extLst>
                    <a:ext uri="{9D8B030D-6E8A-4147-A177-3AD203B41FA5}">
                      <a16:colId xmlns:a16="http://schemas.microsoft.com/office/drawing/2014/main" val="20000"/>
                    </a:ext>
                  </a:extLst>
                </a:gridCol>
              </a:tblGrid>
              <a:tr h="582613">
                <a:tc>
                  <a:txBody>
                    <a:bodyPr/>
                    <a:lstStyle/>
                    <a:p>
                      <a:pPr marL="0" marR="0" lvl="0" indent="357188" algn="l" defTabSz="914400" rtl="0" eaLnBrk="0" fontAlgn="base" latinLnBrk="0" hangingPunct="0">
                        <a:lnSpc>
                          <a:spcPct val="100000"/>
                        </a:lnSpc>
                        <a:spcBef>
                          <a:spcPct val="0"/>
                        </a:spcBef>
                        <a:spcAft>
                          <a:spcPct val="0"/>
                        </a:spcAft>
                        <a:buClrTx/>
                        <a:buSzTx/>
                        <a:buFontTx/>
                        <a:buNone/>
                        <a:tabLst>
                          <a:tab pos="725488" algn="l"/>
                        </a:tabLst>
                      </a:pPr>
                      <a:r>
                        <a:rPr kumimoji="0" lang="sl-SI" sz="2200" b="0" i="0" u="none" strike="noStrike" cap="none" normalizeH="0" baseline="0">
                          <a:ln>
                            <a:noFill/>
                          </a:ln>
                          <a:solidFill>
                            <a:schemeClr val="tx1"/>
                          </a:solidFill>
                          <a:effectLst/>
                          <a:latin typeface="Arial" charset="0"/>
                          <a:cs typeface="Times New Roman" pitchFamily="18" charset="0"/>
                        </a:rPr>
                        <a:t>Delo </a:t>
                      </a:r>
                      <a:r>
                        <a:rPr kumimoji="0" lang="sl-SI" sz="2200" b="0" i="1" u="none" strike="noStrike" cap="none" normalizeH="0" baseline="0">
                          <a:ln>
                            <a:noFill/>
                          </a:ln>
                          <a:solidFill>
                            <a:schemeClr val="tx1"/>
                          </a:solidFill>
                          <a:effectLst/>
                          <a:latin typeface="Arial" charset="0"/>
                          <a:cs typeface="Times New Roman" pitchFamily="18" charset="0"/>
                        </a:rPr>
                        <a:t>W</a:t>
                      </a:r>
                      <a:r>
                        <a:rPr kumimoji="0" lang="sl-SI" sz="2200" b="0" i="1" u="none" strike="noStrike" cap="none" normalizeH="0" baseline="-25000">
                          <a:ln>
                            <a:noFill/>
                          </a:ln>
                          <a:solidFill>
                            <a:schemeClr val="tx1"/>
                          </a:solidFill>
                          <a:effectLst/>
                          <a:latin typeface="Arial" charset="0"/>
                          <a:cs typeface="Arial" charset="0"/>
                        </a:rPr>
                        <a:t>0</a:t>
                      </a:r>
                      <a:r>
                        <a:rPr kumimoji="0" lang="sl-SI" sz="2200" b="0" i="1" u="none" strike="noStrike" cap="none" normalizeH="0" baseline="0">
                          <a:ln>
                            <a:noFill/>
                          </a:ln>
                          <a:solidFill>
                            <a:schemeClr val="tx1"/>
                          </a:solidFill>
                          <a:effectLst/>
                          <a:latin typeface="Arial" charset="0"/>
                          <a:cs typeface="Times New Roman" pitchFamily="18" charset="0"/>
                        </a:rPr>
                        <a:t>:</a:t>
                      </a:r>
                      <a:endParaRPr kumimoji="0" lang="sl-SI" sz="2200" b="0" i="0" u="none" strike="noStrike" cap="none" normalizeH="0" baseline="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0426" name="Rectangle 35"/>
          <p:cNvSpPr>
            <a:spLocks noChangeArrowheads="1"/>
          </p:cNvSpPr>
          <p:nvPr/>
        </p:nvSpPr>
        <p:spPr bwMode="auto">
          <a:xfrm>
            <a:off x="5718176" y="3905514"/>
            <a:ext cx="18473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900">
                <a:solidFill>
                  <a:srgbClr val="000000"/>
                </a:solidFill>
              </a:rPr>
              <a:t/>
            </a:r>
            <a:br>
              <a:rPr lang="sl-SI" altLang="sl-SI" sz="900">
                <a:solidFill>
                  <a:srgbClr val="000000"/>
                </a:solidFill>
              </a:rPr>
            </a:br>
            <a:endParaRPr lang="sl-SI" altLang="sl-SI" sz="2200">
              <a:solidFill>
                <a:srgbClr val="000000"/>
              </a:solidFill>
            </a:endParaRPr>
          </a:p>
        </p:txBody>
      </p:sp>
      <p:sp>
        <p:nvSpPr>
          <p:cNvPr id="230427" name="Rectangle 41"/>
          <p:cNvSpPr>
            <a:spLocks noChangeArrowheads="1"/>
          </p:cNvSpPr>
          <p:nvPr/>
        </p:nvSpPr>
        <p:spPr bwMode="auto">
          <a:xfrm>
            <a:off x="1524001" y="2989721"/>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30428" name="Object 40"/>
          <p:cNvGraphicFramePr>
            <a:graphicFrameLocks noChangeAspect="1"/>
          </p:cNvGraphicFramePr>
          <p:nvPr/>
        </p:nvGraphicFramePr>
        <p:xfrm>
          <a:off x="2135188" y="5373688"/>
          <a:ext cx="8064500" cy="768350"/>
        </p:xfrm>
        <a:graphic>
          <a:graphicData uri="http://schemas.openxmlformats.org/presentationml/2006/ole">
            <mc:AlternateContent xmlns:mc="http://schemas.openxmlformats.org/markup-compatibility/2006">
              <mc:Choice xmlns:v="urn:schemas-microsoft-com:vml" Requires="v">
                <p:oleObj spid="_x0000_s14345" name="Enačba" r:id="rId17" imgW="4699000" imgH="444500" progId="Equation.3">
                  <p:embed/>
                </p:oleObj>
              </mc:Choice>
              <mc:Fallback>
                <p:oleObj name="Enačba" r:id="rId17" imgW="4699000" imgH="444500" progId="Equation.3">
                  <p:embed/>
                  <p:pic>
                    <p:nvPicPr>
                      <p:cNvPr id="230428" name="Object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5188" y="5373688"/>
                        <a:ext cx="8064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4770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BDAF653C-0EFB-47CC-958D-1126A6589324}" type="slidenum">
              <a:rPr lang="sl-SI" altLang="sl-SI" sz="1200">
                <a:solidFill>
                  <a:srgbClr val="000000"/>
                </a:solidFill>
                <a:latin typeface="Arial Black" panose="020B0A04020102020204" pitchFamily="34" charset="0"/>
              </a:rPr>
              <a:pPr fontAlgn="base">
                <a:spcBef>
                  <a:spcPct val="0"/>
                </a:spcBef>
                <a:spcAft>
                  <a:spcPct val="0"/>
                </a:spcAft>
                <a:buClrTx/>
                <a:buSzTx/>
                <a:buNone/>
              </a:pPr>
              <a:t>14</a:t>
            </a:fld>
            <a:endParaRPr lang="sl-SI" altLang="sl-SI" sz="1200">
              <a:solidFill>
                <a:srgbClr val="000000"/>
              </a:solidFill>
              <a:latin typeface="Arial Black" panose="020B0A04020102020204" pitchFamily="34" charset="0"/>
            </a:endParaRPr>
          </a:p>
        </p:txBody>
      </p:sp>
      <p:sp>
        <p:nvSpPr>
          <p:cNvPr id="231427" name="Rectangle 4"/>
          <p:cNvSpPr>
            <a:spLocks noChangeArrowheads="1"/>
          </p:cNvSpPr>
          <p:nvPr/>
        </p:nvSpPr>
        <p:spPr bwMode="auto">
          <a:xfrm>
            <a:off x="1919289" y="404814"/>
            <a:ext cx="14255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b="1">
                <a:solidFill>
                  <a:srgbClr val="00007D"/>
                </a:solidFill>
              </a:rPr>
              <a:t>HLADIVA</a:t>
            </a:r>
          </a:p>
        </p:txBody>
      </p:sp>
      <p:sp>
        <p:nvSpPr>
          <p:cNvPr id="231428" name="Rectangle 5"/>
          <p:cNvSpPr>
            <a:spLocks noChangeArrowheads="1"/>
          </p:cNvSpPr>
          <p:nvPr/>
        </p:nvSpPr>
        <p:spPr bwMode="auto">
          <a:xfrm>
            <a:off x="1631950" y="831096"/>
            <a:ext cx="86423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Hladiva so posebna delovna sredstva, ki imajo specifične lastnosti,</a:t>
            </a:r>
          </a:p>
          <a:p>
            <a:pPr eaLnBrk="0" fontAlgn="base" hangingPunct="0">
              <a:spcBef>
                <a:spcPct val="0"/>
              </a:spcBef>
              <a:spcAft>
                <a:spcPct val="0"/>
              </a:spcAft>
              <a:buClrTx/>
              <a:buSzTx/>
              <a:buNone/>
            </a:pPr>
            <a:r>
              <a:rPr lang="sl-SI" altLang="sl-SI" sz="2200">
                <a:solidFill>
                  <a:srgbClr val="000000"/>
                </a:solidFill>
              </a:rPr>
              <a:t>ki jim omogočajo uparjanje tudi pri nizkih zimskih temperaturah in </a:t>
            </a:r>
          </a:p>
          <a:p>
            <a:pPr eaLnBrk="0" fontAlgn="base" hangingPunct="0">
              <a:spcBef>
                <a:spcPct val="0"/>
              </a:spcBef>
              <a:spcAft>
                <a:spcPct val="0"/>
              </a:spcAft>
              <a:buClrTx/>
              <a:buSzTx/>
              <a:buNone/>
            </a:pPr>
            <a:r>
              <a:rPr lang="sl-SI" altLang="sl-SI" sz="2200">
                <a:solidFill>
                  <a:srgbClr val="000000"/>
                </a:solidFill>
              </a:rPr>
              <a:t>kondenziranje pri visokih poletnih temperaturah.</a:t>
            </a:r>
          </a:p>
        </p:txBody>
      </p:sp>
      <p:sp>
        <p:nvSpPr>
          <p:cNvPr id="231429" name="Rectangle 6"/>
          <p:cNvSpPr>
            <a:spLocks noChangeArrowheads="1"/>
          </p:cNvSpPr>
          <p:nvPr/>
        </p:nvSpPr>
        <p:spPr bwMode="auto">
          <a:xfrm>
            <a:off x="1774826" y="1910596"/>
            <a:ext cx="87852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2200">
                <a:solidFill>
                  <a:srgbClr val="000000"/>
                </a:solidFill>
              </a:rPr>
              <a:t>Trenutno najbolj razširjeno hladilno sredstvo v klimatskih napravah je freon – R22. Zaradi uničevanja ozonskih plasti so ta hladilni plin že začeli nadomeščati z novimi plini, kot so R407 c in R410 a, R134 a.</a:t>
            </a:r>
          </a:p>
        </p:txBody>
      </p:sp>
      <p:pic>
        <p:nvPicPr>
          <p:cNvPr id="231430" name="Picture 7" descr="40360_t_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350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1" name="Picture 8" descr="acrepair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314" y="3500438"/>
            <a:ext cx="22955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2" name="Picture 9" descr="Refrigerant_Gas_R41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3500438"/>
            <a:ext cx="2628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404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DB496057-A5D8-4FC3-8C3B-26B787212110}" type="slidenum">
              <a:rPr lang="sl-SI" altLang="sl-SI" sz="1200">
                <a:solidFill>
                  <a:srgbClr val="000000"/>
                </a:solidFill>
                <a:latin typeface="Arial Black" panose="020B0A04020102020204" pitchFamily="34" charset="0"/>
              </a:rPr>
              <a:pPr fontAlgn="base">
                <a:spcBef>
                  <a:spcPct val="0"/>
                </a:spcBef>
                <a:spcAft>
                  <a:spcPct val="0"/>
                </a:spcAft>
                <a:buClrTx/>
                <a:buSzTx/>
                <a:buNone/>
              </a:pPr>
              <a:t>15</a:t>
            </a:fld>
            <a:endParaRPr lang="sl-SI" altLang="sl-SI" sz="1200">
              <a:solidFill>
                <a:srgbClr val="000000"/>
              </a:solidFill>
              <a:latin typeface="Arial Black" panose="020B0A04020102020204" pitchFamily="34" charset="0"/>
            </a:endParaRPr>
          </a:p>
        </p:txBody>
      </p:sp>
      <p:sp>
        <p:nvSpPr>
          <p:cNvPr id="232451" name="Rectangle 4"/>
          <p:cNvSpPr>
            <a:spLocks noChangeArrowheads="1"/>
          </p:cNvSpPr>
          <p:nvPr/>
        </p:nvSpPr>
        <p:spPr bwMode="auto">
          <a:xfrm>
            <a:off x="1882776" y="450979"/>
            <a:ext cx="878522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2200">
                <a:solidFill>
                  <a:srgbClr val="000000"/>
                </a:solidFill>
              </a:rPr>
              <a:t>ŠKODLJIVOST FREONA</a:t>
            </a:r>
          </a:p>
          <a:p>
            <a:pPr fontAlgn="base">
              <a:spcBef>
                <a:spcPct val="0"/>
              </a:spcBef>
              <a:spcAft>
                <a:spcPct val="0"/>
              </a:spcAft>
              <a:buClrTx/>
              <a:buSzTx/>
              <a:buNone/>
            </a:pPr>
            <a:r>
              <a:rPr lang="sl-SI" altLang="sl-SI" sz="2200">
                <a:solidFill>
                  <a:srgbClr val="000000"/>
                </a:solidFill>
              </a:rPr>
              <a:t>Ozon je molekula sestavljena iz treh atomov kisika. Ker je redkejši od zraka se nahaja na višini 10 do 50 km od  zemljine površine, največjo gostoto doseže pri 25 km višine nad morsko gladino in tako nas varuje pred UV sevanjem iz vesolja. </a:t>
            </a:r>
          </a:p>
          <a:p>
            <a:pPr fontAlgn="base">
              <a:spcBef>
                <a:spcPct val="0"/>
              </a:spcBef>
              <a:spcAft>
                <a:spcPct val="0"/>
              </a:spcAft>
              <a:buClrTx/>
              <a:buSzTx/>
              <a:buNone/>
            </a:pPr>
            <a:r>
              <a:rPr lang="sl-SI" altLang="sl-SI" sz="2200">
                <a:solidFill>
                  <a:srgbClr val="000000"/>
                </a:solidFill>
              </a:rPr>
              <a:t>Brez ozona življenja na zemlji nebi bilo. Veliko je pa stvari ki uničujejo ozon in med njimi so tudi freoni. Freon ima isto lastnost kot ozon, in sicer da je redkejši od zraka kar povzroči da se freoni dvigajo vse do ozona kjer ostanejo in  kemijsko reagirajo z UV žarki iz vesolja. Ko pride do te reakcije lahko ena molekula atoma freona uniči več molekul ozona, zato je freon zelo nevaren za širjenje ozonske luknje. Znanstveniki so začeli raziskovati ta problem in prišli do zaključka da so nekateri freoni nenevarni za ozon, zato se danes večinoma uporabljajo freoni ki niso toliko nevarni za ozon.</a:t>
            </a:r>
          </a:p>
        </p:txBody>
      </p:sp>
    </p:spTree>
    <p:extLst>
      <p:ext uri="{BB962C8B-B14F-4D97-AF65-F5344CB8AC3E}">
        <p14:creationId xmlns:p14="http://schemas.microsoft.com/office/powerpoint/2010/main" val="3032471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B6501B3B-5E35-43E3-ABB1-B9B42D9E5C01}" type="slidenum">
              <a:rPr lang="sl-SI" altLang="sl-SI" sz="1200">
                <a:solidFill>
                  <a:srgbClr val="000000"/>
                </a:solidFill>
                <a:latin typeface="Arial Black" panose="020B0A04020102020204" pitchFamily="34" charset="0"/>
              </a:rPr>
              <a:pPr fontAlgn="base">
                <a:spcBef>
                  <a:spcPct val="0"/>
                </a:spcBef>
                <a:spcAft>
                  <a:spcPct val="0"/>
                </a:spcAft>
                <a:buClrTx/>
                <a:buSzTx/>
                <a:buNone/>
              </a:pPr>
              <a:t>16</a:t>
            </a:fld>
            <a:endParaRPr lang="sl-SI" altLang="sl-SI" sz="1200">
              <a:solidFill>
                <a:srgbClr val="000000"/>
              </a:solidFill>
              <a:latin typeface="Arial Black" panose="020B0A04020102020204" pitchFamily="34" charset="0"/>
            </a:endParaRPr>
          </a:p>
        </p:txBody>
      </p:sp>
      <p:pic>
        <p:nvPicPr>
          <p:cNvPr id="233475" name="Picture 4" descr="o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549275"/>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6" name="Rectangle 5"/>
          <p:cNvSpPr>
            <a:spLocks noChangeArrowheads="1"/>
          </p:cNvSpPr>
          <p:nvPr/>
        </p:nvSpPr>
        <p:spPr bwMode="auto">
          <a:xfrm>
            <a:off x="1919289" y="2492375"/>
            <a:ext cx="3686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ClrTx/>
              <a:buSzTx/>
              <a:buNone/>
            </a:pPr>
            <a:r>
              <a:rPr lang="sl-SI" altLang="sl-SI" sz="1200">
                <a:solidFill>
                  <a:srgbClr val="000000"/>
                </a:solidFill>
              </a:rPr>
              <a:t>Na sliki je prikazana plast ozona in potovanje freona</a:t>
            </a:r>
          </a:p>
        </p:txBody>
      </p:sp>
      <p:pic>
        <p:nvPicPr>
          <p:cNvPr id="233477" name="Picture 6" descr="The decomposition of Freons in the atmosphere contributes to the destruction of the ozone layer. In this image, the ozone hole is visible over Antarc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404814"/>
            <a:ext cx="25717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8" name="Rectangle 7"/>
          <p:cNvSpPr>
            <a:spLocks noChangeArrowheads="1"/>
          </p:cNvSpPr>
          <p:nvPr/>
        </p:nvSpPr>
        <p:spPr bwMode="auto">
          <a:xfrm>
            <a:off x="5880100" y="2492375"/>
            <a:ext cx="4260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ClrTx/>
              <a:buSzTx/>
              <a:buNone/>
            </a:pPr>
            <a:r>
              <a:rPr lang="sl-SI" altLang="sl-SI" sz="1200">
                <a:solidFill>
                  <a:srgbClr val="000000"/>
                </a:solidFill>
              </a:rPr>
              <a:t>Iz vesolja pogled na ozonsko luknjo, ki pa se čedalje bolj širi.</a:t>
            </a:r>
          </a:p>
        </p:txBody>
      </p:sp>
      <p:sp>
        <p:nvSpPr>
          <p:cNvPr id="206855" name="Rectangle 8"/>
          <p:cNvSpPr>
            <a:spLocks noRot="1" noChangeAspect="1" noMove="1" noResize="1" noEditPoints="1" noAdjustHandles="1" noChangeArrowheads="1" noChangeShapeType="1" noTextEdit="1"/>
          </p:cNvSpPr>
          <p:nvPr/>
        </p:nvSpPr>
        <p:spPr bwMode="auto">
          <a:xfrm>
            <a:off x="1992313" y="2706352"/>
            <a:ext cx="2328394" cy="430887"/>
          </a:xfrm>
          <a:prstGeom prst="rect">
            <a:avLst/>
          </a:prstGeom>
          <a:blipFill rotWithShape="0">
            <a:blip r:embed="rId4"/>
            <a:stretch>
              <a:fillRect l="-3403" t="-7042" b="-29577"/>
            </a:stretch>
          </a:blipFill>
          <a:ln>
            <a:noFill/>
          </a:ln>
          <a:effectLst/>
        </p:spPr>
        <p:txBody>
          <a:bodyPr/>
          <a:lstStyle/>
          <a:p>
            <a:pPr eaLnBrk="0" fontAlgn="base" hangingPunct="0">
              <a:spcBef>
                <a:spcPct val="0"/>
              </a:spcBef>
              <a:spcAft>
                <a:spcPct val="0"/>
              </a:spcAft>
              <a:defRPr/>
            </a:pPr>
            <a:r>
              <a:rPr lang="sl-SI" sz="2200">
                <a:noFill/>
                <a:latin typeface="Arial" panose="020B0604020202020204" pitchFamily="34" charset="0"/>
                <a:cs typeface="Arial" panose="020B0604020202020204" pitchFamily="34" charset="0"/>
              </a:rPr>
              <a:t> </a:t>
            </a:r>
          </a:p>
        </p:txBody>
      </p:sp>
      <p:sp>
        <p:nvSpPr>
          <p:cNvPr id="233480" name="Rectangle 9"/>
          <p:cNvSpPr>
            <a:spLocks noChangeArrowheads="1"/>
          </p:cNvSpPr>
          <p:nvPr/>
        </p:nvSpPr>
        <p:spPr bwMode="auto">
          <a:xfrm>
            <a:off x="1774826" y="2988092"/>
            <a:ext cx="878522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Čeprav je amoniak strupen plin in znan po svojem vonju, ga uvrščamo med primate med hladivi. Nekoč ko še freonov niso poznali, je bil amoniak eno glavnih sredstev za hlajenje raznih naprav, hladilnih sistemov itd…Ta plin je bil nevaren za dihala, oči in kožo poleg tega je tudi eksploziven.</a:t>
            </a:r>
          </a:p>
        </p:txBody>
      </p:sp>
      <p:pic>
        <p:nvPicPr>
          <p:cNvPr id="233481" name="Picture 10" descr="anhydrous-ammonia-aff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01" y="4724400"/>
            <a:ext cx="28797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82" name="Rectangle 11"/>
          <p:cNvSpPr>
            <a:spLocks noChangeArrowheads="1"/>
          </p:cNvSpPr>
          <p:nvPr/>
        </p:nvSpPr>
        <p:spPr bwMode="auto">
          <a:xfrm>
            <a:off x="1847850" y="4788317"/>
            <a:ext cx="4826000" cy="1785104"/>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Vse naprave, ki so napolnjene z ekološkim plinom R410 a, so v skladu s predpisi EU. Plin je neškodljiv za okolje in ljudi, odlikuje pa ga velika učinkovitost.</a:t>
            </a:r>
          </a:p>
        </p:txBody>
      </p:sp>
    </p:spTree>
    <p:extLst>
      <p:ext uri="{BB962C8B-B14F-4D97-AF65-F5344CB8AC3E}">
        <p14:creationId xmlns:p14="http://schemas.microsoft.com/office/powerpoint/2010/main" val="665799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1B5D9221-076C-4B9B-BD14-D494CAD06F91}" type="slidenum">
              <a:rPr lang="sl-SI" altLang="sl-SI" sz="1200">
                <a:solidFill>
                  <a:srgbClr val="000000"/>
                </a:solidFill>
                <a:latin typeface="Arial Black" panose="020B0A04020102020204" pitchFamily="34" charset="0"/>
              </a:rPr>
              <a:pPr fontAlgn="base">
                <a:spcBef>
                  <a:spcPct val="0"/>
                </a:spcBef>
                <a:spcAft>
                  <a:spcPct val="0"/>
                </a:spcAft>
                <a:buClrTx/>
                <a:buSzTx/>
                <a:buNone/>
              </a:pPr>
              <a:t>17</a:t>
            </a:fld>
            <a:endParaRPr lang="sl-SI" altLang="sl-SI" sz="1200">
              <a:solidFill>
                <a:srgbClr val="000000"/>
              </a:solidFill>
              <a:latin typeface="Arial Black" panose="020B0A04020102020204" pitchFamily="34" charset="0"/>
            </a:endParaRPr>
          </a:p>
        </p:txBody>
      </p:sp>
      <p:graphicFrame>
        <p:nvGraphicFramePr>
          <p:cNvPr id="232551" name="Group 103"/>
          <p:cNvGraphicFramePr>
            <a:graphicFrameLocks noGrp="1"/>
          </p:cNvGraphicFramePr>
          <p:nvPr/>
        </p:nvGraphicFramePr>
        <p:xfrm>
          <a:off x="2135188" y="620714"/>
          <a:ext cx="6481762" cy="5254627"/>
        </p:xfrm>
        <a:graphic>
          <a:graphicData uri="http://schemas.openxmlformats.org/drawingml/2006/table">
            <a:tbl>
              <a:tblPr/>
              <a:tblGrid>
                <a:gridCol w="1771650">
                  <a:extLst>
                    <a:ext uri="{9D8B030D-6E8A-4147-A177-3AD203B41FA5}">
                      <a16:colId xmlns:a16="http://schemas.microsoft.com/office/drawing/2014/main" val="20000"/>
                    </a:ext>
                  </a:extLst>
                </a:gridCol>
                <a:gridCol w="1833562">
                  <a:extLst>
                    <a:ext uri="{9D8B030D-6E8A-4147-A177-3AD203B41FA5}">
                      <a16:colId xmlns:a16="http://schemas.microsoft.com/office/drawing/2014/main" val="20001"/>
                    </a:ext>
                  </a:extLst>
                </a:gridCol>
                <a:gridCol w="1227138">
                  <a:extLst>
                    <a:ext uri="{9D8B030D-6E8A-4147-A177-3AD203B41FA5}">
                      <a16:colId xmlns:a16="http://schemas.microsoft.com/office/drawing/2014/main" val="20002"/>
                    </a:ext>
                  </a:extLst>
                </a:gridCol>
                <a:gridCol w="1649412">
                  <a:extLst>
                    <a:ext uri="{9D8B030D-6E8A-4147-A177-3AD203B41FA5}">
                      <a16:colId xmlns:a16="http://schemas.microsoft.com/office/drawing/2014/main" val="20003"/>
                    </a:ext>
                  </a:extLst>
                </a:gridCol>
              </a:tblGrid>
              <a:tr h="74921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sl-SI" sz="2800" b="0" i="0" u="none" strike="noStrike" cap="none" normalizeH="0" baseline="0">
                        <a:ln>
                          <a:noFill/>
                        </a:ln>
                        <a:solidFill>
                          <a:schemeClr val="tx1"/>
                        </a:solidFill>
                        <a:effectLst/>
                        <a:latin typeface="Arial" charset="0"/>
                        <a:cs typeface="Arial" charset="0"/>
                      </a:endParaRPr>
                    </a:p>
                  </a:txBody>
                  <a:tcPr marT="45715" marB="45715"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sl-SI" sz="28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sl-SI" sz="28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sl-SI" sz="2800" b="0" i="0" u="none" strike="noStrike" cap="none" normalizeH="0" baseline="0">
                        <a:ln>
                          <a:noFill/>
                        </a:ln>
                        <a:solidFill>
                          <a:schemeClr val="tx1"/>
                        </a:solidFill>
                        <a:effectLst/>
                        <a:latin typeface="Arial" charset="0"/>
                        <a:cs typeface="Arial" charset="0"/>
                      </a:endParaRPr>
                    </a:p>
                  </a:txBody>
                  <a:tcPr marT="45715" marB="45715"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315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1" i="0" u="none" strike="noStrike" cap="none" normalizeH="0" baseline="0">
                          <a:ln>
                            <a:noFill/>
                          </a:ln>
                          <a:solidFill>
                            <a:schemeClr val="tx1"/>
                          </a:solidFill>
                          <a:effectLst/>
                          <a:latin typeface="Arial" charset="0"/>
                          <a:cs typeface="Times New Roman" pitchFamily="18" charset="0"/>
                        </a:rPr>
                        <a:t>Področje uporabe hladiv</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1" i="0" u="none" strike="noStrike" cap="none" normalizeH="0" baseline="0">
                          <a:ln>
                            <a:noFill/>
                          </a:ln>
                          <a:solidFill>
                            <a:schemeClr val="tx1"/>
                          </a:solidFill>
                          <a:effectLst/>
                          <a:latin typeface="Arial" charset="0"/>
                          <a:cs typeface="Times New Roman" pitchFamily="18" charset="0"/>
                        </a:rPr>
                        <a:t>Do sedaj uporabljana hladiva</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1" i="0" u="none" strike="noStrike" cap="none" normalizeH="0" baseline="0">
                          <a:ln>
                            <a:noFill/>
                          </a:ln>
                          <a:solidFill>
                            <a:schemeClr val="tx1"/>
                          </a:solidFill>
                          <a:effectLst/>
                          <a:latin typeface="Arial" charset="0"/>
                          <a:cs typeface="Times New Roman" pitchFamily="18" charset="0"/>
                        </a:rPr>
                        <a:t>Zamenjana hladiva</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1" i="0" u="none" strike="noStrike" cap="none" normalizeH="0" baseline="0">
                          <a:ln>
                            <a:noFill/>
                          </a:ln>
                          <a:solidFill>
                            <a:schemeClr val="tx1"/>
                          </a:solidFill>
                          <a:effectLst/>
                          <a:latin typeface="Arial" charset="0"/>
                          <a:cs typeface="Times New Roman" pitchFamily="18" charset="0"/>
                        </a:rPr>
                        <a:t>Hladiva v novih napravah</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11582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Klimatizacija in industrijsko hlajenje</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CCFF"/>
                    </a:solidFill>
                  </a:tcPr>
                </a:tc>
                <a:tc>
                  <a:txBody>
                    <a:bodyPr/>
                    <a:lstStyle/>
                    <a:p>
                      <a:pPr marL="0" marR="0" lvl="0" indent="66675"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R11 </a:t>
                      </a:r>
                      <a:endParaRPr kumimoji="0" lang="sl-SI" sz="1400" b="0" i="0" u="none" strike="noStrike" cap="none" normalizeH="0" baseline="0">
                        <a:ln>
                          <a:noFill/>
                        </a:ln>
                        <a:solidFill>
                          <a:schemeClr val="tx1"/>
                        </a:solidFill>
                        <a:effectLst/>
                        <a:latin typeface="Arial" charset="0"/>
                        <a:cs typeface="Arial" charset="0"/>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R112</a:t>
                      </a:r>
                      <a:endParaRPr kumimoji="0" lang="sl-SI" sz="1400" b="0" i="0" u="none" strike="noStrike" cap="none" normalizeH="0" baseline="0">
                        <a:ln>
                          <a:noFill/>
                        </a:ln>
                        <a:solidFill>
                          <a:schemeClr val="tx1"/>
                        </a:solidFill>
                        <a:effectLst/>
                        <a:latin typeface="Arial" charset="0"/>
                        <a:cs typeface="Arial" charset="0"/>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a:t>
                      </a:r>
                      <a:endParaRPr kumimoji="0" lang="sl-SI" sz="1400" b="0" i="0" u="none" strike="noStrike" cap="none" normalizeH="0" baseline="0">
                        <a:ln>
                          <a:noFill/>
                        </a:ln>
                        <a:solidFill>
                          <a:schemeClr val="tx1"/>
                        </a:solidFill>
                        <a:effectLst/>
                        <a:latin typeface="Arial" charset="0"/>
                        <a:cs typeface="Arial" charset="0"/>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R22</a:t>
                      </a:r>
                      <a:endParaRPr kumimoji="0" lang="sl-SI" sz="1400" b="0" i="0" u="none" strike="noStrike" cap="none" normalizeH="0" baseline="0">
                        <a:ln>
                          <a:noFill/>
                        </a:ln>
                        <a:solidFill>
                          <a:schemeClr val="tx1"/>
                        </a:solidFill>
                        <a:effectLst/>
                        <a:latin typeface="Arial" charset="0"/>
                        <a:cs typeface="Arial" charset="0"/>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R123 </a:t>
                      </a:r>
                      <a:endParaRPr kumimoji="0" lang="sl-SI" sz="14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R134a R401a R407C</a:t>
                      </a:r>
                      <a:endParaRPr kumimoji="0" lang="sl-SI" sz="14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R123 </a:t>
                      </a:r>
                      <a:endParaRPr kumimoji="0" lang="sl-SI" sz="14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R134a</a:t>
                      </a:r>
                      <a:endParaRPr kumimoji="0" lang="sl-SI" sz="14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a:t>
                      </a:r>
                      <a:endParaRPr kumimoji="0" lang="sl-SI" sz="14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R407C </a:t>
                      </a:r>
                      <a:endParaRPr kumimoji="0" lang="sl-SI" sz="14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R410C</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CCFF"/>
                    </a:solidFill>
                  </a:tcPr>
                </a:tc>
                <a:extLst>
                  <a:ext uri="{0D108BD9-81ED-4DB2-BD59-A6C34878D82A}">
                    <a16:rowId xmlns:a16="http://schemas.microsoft.com/office/drawing/2014/main" val="10002"/>
                  </a:ext>
                </a:extLst>
              </a:tr>
              <a:tr h="5181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Male klimatske naprave</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cap="flat">
                      <a:noFill/>
                    </a:lnL>
                    <a:lnR>
                      <a:noFill/>
                    </a:lnR>
                    <a:lnT>
                      <a:noFill/>
                    </a:lnT>
                    <a:lnB>
                      <a:noFill/>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R22</a:t>
                      </a:r>
                      <a:endParaRPr kumimoji="0" lang="sl-SI" sz="14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a:noFill/>
                    </a:lnT>
                    <a:lnB>
                      <a:noFill/>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R407C</a:t>
                      </a:r>
                      <a:endParaRPr kumimoji="0" lang="sl-SI" sz="14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R407C </a:t>
                      </a:r>
                      <a:endParaRPr kumimoji="0" lang="sl-SI" sz="14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R410C</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3"/>
                  </a:ext>
                </a:extLst>
              </a:tr>
              <a:tr h="83016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Klimatske naprave v letalih in ladjah</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cap="flat">
                      <a:noFill/>
                    </a:lnL>
                    <a:lnR>
                      <a:noFill/>
                    </a:lnR>
                    <a:lnT>
                      <a:noFill/>
                    </a:lnT>
                    <a:lnB>
                      <a:noFill/>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R114, R12</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a:noFill/>
                    </a:lnT>
                    <a:lnB>
                      <a:noFill/>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R124</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R124</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4"/>
                  </a:ext>
                </a:extLst>
              </a:tr>
              <a:tr h="5181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Klimatske naprave v avtomobilih</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R12</a:t>
                      </a:r>
                      <a:endParaRPr kumimoji="0" lang="sl-SI" sz="14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R134a R401a</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R134a</a:t>
                      </a:r>
                      <a:endParaRPr kumimoji="0" lang="sl-SI" sz="14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a:ln>
                            <a:noFill/>
                          </a:ln>
                          <a:solidFill>
                            <a:schemeClr val="tx1"/>
                          </a:solidFill>
                          <a:effectLst/>
                          <a:latin typeface="Arial" charset="0"/>
                          <a:cs typeface="Times New Roman" pitchFamily="18" charset="0"/>
                        </a:rPr>
                        <a:t>-</a:t>
                      </a:r>
                      <a:endParaRPr kumimoji="0" lang="sl-SI" sz="1400" b="0" i="0" u="none" strike="noStrike" cap="none" normalizeH="0" baseline="0">
                        <a:ln>
                          <a:noFill/>
                        </a:ln>
                        <a:solidFill>
                          <a:schemeClr val="tx1"/>
                        </a:solidFill>
                        <a:effectLst/>
                        <a:latin typeface="Arial" charset="0"/>
                        <a:cs typeface="Arial" charset="0"/>
                      </a:endParaRPr>
                    </a:p>
                  </a:txBody>
                  <a:tcPr marT="45715" marB="45715"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5"/>
                  </a:ext>
                </a:extLst>
              </a:tr>
              <a:tr h="74921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sl-SI" sz="2800" b="0" i="0" u="none" strike="noStrike" cap="none" normalizeH="0" baseline="0">
                        <a:ln>
                          <a:noFill/>
                        </a:ln>
                        <a:solidFill>
                          <a:schemeClr val="tx1"/>
                        </a:solidFill>
                        <a:effectLst/>
                        <a:latin typeface="Arial" charset="0"/>
                        <a:cs typeface="Arial" charset="0"/>
                      </a:endParaRPr>
                    </a:p>
                  </a:txBody>
                  <a:tcPr marT="45715" marB="45715"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sl-SI" sz="2800" b="1" i="1"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sl-SI" sz="2800" b="0" i="0" u="none" strike="noStrike" cap="none" normalizeH="0" baseline="0">
                        <a:ln>
                          <a:noFill/>
                        </a:ln>
                        <a:solidFill>
                          <a:schemeClr val="tx1"/>
                        </a:solidFill>
                        <a:effectLst/>
                        <a:latin typeface="Arial" charset="0"/>
                        <a:cs typeface="Arial" charset="0"/>
                      </a:endParaRPr>
                    </a:p>
                  </a:txBody>
                  <a:tcPr marT="45715" marB="45715"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sl-SI" sz="2800" b="0" i="0" u="none" strike="noStrike" cap="none" normalizeH="0" baseline="0">
                        <a:ln>
                          <a:noFill/>
                        </a:ln>
                        <a:solidFill>
                          <a:schemeClr val="tx1"/>
                        </a:solidFill>
                        <a:effectLst/>
                        <a:latin typeface="Arial" charset="0"/>
                        <a:cs typeface="Arial" charset="0"/>
                      </a:endParaRPr>
                    </a:p>
                  </a:txBody>
                  <a:tcPr marT="45715" marB="45715"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234531" name="Rectangle 104"/>
          <p:cNvSpPr>
            <a:spLocks noChangeArrowheads="1"/>
          </p:cNvSpPr>
          <p:nvPr/>
        </p:nvSpPr>
        <p:spPr bwMode="auto">
          <a:xfrm>
            <a:off x="2135188" y="5229225"/>
            <a:ext cx="53324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b="1" i="1">
                <a:solidFill>
                  <a:srgbClr val="000000"/>
                </a:solidFill>
              </a:rPr>
              <a:t>Področja uporabe hladiv v klimatizaciji</a:t>
            </a:r>
          </a:p>
        </p:txBody>
      </p:sp>
    </p:spTree>
    <p:extLst>
      <p:ext uri="{BB962C8B-B14F-4D97-AF65-F5344CB8AC3E}">
        <p14:creationId xmlns:p14="http://schemas.microsoft.com/office/powerpoint/2010/main" val="93171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813E1863-56BE-4F2E-BD29-09B5C9F852F9}" type="slidenum">
              <a:rPr lang="sl-SI" altLang="sl-SI" sz="1200">
                <a:solidFill>
                  <a:srgbClr val="000000"/>
                </a:solidFill>
                <a:latin typeface="Arial Black" panose="020B0A04020102020204" pitchFamily="34" charset="0"/>
              </a:rPr>
              <a:pPr fontAlgn="base">
                <a:spcBef>
                  <a:spcPct val="0"/>
                </a:spcBef>
                <a:spcAft>
                  <a:spcPct val="0"/>
                </a:spcAft>
                <a:buClrTx/>
                <a:buSzTx/>
                <a:buNone/>
              </a:pPr>
              <a:t>2</a:t>
            </a:fld>
            <a:endParaRPr lang="sl-SI" altLang="sl-SI" sz="1200">
              <a:solidFill>
                <a:srgbClr val="000000"/>
              </a:solidFill>
              <a:latin typeface="Arial Black" panose="020B0A04020102020204" pitchFamily="34" charset="0"/>
            </a:endParaRPr>
          </a:p>
        </p:txBody>
      </p:sp>
      <p:pic>
        <p:nvPicPr>
          <p:cNvPr id="219139" name="Picture 5" descr="delovanje-toplotne-crpal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9" y="1176339"/>
            <a:ext cx="61817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029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30137336-7B48-45D4-A81B-6836947B1357}" type="slidenum">
              <a:rPr lang="sl-SI" altLang="sl-SI" sz="1200">
                <a:solidFill>
                  <a:srgbClr val="000000"/>
                </a:solidFill>
                <a:latin typeface="Arial Black" panose="020B0A04020102020204" pitchFamily="34" charset="0"/>
              </a:rPr>
              <a:pPr fontAlgn="base">
                <a:spcBef>
                  <a:spcPct val="0"/>
                </a:spcBef>
                <a:spcAft>
                  <a:spcPct val="0"/>
                </a:spcAft>
                <a:buClrTx/>
                <a:buSzTx/>
                <a:buNone/>
              </a:pPr>
              <a:t>3</a:t>
            </a:fld>
            <a:endParaRPr lang="sl-SI" altLang="sl-SI" sz="1200">
              <a:solidFill>
                <a:srgbClr val="000000"/>
              </a:solidFill>
              <a:latin typeface="Arial Black" panose="020B0A04020102020204" pitchFamily="34" charset="0"/>
            </a:endParaRPr>
          </a:p>
        </p:txBody>
      </p:sp>
      <p:sp>
        <p:nvSpPr>
          <p:cNvPr id="220163" name="Rectangle 4"/>
          <p:cNvSpPr>
            <a:spLocks noChangeArrowheads="1"/>
          </p:cNvSpPr>
          <p:nvPr/>
        </p:nvSpPr>
        <p:spPr bwMode="auto">
          <a:xfrm>
            <a:off x="1703389" y="399296"/>
            <a:ext cx="8785225" cy="1107996"/>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tabLst>
                <a:tab pos="175895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175895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175895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175895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175895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75895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75895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75895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758950" algn="l"/>
              </a:tabLst>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2200">
                <a:solidFill>
                  <a:srgbClr val="000000"/>
                </a:solidFill>
              </a:rPr>
              <a:t>Je levi krožni proces, kjer delovna snov v krožnem procesu prevzame toploto iz okolice </a:t>
            </a:r>
            <a:r>
              <a:rPr lang="sl-SI" altLang="sl-SI" sz="2200" i="1">
                <a:solidFill>
                  <a:srgbClr val="000000"/>
                </a:solidFill>
              </a:rPr>
              <a:t>Q</a:t>
            </a:r>
            <a:r>
              <a:rPr lang="sl-SI" altLang="sl-SI" sz="2200" i="1" baseline="-25000">
                <a:solidFill>
                  <a:srgbClr val="000000"/>
                </a:solidFill>
              </a:rPr>
              <a:t>dov</a:t>
            </a:r>
            <a:r>
              <a:rPr lang="sl-SI" altLang="sl-SI" sz="2200" i="1">
                <a:solidFill>
                  <a:srgbClr val="000000"/>
                </a:solidFill>
              </a:rPr>
              <a:t>  </a:t>
            </a:r>
            <a:r>
              <a:rPr lang="sl-SI" altLang="sl-SI" sz="2200">
                <a:solidFill>
                  <a:srgbClr val="000000"/>
                </a:solidFill>
              </a:rPr>
              <a:t>= -</a:t>
            </a:r>
            <a:r>
              <a:rPr lang="sl-SI" altLang="sl-SI" sz="2200" i="1">
                <a:solidFill>
                  <a:srgbClr val="000000"/>
                </a:solidFill>
              </a:rPr>
              <a:t>Q</a:t>
            </a:r>
            <a:r>
              <a:rPr lang="sl-SI" altLang="sl-SI" sz="2200" i="1" baseline="-25000">
                <a:solidFill>
                  <a:srgbClr val="000000"/>
                </a:solidFill>
              </a:rPr>
              <a:t>ok</a:t>
            </a:r>
            <a:r>
              <a:rPr lang="sl-SI" altLang="sl-SI" sz="2200" i="1">
                <a:solidFill>
                  <a:srgbClr val="000000"/>
                </a:solidFill>
              </a:rPr>
              <a:t> </a:t>
            </a:r>
            <a:r>
              <a:rPr lang="sl-SI" altLang="sl-SI" sz="2200">
                <a:solidFill>
                  <a:srgbClr val="000000"/>
                </a:solidFill>
              </a:rPr>
              <a:t>pri čemer je </a:t>
            </a:r>
            <a:r>
              <a:rPr lang="sl-SI" altLang="sl-SI" sz="2200" i="1">
                <a:solidFill>
                  <a:srgbClr val="000000"/>
                </a:solidFill>
              </a:rPr>
              <a:t>T</a:t>
            </a:r>
            <a:r>
              <a:rPr lang="sl-SI" altLang="sl-SI" sz="2200" i="1" baseline="-25000">
                <a:solidFill>
                  <a:srgbClr val="000000"/>
                </a:solidFill>
              </a:rPr>
              <a:t>ok</a:t>
            </a:r>
            <a:r>
              <a:rPr lang="sl-SI" altLang="sl-SI" sz="2200" i="1">
                <a:solidFill>
                  <a:srgbClr val="000000"/>
                </a:solidFill>
              </a:rPr>
              <a:t> </a:t>
            </a:r>
            <a:r>
              <a:rPr lang="sl-SI" altLang="sl-SI" sz="2200">
                <a:solidFill>
                  <a:srgbClr val="000000"/>
                </a:solidFill>
              </a:rPr>
              <a:t>= </a:t>
            </a:r>
            <a:r>
              <a:rPr lang="sl-SI" altLang="sl-SI" sz="2200" i="1">
                <a:solidFill>
                  <a:srgbClr val="000000"/>
                </a:solidFill>
              </a:rPr>
              <a:t>T</a:t>
            </a:r>
            <a:r>
              <a:rPr lang="sl-SI" altLang="sl-SI" sz="2200" i="1" baseline="-25000">
                <a:solidFill>
                  <a:srgbClr val="000000"/>
                </a:solidFill>
              </a:rPr>
              <a:t>dov</a:t>
            </a:r>
            <a:r>
              <a:rPr lang="sl-SI" altLang="sl-SI" sz="2200" i="1">
                <a:solidFill>
                  <a:srgbClr val="000000"/>
                </a:solidFill>
              </a:rPr>
              <a:t> </a:t>
            </a:r>
            <a:r>
              <a:rPr lang="sl-SI" altLang="sl-SI" sz="2200">
                <a:solidFill>
                  <a:srgbClr val="000000"/>
                </a:solidFill>
              </a:rPr>
              <a:t>kjer skupaj z dovedenim delom </a:t>
            </a:r>
            <a:r>
              <a:rPr lang="sl-SI" altLang="sl-SI" sz="2200" i="1">
                <a:solidFill>
                  <a:srgbClr val="000000"/>
                </a:solidFill>
              </a:rPr>
              <a:t>W</a:t>
            </a:r>
            <a:r>
              <a:rPr lang="sl-SI" altLang="sl-SI" sz="2200" i="1" baseline="-25000">
                <a:solidFill>
                  <a:srgbClr val="000000"/>
                </a:solidFill>
              </a:rPr>
              <a:t>0</a:t>
            </a:r>
            <a:r>
              <a:rPr lang="sl-SI" altLang="sl-SI" sz="2200">
                <a:solidFill>
                  <a:srgbClr val="000000"/>
                </a:solidFill>
              </a:rPr>
              <a:t>, želimo ogrevati prostor </a:t>
            </a:r>
            <a:r>
              <a:rPr lang="sl-SI" altLang="sl-SI" sz="2200" i="1">
                <a:solidFill>
                  <a:srgbClr val="000000"/>
                </a:solidFill>
              </a:rPr>
              <a:t>Q</a:t>
            </a:r>
            <a:r>
              <a:rPr lang="sl-SI" altLang="sl-SI" sz="2200" i="1" baseline="-25000">
                <a:solidFill>
                  <a:srgbClr val="000000"/>
                </a:solidFill>
              </a:rPr>
              <a:t>od</a:t>
            </a:r>
            <a:r>
              <a:rPr lang="sl-SI" altLang="sl-SI" sz="2200" i="1">
                <a:solidFill>
                  <a:srgbClr val="000000"/>
                </a:solidFill>
              </a:rPr>
              <a:t> </a:t>
            </a:r>
            <a:r>
              <a:rPr lang="sl-SI" altLang="sl-SI" sz="2200">
                <a:solidFill>
                  <a:srgbClr val="000000"/>
                </a:solidFill>
              </a:rPr>
              <a:t>= -</a:t>
            </a:r>
            <a:r>
              <a:rPr lang="sl-SI" altLang="sl-SI" sz="2200" i="1">
                <a:solidFill>
                  <a:srgbClr val="000000"/>
                </a:solidFill>
              </a:rPr>
              <a:t>Q</a:t>
            </a:r>
            <a:r>
              <a:rPr lang="sl-SI" altLang="sl-SI" sz="2200" baseline="-25000">
                <a:solidFill>
                  <a:srgbClr val="000000"/>
                </a:solidFill>
              </a:rPr>
              <a:t>G</a:t>
            </a:r>
            <a:r>
              <a:rPr lang="sl-SI" altLang="sl-SI" sz="2200">
                <a:solidFill>
                  <a:srgbClr val="000000"/>
                </a:solidFill>
              </a:rPr>
              <a:t>.</a:t>
            </a:r>
          </a:p>
        </p:txBody>
      </p:sp>
      <p:sp>
        <p:nvSpPr>
          <p:cNvPr id="220164" name="Rectangle 8"/>
          <p:cNvSpPr>
            <a:spLocks noChangeArrowheads="1"/>
          </p:cNvSpPr>
          <p:nvPr/>
        </p:nvSpPr>
        <p:spPr bwMode="auto">
          <a:xfrm>
            <a:off x="1524001" y="2386471"/>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sp>
        <p:nvSpPr>
          <p:cNvPr id="220165" name="Rectangle 9"/>
          <p:cNvSpPr>
            <a:spLocks noChangeArrowheads="1"/>
          </p:cNvSpPr>
          <p:nvPr/>
        </p:nvSpPr>
        <p:spPr bwMode="auto">
          <a:xfrm>
            <a:off x="1524001" y="1434346"/>
            <a:ext cx="8964613"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cs typeface="Times New Roman" panose="02020603050405020304" pitchFamily="18" charset="0"/>
              </a:rPr>
              <a:t>Pri tem mora biti temperatura delovne snovi višja od temperature </a:t>
            </a:r>
            <a:endParaRPr lang="sl-SI" altLang="sl-SI" sz="2200">
              <a:solidFill>
                <a:srgbClr val="000000"/>
              </a:solidFill>
            </a:endParaRPr>
          </a:p>
          <a:p>
            <a:pPr eaLnBrk="0" fontAlgn="base" hangingPunct="0">
              <a:spcBef>
                <a:spcPct val="0"/>
              </a:spcBef>
              <a:spcAft>
                <a:spcPct val="0"/>
              </a:spcAft>
              <a:buClrTx/>
              <a:buSzTx/>
              <a:buNone/>
            </a:pPr>
            <a:r>
              <a:rPr lang="sl-SI" altLang="sl-SI" sz="2200">
                <a:solidFill>
                  <a:srgbClr val="000000"/>
                </a:solidFill>
                <a:cs typeface="Times New Roman" panose="02020603050405020304" pitchFamily="18" charset="0"/>
              </a:rPr>
              <a:t>ogrevanega prostora. Zato je izkoristek toplotne črpalke definiran po </a:t>
            </a:r>
            <a:endParaRPr lang="sl-SI" altLang="sl-SI" sz="2200">
              <a:solidFill>
                <a:srgbClr val="000000"/>
              </a:solidFill>
            </a:endParaRPr>
          </a:p>
          <a:p>
            <a:pPr eaLnBrk="0" fontAlgn="base" hangingPunct="0">
              <a:spcBef>
                <a:spcPct val="0"/>
              </a:spcBef>
              <a:spcAft>
                <a:spcPct val="0"/>
              </a:spcAft>
              <a:buClrTx/>
              <a:buSzTx/>
              <a:buNone/>
            </a:pPr>
            <a:r>
              <a:rPr lang="sl-SI" altLang="sl-SI" sz="2200">
                <a:solidFill>
                  <a:srgbClr val="000000"/>
                </a:solidFill>
                <a:cs typeface="Times New Roman" panose="02020603050405020304" pitchFamily="18" charset="0"/>
              </a:rPr>
              <a:t>naslednji enačbi:</a:t>
            </a:r>
            <a:endParaRPr lang="sl-SI" altLang="sl-SI" sz="2200">
              <a:solidFill>
                <a:srgbClr val="000000"/>
              </a:solidFill>
            </a:endParaRPr>
          </a:p>
        </p:txBody>
      </p:sp>
      <p:sp>
        <p:nvSpPr>
          <p:cNvPr id="220166" name="Rectangle 11"/>
          <p:cNvSpPr>
            <a:spLocks noChangeArrowheads="1"/>
          </p:cNvSpPr>
          <p:nvPr/>
        </p:nvSpPr>
        <p:spPr bwMode="auto">
          <a:xfrm>
            <a:off x="1524001" y="299924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0167" name="Object 10"/>
          <p:cNvGraphicFramePr>
            <a:graphicFrameLocks noChangeAspect="1"/>
          </p:cNvGraphicFramePr>
          <p:nvPr/>
        </p:nvGraphicFramePr>
        <p:xfrm>
          <a:off x="1774826" y="2492375"/>
          <a:ext cx="2017713" cy="647700"/>
        </p:xfrm>
        <a:graphic>
          <a:graphicData uri="http://schemas.openxmlformats.org/presentationml/2006/ole">
            <mc:AlternateContent xmlns:mc="http://schemas.openxmlformats.org/markup-compatibility/2006">
              <mc:Choice xmlns:v="urn:schemas-microsoft-com:vml" Requires="v">
                <p:oleObj spid="_x0000_s9218" name="Enačba" r:id="rId3" imgW="1180588" imgH="431613" progId="Equation.3">
                  <p:embed/>
                </p:oleObj>
              </mc:Choice>
              <mc:Fallback>
                <p:oleObj name="Enačba" r:id="rId3" imgW="1180588" imgH="431613" progId="Equation.3">
                  <p:embed/>
                  <p:pic>
                    <p:nvPicPr>
                      <p:cNvPr id="220167"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2492375"/>
                        <a:ext cx="2017713" cy="6477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0168" name="Rectangle 12"/>
          <p:cNvSpPr>
            <a:spLocks noChangeArrowheads="1"/>
          </p:cNvSpPr>
          <p:nvPr/>
        </p:nvSpPr>
        <p:spPr bwMode="auto">
          <a:xfrm>
            <a:off x="3863976" y="2565400"/>
            <a:ext cx="6588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&gt;  1</a:t>
            </a:r>
          </a:p>
        </p:txBody>
      </p:sp>
      <p:sp>
        <p:nvSpPr>
          <p:cNvPr id="220169" name="Rectangle 13"/>
          <p:cNvSpPr>
            <a:spLocks noChangeArrowheads="1"/>
          </p:cNvSpPr>
          <p:nvPr/>
        </p:nvSpPr>
        <p:spPr bwMode="auto">
          <a:xfrm>
            <a:off x="1703389" y="3207584"/>
            <a:ext cx="87852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Konstrukcijsko je toplotna črpalka v bistvu hladilnik oziroma obrnjen toplotni stroj. Sestavljena je iz uparjalnika, kompresorja, kondenzatorja in ekspanzijskega ventila.</a:t>
            </a:r>
          </a:p>
        </p:txBody>
      </p:sp>
      <p:pic>
        <p:nvPicPr>
          <p:cNvPr id="220170" name="Picture 16" descr="kondenz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6" y="4221164"/>
            <a:ext cx="37449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71" name="Rectangle 17"/>
          <p:cNvSpPr>
            <a:spLocks noChangeArrowheads="1"/>
          </p:cNvSpPr>
          <p:nvPr/>
        </p:nvSpPr>
        <p:spPr bwMode="auto">
          <a:xfrm>
            <a:off x="5664201" y="4287084"/>
            <a:ext cx="46085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V uparjalniku se uparja nestrupeno hladilno sredstvo, ki v zaprtem tokokrogu odvzame energijo okolju. </a:t>
            </a:r>
          </a:p>
        </p:txBody>
      </p:sp>
    </p:spTree>
    <p:extLst>
      <p:ext uri="{BB962C8B-B14F-4D97-AF65-F5344CB8AC3E}">
        <p14:creationId xmlns:p14="http://schemas.microsoft.com/office/powerpoint/2010/main" val="148404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3B758A49-F40E-4517-A590-38C32CE74A68}" type="slidenum">
              <a:rPr lang="sl-SI" altLang="sl-SI" sz="1200">
                <a:solidFill>
                  <a:srgbClr val="000000"/>
                </a:solidFill>
                <a:latin typeface="Arial Black" panose="020B0A04020102020204" pitchFamily="34" charset="0"/>
              </a:rPr>
              <a:pPr fontAlgn="base">
                <a:spcBef>
                  <a:spcPct val="0"/>
                </a:spcBef>
                <a:spcAft>
                  <a:spcPct val="0"/>
                </a:spcAft>
                <a:buClrTx/>
                <a:buSzTx/>
                <a:buNone/>
              </a:pPr>
              <a:t>4</a:t>
            </a:fld>
            <a:endParaRPr lang="sl-SI" altLang="sl-SI" sz="1200">
              <a:solidFill>
                <a:srgbClr val="000000"/>
              </a:solidFill>
              <a:latin typeface="Arial Black" panose="020B0A04020102020204" pitchFamily="34" charset="0"/>
            </a:endParaRPr>
          </a:p>
        </p:txBody>
      </p:sp>
      <p:sp>
        <p:nvSpPr>
          <p:cNvPr id="221187" name="Rectangle 4"/>
          <p:cNvSpPr>
            <a:spLocks noChangeArrowheads="1"/>
          </p:cNvSpPr>
          <p:nvPr/>
        </p:nvSpPr>
        <p:spPr bwMode="auto">
          <a:xfrm>
            <a:off x="1847850" y="404814"/>
            <a:ext cx="864235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19100" indent="-419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2000" b="1" u="sng">
                <a:solidFill>
                  <a:srgbClr val="000000"/>
                </a:solidFill>
              </a:rPr>
              <a:t>DELOVANJE</a:t>
            </a:r>
            <a:r>
              <a:rPr lang="sl-SI" altLang="sl-SI" sz="2000">
                <a:solidFill>
                  <a:srgbClr val="000000"/>
                </a:solidFill>
              </a:rPr>
              <a:t> </a:t>
            </a:r>
          </a:p>
          <a:p>
            <a:pPr fontAlgn="base">
              <a:spcBef>
                <a:spcPct val="0"/>
              </a:spcBef>
              <a:spcAft>
                <a:spcPct val="0"/>
              </a:spcAft>
              <a:buClrTx/>
              <a:buSzTx/>
              <a:buNone/>
            </a:pPr>
            <a:r>
              <a:rPr lang="sl-SI" altLang="sl-SI" sz="2000">
                <a:solidFill>
                  <a:srgbClr val="000000"/>
                </a:solidFill>
              </a:rPr>
              <a:t>Hladilnik sestavljajo stroji in naprave, ki so med seboj povezani v </a:t>
            </a:r>
          </a:p>
          <a:p>
            <a:pPr fontAlgn="base">
              <a:spcBef>
                <a:spcPct val="0"/>
              </a:spcBef>
              <a:spcAft>
                <a:spcPct val="0"/>
              </a:spcAft>
              <a:buClrTx/>
              <a:buSzTx/>
              <a:buNone/>
            </a:pPr>
            <a:r>
              <a:rPr lang="sl-SI" altLang="sl-SI" sz="2000">
                <a:solidFill>
                  <a:srgbClr val="000000"/>
                </a:solidFill>
              </a:rPr>
              <a:t>zaprt hladilni krog. Deluje tako, da toploto iz svoje notranjosti odvaja v zunanji prostor.  </a:t>
            </a:r>
          </a:p>
          <a:p>
            <a:pPr fontAlgn="base">
              <a:spcBef>
                <a:spcPct val="0"/>
              </a:spcBef>
              <a:spcAft>
                <a:spcPct val="0"/>
              </a:spcAft>
              <a:buClrTx/>
              <a:buSzTx/>
              <a:buNone/>
            </a:pPr>
            <a:r>
              <a:rPr lang="sl-SI" altLang="sl-SI" sz="2000">
                <a:solidFill>
                  <a:srgbClr val="000000"/>
                </a:solidFill>
              </a:rPr>
              <a:t>Za lažje razumevanje  se spomnimo kopanja in trenutka, ko smo prišli iz vode. Po nekaj trenutkih nas je neprijetno zeblo. Vodne kaplice na koži so izhlapele in pri tem porabile nekaj energije. Energijo-toploto so odvzele našemu telesu, zato se je koža ohladila. </a:t>
            </a:r>
            <a:br>
              <a:rPr lang="sl-SI" altLang="sl-SI" sz="2000">
                <a:solidFill>
                  <a:srgbClr val="000000"/>
                </a:solidFill>
              </a:rPr>
            </a:br>
            <a:r>
              <a:rPr lang="sl-SI" altLang="sl-SI" sz="2000">
                <a:solidFill>
                  <a:srgbClr val="000000"/>
                </a:solidFill>
              </a:rPr>
              <a:t>Pojav, da pri izhlapevanju tekočina odvzema toploto, so tehniki uporabili pri konstruiranju hladilnika.</a:t>
            </a:r>
            <a:endParaRPr lang="sl-SI" altLang="sl-SI" sz="2000" b="1">
              <a:solidFill>
                <a:srgbClr val="000000"/>
              </a:solidFill>
            </a:endParaRPr>
          </a:p>
          <a:p>
            <a:pPr fontAlgn="base">
              <a:spcBef>
                <a:spcPct val="0"/>
              </a:spcBef>
              <a:spcAft>
                <a:spcPct val="0"/>
              </a:spcAft>
              <a:buClrTx/>
              <a:buSzTx/>
              <a:buFontTx/>
              <a:buAutoNum type="arabicPeriod"/>
            </a:pPr>
            <a:r>
              <a:rPr lang="sl-SI" altLang="sl-SI" sz="2000">
                <a:solidFill>
                  <a:srgbClr val="000000"/>
                </a:solidFill>
              </a:rPr>
              <a:t>To počne tako, da hladilo, ki prihaja iz </a:t>
            </a:r>
            <a:r>
              <a:rPr lang="sl-SI" altLang="sl-SI" sz="2000" b="1">
                <a:solidFill>
                  <a:srgbClr val="000000"/>
                </a:solidFill>
              </a:rPr>
              <a:t>izparilnika</a:t>
            </a:r>
            <a:r>
              <a:rPr lang="sl-SI" altLang="sl-SI" sz="2000">
                <a:solidFill>
                  <a:srgbClr val="000000"/>
                </a:solidFill>
              </a:rPr>
              <a:t> v plinastem stanju, </a:t>
            </a:r>
            <a:r>
              <a:rPr lang="sl-SI" altLang="sl-SI" sz="2000" b="1">
                <a:solidFill>
                  <a:srgbClr val="000000"/>
                </a:solidFill>
              </a:rPr>
              <a:t>kompresor</a:t>
            </a:r>
            <a:r>
              <a:rPr lang="sl-SI" altLang="sl-SI" sz="2000">
                <a:solidFill>
                  <a:srgbClr val="000000"/>
                </a:solidFill>
              </a:rPr>
              <a:t> nenehno vsesava in stiska (komprimira) </a:t>
            </a:r>
          </a:p>
          <a:p>
            <a:pPr fontAlgn="base">
              <a:spcBef>
                <a:spcPct val="0"/>
              </a:spcBef>
              <a:spcAft>
                <a:spcPct val="0"/>
              </a:spcAft>
              <a:buClrTx/>
              <a:buSzTx/>
              <a:buFontTx/>
              <a:buAutoNum type="arabicPeriod"/>
            </a:pPr>
            <a:r>
              <a:rPr lang="sl-SI" altLang="sl-SI" sz="2000">
                <a:solidFill>
                  <a:srgbClr val="000000"/>
                </a:solidFill>
              </a:rPr>
              <a:t>Kondenzator je na zadnji strani strani hladilnik. Stisnjeni plin se utekočini in pri tem oddaja toploto preko cevi in reber v okolico. </a:t>
            </a:r>
          </a:p>
          <a:p>
            <a:pPr fontAlgn="base">
              <a:spcBef>
                <a:spcPct val="0"/>
              </a:spcBef>
              <a:spcAft>
                <a:spcPct val="0"/>
              </a:spcAft>
              <a:buClrTx/>
              <a:buSzTx/>
              <a:buFontTx/>
              <a:buAutoNum type="arabicPeriod"/>
            </a:pPr>
            <a:r>
              <a:rPr lang="sl-SI" altLang="sl-SI" sz="2000">
                <a:solidFill>
                  <a:srgbClr val="000000"/>
                </a:solidFill>
              </a:rPr>
              <a:t>Na koncu cevi je ekspanzijski ventil  (</a:t>
            </a:r>
            <a:r>
              <a:rPr lang="sl-SI" altLang="sl-SI" sz="2000" b="1">
                <a:solidFill>
                  <a:srgbClr val="000000"/>
                </a:solidFill>
              </a:rPr>
              <a:t>kapilarna cev</a:t>
            </a:r>
            <a:r>
              <a:rPr lang="sl-SI" altLang="sl-SI" sz="2000">
                <a:solidFill>
                  <a:srgbClr val="000000"/>
                </a:solidFill>
              </a:rPr>
              <a:t>), ki hladilnemu sredstvu spremeni nadtlak, ki je v kondenzatorju, v normalen tlak, ki vlada v </a:t>
            </a:r>
            <a:r>
              <a:rPr lang="sl-SI" altLang="sl-SI" sz="2000" b="1">
                <a:solidFill>
                  <a:srgbClr val="000000"/>
                </a:solidFill>
              </a:rPr>
              <a:t>izparilniku</a:t>
            </a:r>
            <a:r>
              <a:rPr lang="sl-SI" altLang="sl-SI" sz="2000">
                <a:solidFill>
                  <a:srgbClr val="000000"/>
                </a:solidFill>
              </a:rPr>
              <a:t>. </a:t>
            </a:r>
          </a:p>
          <a:p>
            <a:pPr fontAlgn="base">
              <a:spcBef>
                <a:spcPct val="0"/>
              </a:spcBef>
              <a:spcAft>
                <a:spcPct val="0"/>
              </a:spcAft>
              <a:buClrTx/>
              <a:buSzTx/>
              <a:buFontTx/>
              <a:buAutoNum type="arabicPeriod"/>
            </a:pPr>
            <a:r>
              <a:rPr lang="sl-SI" altLang="sl-SI" sz="2000">
                <a:solidFill>
                  <a:srgbClr val="000000"/>
                </a:solidFill>
              </a:rPr>
              <a:t>Izparilnik je nameščen v prostoru hladilnika. V njem tekoče sredstvo izpareva, za kar potrebuje toploto, ki jo odvzema iz notranjosti hladilnika.</a:t>
            </a:r>
          </a:p>
        </p:txBody>
      </p:sp>
    </p:spTree>
    <p:extLst>
      <p:ext uri="{BB962C8B-B14F-4D97-AF65-F5344CB8AC3E}">
        <p14:creationId xmlns:p14="http://schemas.microsoft.com/office/powerpoint/2010/main" val="1748260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54EB019C-CE92-4D9C-9022-186E6FC0792D}" type="slidenum">
              <a:rPr lang="sl-SI" altLang="sl-SI" sz="1200">
                <a:solidFill>
                  <a:srgbClr val="000000"/>
                </a:solidFill>
                <a:latin typeface="Arial Black" panose="020B0A04020102020204" pitchFamily="34" charset="0"/>
              </a:rPr>
              <a:pPr fontAlgn="base">
                <a:spcBef>
                  <a:spcPct val="0"/>
                </a:spcBef>
                <a:spcAft>
                  <a:spcPct val="0"/>
                </a:spcAft>
                <a:buClrTx/>
                <a:buSzTx/>
                <a:buNone/>
              </a:pPr>
              <a:t>5</a:t>
            </a:fld>
            <a:endParaRPr lang="sl-SI" altLang="sl-SI" sz="1200">
              <a:solidFill>
                <a:srgbClr val="000000"/>
              </a:solidFill>
              <a:latin typeface="Arial Black" panose="020B0A04020102020204" pitchFamily="34" charset="0"/>
            </a:endParaRPr>
          </a:p>
        </p:txBody>
      </p:sp>
      <p:sp>
        <p:nvSpPr>
          <p:cNvPr id="222211" name="Rectangle 4"/>
          <p:cNvSpPr>
            <a:spLocks noChangeArrowheads="1"/>
          </p:cNvSpPr>
          <p:nvPr/>
        </p:nvSpPr>
        <p:spPr bwMode="auto">
          <a:xfrm>
            <a:off x="1703388" y="397501"/>
            <a:ext cx="885666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Kompresor sesa uparjeno hladilno sredstvo, mu dvigne tlak in s tem </a:t>
            </a:r>
          </a:p>
          <a:p>
            <a:pPr eaLnBrk="0" fontAlgn="base" hangingPunct="0">
              <a:spcBef>
                <a:spcPct val="0"/>
              </a:spcBef>
              <a:spcAft>
                <a:spcPct val="0"/>
              </a:spcAft>
              <a:buClrTx/>
              <a:buSzTx/>
              <a:buNone/>
            </a:pPr>
            <a:r>
              <a:rPr lang="sl-SI" altLang="sl-SI" sz="2200">
                <a:solidFill>
                  <a:srgbClr val="000000"/>
                </a:solidFill>
              </a:rPr>
              <a:t>tudi temperaturo, tako da se v kondenzatorju pare hladilnega </a:t>
            </a:r>
          </a:p>
          <a:p>
            <a:pPr eaLnBrk="0" fontAlgn="base" hangingPunct="0">
              <a:spcBef>
                <a:spcPct val="0"/>
              </a:spcBef>
              <a:spcAft>
                <a:spcPct val="0"/>
              </a:spcAft>
              <a:buClrTx/>
              <a:buSzTx/>
              <a:buNone/>
            </a:pPr>
            <a:r>
              <a:rPr lang="sl-SI" altLang="sl-SI" sz="2200">
                <a:solidFill>
                  <a:srgbClr val="000000"/>
                </a:solidFill>
              </a:rPr>
              <a:t>sredstva utekočinijo in pri tem oddajajo okolici odvzeto energijo v </a:t>
            </a:r>
          </a:p>
          <a:p>
            <a:pPr eaLnBrk="0" fontAlgn="base" hangingPunct="0">
              <a:spcBef>
                <a:spcPct val="0"/>
              </a:spcBef>
              <a:spcAft>
                <a:spcPct val="0"/>
              </a:spcAft>
              <a:buClrTx/>
              <a:buSzTx/>
              <a:buNone/>
            </a:pPr>
            <a:r>
              <a:rPr lang="sl-SI" altLang="sl-SI" sz="2200">
                <a:solidFill>
                  <a:srgbClr val="000000"/>
                </a:solidFill>
              </a:rPr>
              <a:t>sistem ogrevanja.</a:t>
            </a:r>
          </a:p>
        </p:txBody>
      </p:sp>
      <p:sp>
        <p:nvSpPr>
          <p:cNvPr id="222212" name="Rectangle 7"/>
          <p:cNvSpPr>
            <a:spLocks noChangeArrowheads="1"/>
          </p:cNvSpPr>
          <p:nvPr/>
        </p:nvSpPr>
        <p:spPr bwMode="auto">
          <a:xfrm>
            <a:off x="2063751" y="5894621"/>
            <a:ext cx="842486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tabLst>
                <a:tab pos="3529013"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3529013"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3529013"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3529013"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3529013"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3529013"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3529013"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3529013"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3529013" algn="l"/>
              </a:tabLst>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200">
                <a:solidFill>
                  <a:srgbClr val="000000"/>
                </a:solidFill>
                <a:cs typeface="Times New Roman" panose="02020603050405020304" pitchFamily="18" charset="0"/>
              </a:rPr>
              <a:t/>
            </a:r>
            <a:br>
              <a:rPr lang="sl-SI" altLang="sl-SI" sz="1200">
                <a:solidFill>
                  <a:srgbClr val="000000"/>
                </a:solidFill>
                <a:cs typeface="Times New Roman" panose="02020603050405020304" pitchFamily="18" charset="0"/>
              </a:rPr>
            </a:br>
            <a:endParaRPr lang="sl-SI" altLang="sl-SI" sz="900">
              <a:solidFill>
                <a:srgbClr val="000000"/>
              </a:solidFill>
            </a:endParaRPr>
          </a:p>
          <a:p>
            <a:pPr eaLnBrk="0" fontAlgn="base" hangingPunct="0">
              <a:spcBef>
                <a:spcPct val="0"/>
              </a:spcBef>
              <a:spcAft>
                <a:spcPct val="0"/>
              </a:spcAft>
              <a:buClrTx/>
              <a:buSzTx/>
              <a:buNone/>
            </a:pPr>
            <a:endParaRPr lang="sl-SI" altLang="sl-SI" sz="900" i="1">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None/>
            </a:pPr>
            <a:r>
              <a:rPr lang="sl-SI" altLang="sl-SI" sz="900" i="1">
                <a:solidFill>
                  <a:srgbClr val="000000"/>
                </a:solidFill>
                <a:latin typeface="Times New Roman" panose="02020603050405020304" pitchFamily="18" charset="0"/>
                <a:cs typeface="Times New Roman" panose="02020603050405020304" pitchFamily="18" charset="0"/>
              </a:rPr>
              <a:t> </a:t>
            </a:r>
            <a:r>
              <a:rPr lang="sl-SI" altLang="sl-SI" sz="900" b="1" i="1">
                <a:solidFill>
                  <a:srgbClr val="000000"/>
                </a:solidFill>
                <a:latin typeface="Times New Roman" panose="02020603050405020304" pitchFamily="18" charset="0"/>
                <a:cs typeface="Times New Roman" panose="02020603050405020304" pitchFamily="18" charset="0"/>
              </a:rPr>
              <a:t>Princip delovanja                                                                              Princip delovanja                                                                                                  Princip delovanja</a:t>
            </a:r>
          </a:p>
          <a:p>
            <a:pPr eaLnBrk="0" fontAlgn="base" hangingPunct="0">
              <a:spcBef>
                <a:spcPct val="0"/>
              </a:spcBef>
              <a:spcAft>
                <a:spcPct val="0"/>
              </a:spcAft>
              <a:buClrTx/>
              <a:buSzTx/>
              <a:buNone/>
            </a:pPr>
            <a:r>
              <a:rPr lang="sl-SI" altLang="sl-SI" sz="900" b="1" i="1">
                <a:solidFill>
                  <a:srgbClr val="000000"/>
                </a:solidFill>
                <a:latin typeface="Times New Roman" panose="02020603050405020304" pitchFamily="18" charset="0"/>
                <a:cs typeface="Times New Roman" panose="02020603050405020304" pitchFamily="18" charset="0"/>
              </a:rPr>
              <a:t>  toplotne črpalke, ki                                                                           toplotne črpalke, ki                                                                                                toplotne črpalke, ki jemlje</a:t>
            </a:r>
            <a:br>
              <a:rPr lang="sl-SI" altLang="sl-SI" sz="900" b="1" i="1">
                <a:solidFill>
                  <a:srgbClr val="000000"/>
                </a:solidFill>
                <a:latin typeface="Times New Roman" panose="02020603050405020304" pitchFamily="18" charset="0"/>
                <a:cs typeface="Times New Roman" panose="02020603050405020304" pitchFamily="18" charset="0"/>
              </a:rPr>
            </a:br>
            <a:r>
              <a:rPr lang="sl-SI" altLang="sl-SI" sz="900" b="1" i="1">
                <a:solidFill>
                  <a:srgbClr val="000000"/>
                </a:solidFill>
                <a:latin typeface="Times New Roman" panose="02020603050405020304" pitchFamily="18" charset="0"/>
                <a:cs typeface="Times New Roman" panose="02020603050405020304" pitchFamily="18" charset="0"/>
              </a:rPr>
              <a:t>  jemlje energijo iz vode.</a:t>
            </a:r>
            <a:r>
              <a:rPr lang="sl-SI" altLang="sl-SI" sz="900" b="1" i="1">
                <a:solidFill>
                  <a:srgbClr val="000000"/>
                </a:solidFill>
              </a:rPr>
              <a:t>                                                              </a:t>
            </a:r>
            <a:r>
              <a:rPr lang="sl-SI" altLang="sl-SI" sz="900" b="1" i="1">
                <a:solidFill>
                  <a:srgbClr val="000000"/>
                </a:solidFill>
                <a:latin typeface="Times New Roman" panose="02020603050405020304" pitchFamily="18" charset="0"/>
                <a:cs typeface="Times New Roman" panose="02020603050405020304" pitchFamily="18" charset="0"/>
              </a:rPr>
              <a:t>jemlje energijo iz zemlje.                                                                                       energijo iz zraka.    </a:t>
            </a:r>
            <a:endParaRPr lang="sl-SI" altLang="sl-SI" sz="2200">
              <a:solidFill>
                <a:srgbClr val="000000"/>
              </a:solidFill>
            </a:endParaRPr>
          </a:p>
        </p:txBody>
      </p:sp>
      <p:sp>
        <p:nvSpPr>
          <p:cNvPr id="222213" name="Rectangle 8"/>
          <p:cNvSpPr>
            <a:spLocks noChangeArrowheads="1"/>
          </p:cNvSpPr>
          <p:nvPr/>
        </p:nvSpPr>
        <p:spPr bwMode="auto">
          <a:xfrm>
            <a:off x="1847850" y="1844676"/>
            <a:ext cx="882015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2200">
                <a:solidFill>
                  <a:srgbClr val="000000"/>
                </a:solidFill>
              </a:rPr>
              <a:t>Pravilno dimenzionirana toplotna črpalka za ogrevanje enodružinske hiše zavzema majhno površino:</a:t>
            </a:r>
          </a:p>
          <a:p>
            <a:pPr fontAlgn="base">
              <a:spcBef>
                <a:spcPct val="0"/>
              </a:spcBef>
              <a:spcAft>
                <a:spcPct val="0"/>
              </a:spcAft>
              <a:buClrTx/>
              <a:buSzTx/>
              <a:buFont typeface="Wingdings" panose="05000000000000000000" pitchFamily="2" charset="2"/>
              <a:buChar char="Ø"/>
            </a:pPr>
            <a:r>
              <a:rPr lang="sl-SI" altLang="sl-SI" sz="2200">
                <a:solidFill>
                  <a:srgbClr val="000000"/>
                </a:solidFill>
              </a:rPr>
              <a:t>  toplotna črpalka, ki zajema toploto iz vodonosnika potrebuje nekaj kvadratnih metrov,</a:t>
            </a:r>
          </a:p>
          <a:p>
            <a:pPr fontAlgn="base">
              <a:spcBef>
                <a:spcPct val="0"/>
              </a:spcBef>
              <a:spcAft>
                <a:spcPct val="0"/>
              </a:spcAft>
              <a:buClrTx/>
              <a:buSzTx/>
              <a:buFont typeface="Wingdings" panose="05000000000000000000" pitchFamily="2" charset="2"/>
              <a:buChar char="Ø"/>
            </a:pPr>
            <a:r>
              <a:rPr lang="sl-SI" altLang="sl-SI" sz="2200">
                <a:solidFill>
                  <a:srgbClr val="000000"/>
                </a:solidFill>
              </a:rPr>
              <a:t>  površina črpalke, ki zajema toploto iz zemlje, mora biti dvakrat večja od želene ogrevane površine, a je en meter globoko,</a:t>
            </a:r>
          </a:p>
          <a:p>
            <a:pPr fontAlgn="base">
              <a:spcBef>
                <a:spcPct val="0"/>
              </a:spcBef>
              <a:spcAft>
                <a:spcPct val="0"/>
              </a:spcAft>
              <a:buClrTx/>
              <a:buSzTx/>
              <a:buFont typeface="Wingdings" panose="05000000000000000000" pitchFamily="2" charset="2"/>
              <a:buChar char="Ø"/>
            </a:pPr>
            <a:r>
              <a:rPr lang="sl-SI" altLang="sl-SI" sz="2200">
                <a:solidFill>
                  <a:srgbClr val="000000"/>
                </a:solidFill>
              </a:rPr>
              <a:t>  pri toplotni črpalki, ki zajema toploto iz zraka, pa je treba zaradi potrebnega prislinega toka zraka paziti na hrup.</a:t>
            </a:r>
          </a:p>
        </p:txBody>
      </p:sp>
      <p:pic>
        <p:nvPicPr>
          <p:cNvPr id="222214" name="Picture 10" descr="ANd9GcTxgvtLX6g4AinidkjgPbhI_guE3hg_7P7bj-Mbv979Mnaa2prN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4581526"/>
            <a:ext cx="2286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12" descr="ANd9GcQWB5hibQMsye58hwxJIxlGNCOcuDIDCmMDjsxy4GVh7GJGJNwc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6" y="4652963"/>
            <a:ext cx="24288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6" name="Picture 14" descr="ANd9GcQ4ZlSk9a_2mWDyHU26fF71O-Pt73hibx_DZLLCI1Y6GSBruAP-V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6" y="4437064"/>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850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ACD17AEB-038D-45E3-ADA8-F1D2AA1E2999}" type="slidenum">
              <a:rPr lang="sl-SI" altLang="sl-SI" sz="1200">
                <a:solidFill>
                  <a:srgbClr val="000000"/>
                </a:solidFill>
                <a:latin typeface="Arial Black" panose="020B0A04020102020204" pitchFamily="34" charset="0"/>
              </a:rPr>
              <a:pPr fontAlgn="base">
                <a:spcBef>
                  <a:spcPct val="0"/>
                </a:spcBef>
                <a:spcAft>
                  <a:spcPct val="0"/>
                </a:spcAft>
                <a:buClrTx/>
                <a:buSzTx/>
                <a:buNone/>
              </a:pPr>
              <a:t>6</a:t>
            </a:fld>
            <a:endParaRPr lang="sl-SI" altLang="sl-SI" sz="1200">
              <a:solidFill>
                <a:srgbClr val="000000"/>
              </a:solidFill>
              <a:latin typeface="Arial Black" panose="020B0A04020102020204" pitchFamily="34" charset="0"/>
            </a:endParaRPr>
          </a:p>
        </p:txBody>
      </p:sp>
      <p:pic>
        <p:nvPicPr>
          <p:cNvPr id="223235" name="Picture 5" descr="DSCF1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476251"/>
            <a:ext cx="3816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6" name="Picture 7" descr="ANd9GcSR-70fZoZtaCZ2cYF8hiITOlCPsRiKKR_3aGRLVZ1OA1TasiUa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476251"/>
            <a:ext cx="41036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7" name="Picture 9" descr="ANd9GcQOPwP46RO6yLdreMUDH3jaOre4AnIBB_W7dLOk9DSkWVqPnLzi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3429000"/>
            <a:ext cx="338296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8" name="Picture 11" descr="objekt-mlinaric-kit-ljutomer%20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900" y="3357564"/>
            <a:ext cx="47371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344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D05A2791-3DCC-4DE9-BD24-636BCB1C7E4B}" type="slidenum">
              <a:rPr lang="sl-SI" altLang="sl-SI" sz="1200">
                <a:solidFill>
                  <a:srgbClr val="000000"/>
                </a:solidFill>
                <a:latin typeface="Arial Black" panose="020B0A04020102020204" pitchFamily="34" charset="0"/>
              </a:rPr>
              <a:pPr fontAlgn="base">
                <a:spcBef>
                  <a:spcPct val="0"/>
                </a:spcBef>
                <a:spcAft>
                  <a:spcPct val="0"/>
                </a:spcAft>
                <a:buClrTx/>
                <a:buSzTx/>
                <a:buNone/>
              </a:pPr>
              <a:t>7</a:t>
            </a:fld>
            <a:endParaRPr lang="sl-SI" altLang="sl-SI" sz="1200">
              <a:solidFill>
                <a:srgbClr val="000000"/>
              </a:solidFill>
              <a:latin typeface="Arial Black" panose="020B0A04020102020204" pitchFamily="34" charset="0"/>
            </a:endParaRPr>
          </a:p>
        </p:txBody>
      </p:sp>
      <p:sp>
        <p:nvSpPr>
          <p:cNvPr id="224259" name="Rectangle 4"/>
          <p:cNvSpPr>
            <a:spLocks noChangeArrowheads="1"/>
          </p:cNvSpPr>
          <p:nvPr/>
        </p:nvSpPr>
        <p:spPr bwMode="auto">
          <a:xfrm>
            <a:off x="1919289" y="404814"/>
            <a:ext cx="39719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b="1">
                <a:solidFill>
                  <a:srgbClr val="00007D"/>
                </a:solidFill>
              </a:rPr>
              <a:t>HLADILNI KROŽNI PROCES</a:t>
            </a:r>
            <a:r>
              <a:rPr lang="sl-SI" altLang="sl-SI" sz="2200">
                <a:solidFill>
                  <a:srgbClr val="00007D"/>
                </a:solidFill>
              </a:rPr>
              <a:t> </a:t>
            </a:r>
          </a:p>
        </p:txBody>
      </p:sp>
      <p:pic>
        <p:nvPicPr>
          <p:cNvPr id="2242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412875"/>
            <a:ext cx="120015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1484313"/>
            <a:ext cx="8842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2" name="Rectangle 7"/>
          <p:cNvSpPr>
            <a:spLocks noChangeArrowheads="1"/>
          </p:cNvSpPr>
          <p:nvPr/>
        </p:nvSpPr>
        <p:spPr bwMode="auto">
          <a:xfrm>
            <a:off x="5808664" y="908050"/>
            <a:ext cx="5286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000" i="1">
                <a:solidFill>
                  <a:srgbClr val="000000"/>
                </a:solidFill>
              </a:rPr>
              <a:t>T </a:t>
            </a:r>
            <a:r>
              <a:rPr lang="sl-SI" altLang="sl-SI" sz="1000">
                <a:solidFill>
                  <a:srgbClr val="000000"/>
                </a:solidFill>
              </a:rPr>
              <a:t>[K]</a:t>
            </a:r>
            <a:r>
              <a:rPr lang="sl-SI" altLang="sl-SI" sz="2200">
                <a:solidFill>
                  <a:srgbClr val="000000"/>
                </a:solidFill>
              </a:rPr>
              <a:t> </a:t>
            </a:r>
          </a:p>
        </p:txBody>
      </p:sp>
      <p:sp>
        <p:nvSpPr>
          <p:cNvPr id="224263" name="Rectangle 8"/>
          <p:cNvSpPr>
            <a:spLocks noChangeArrowheads="1"/>
          </p:cNvSpPr>
          <p:nvPr/>
        </p:nvSpPr>
        <p:spPr bwMode="auto">
          <a:xfrm>
            <a:off x="8183564" y="2852739"/>
            <a:ext cx="555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buClrTx/>
              <a:buSzTx/>
              <a:buNone/>
            </a:pPr>
            <a:r>
              <a:rPr lang="sl-SI" altLang="sl-SI" sz="1000" i="1">
                <a:solidFill>
                  <a:srgbClr val="000000"/>
                </a:solidFill>
              </a:rPr>
              <a:t>S </a:t>
            </a:r>
            <a:r>
              <a:rPr lang="sl-SI" altLang="sl-SI" sz="1000">
                <a:solidFill>
                  <a:srgbClr val="000000"/>
                </a:solidFill>
              </a:rPr>
              <a:t>[J/K]</a:t>
            </a:r>
          </a:p>
        </p:txBody>
      </p:sp>
      <p:sp>
        <p:nvSpPr>
          <p:cNvPr id="224264" name="Rectangle 9"/>
          <p:cNvSpPr>
            <a:spLocks noChangeArrowheads="1"/>
          </p:cNvSpPr>
          <p:nvPr/>
        </p:nvSpPr>
        <p:spPr bwMode="auto">
          <a:xfrm>
            <a:off x="6527800" y="1196975"/>
            <a:ext cx="3317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000">
                <a:solidFill>
                  <a:srgbClr val="000000"/>
                </a:solidFill>
              </a:rPr>
              <a:t>4</a:t>
            </a:r>
            <a:r>
              <a:rPr lang="sl-SI" altLang="sl-SI" sz="2200">
                <a:solidFill>
                  <a:srgbClr val="000000"/>
                </a:solidFill>
              </a:rPr>
              <a:t> </a:t>
            </a:r>
          </a:p>
        </p:txBody>
      </p:sp>
      <p:sp>
        <p:nvSpPr>
          <p:cNvPr id="224265" name="Rectangle 10"/>
          <p:cNvSpPr>
            <a:spLocks noChangeArrowheads="1"/>
          </p:cNvSpPr>
          <p:nvPr/>
        </p:nvSpPr>
        <p:spPr bwMode="auto">
          <a:xfrm>
            <a:off x="7391401" y="1844676"/>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000">
                <a:solidFill>
                  <a:srgbClr val="000000"/>
                </a:solidFill>
              </a:rPr>
              <a:t>3 </a:t>
            </a:r>
          </a:p>
        </p:txBody>
      </p:sp>
      <p:sp>
        <p:nvSpPr>
          <p:cNvPr id="224266" name="Rectangle 11"/>
          <p:cNvSpPr>
            <a:spLocks noChangeArrowheads="1"/>
          </p:cNvSpPr>
          <p:nvPr/>
        </p:nvSpPr>
        <p:spPr bwMode="auto">
          <a:xfrm>
            <a:off x="7464425" y="2708276"/>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000">
                <a:solidFill>
                  <a:srgbClr val="000000"/>
                </a:solidFill>
              </a:rPr>
              <a:t>2</a:t>
            </a:r>
          </a:p>
        </p:txBody>
      </p:sp>
      <p:sp>
        <p:nvSpPr>
          <p:cNvPr id="224267" name="Rectangle 12"/>
          <p:cNvSpPr>
            <a:spLocks noChangeArrowheads="1"/>
          </p:cNvSpPr>
          <p:nvPr/>
        </p:nvSpPr>
        <p:spPr bwMode="auto">
          <a:xfrm>
            <a:off x="6311900" y="2349501"/>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000">
                <a:solidFill>
                  <a:srgbClr val="000000"/>
                </a:solidFill>
              </a:rPr>
              <a:t>1</a:t>
            </a:r>
          </a:p>
        </p:txBody>
      </p:sp>
      <p:sp>
        <p:nvSpPr>
          <p:cNvPr id="224268" name="Line 13"/>
          <p:cNvSpPr>
            <a:spLocks noChangeShapeType="1"/>
          </p:cNvSpPr>
          <p:nvPr/>
        </p:nvSpPr>
        <p:spPr bwMode="auto">
          <a:xfrm>
            <a:off x="6167438" y="1341438"/>
            <a:ext cx="0" cy="16557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24269" name="Line 14"/>
          <p:cNvSpPr>
            <a:spLocks noChangeShapeType="1"/>
          </p:cNvSpPr>
          <p:nvPr/>
        </p:nvSpPr>
        <p:spPr bwMode="auto">
          <a:xfrm>
            <a:off x="6167439" y="2997200"/>
            <a:ext cx="19446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graphicFrame>
        <p:nvGraphicFramePr>
          <p:cNvPr id="219160" name="Group 24"/>
          <p:cNvGraphicFramePr>
            <a:graphicFrameLocks noGrp="1"/>
          </p:cNvGraphicFramePr>
          <p:nvPr/>
        </p:nvGraphicFramePr>
        <p:xfrm>
          <a:off x="4079875" y="2420938"/>
          <a:ext cx="241300" cy="228600"/>
        </p:xfrm>
        <a:graphic>
          <a:graphicData uri="http://schemas.openxmlformats.org/drawingml/2006/table">
            <a:tbl>
              <a:tblPr/>
              <a:tblGrid>
                <a:gridCol w="241300">
                  <a:extLst>
                    <a:ext uri="{9D8B030D-6E8A-4147-A177-3AD203B41FA5}">
                      <a16:colId xmlns:a16="http://schemas.microsoft.com/office/drawing/2014/main" val="20000"/>
                    </a:ext>
                  </a:extLst>
                </a:gridCol>
              </a:tblGrid>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900" b="0" i="0" u="none" strike="noStrike" cap="none" normalizeH="0" baseline="0">
                          <a:ln>
                            <a:noFill/>
                          </a:ln>
                          <a:solidFill>
                            <a:schemeClr val="tx1"/>
                          </a:solidFill>
                          <a:effectLst/>
                          <a:latin typeface="Times New Roman" pitchFamily="18" charset="0"/>
                          <a:cs typeface="Times New Roman" pitchFamily="18" charset="0"/>
                        </a:rPr>
                        <a:t>2</a:t>
                      </a:r>
                      <a:endParaRPr kumimoji="0" lang="sl-SI" sz="2200" b="0" i="0" u="none" strike="noStrike" cap="none" normalizeH="0" baseline="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4272" name="Rectangle 25"/>
          <p:cNvSpPr>
            <a:spLocks noChangeArrowheads="1"/>
          </p:cNvSpPr>
          <p:nvPr/>
        </p:nvSpPr>
        <p:spPr bwMode="auto">
          <a:xfrm>
            <a:off x="5975351" y="3257814"/>
            <a:ext cx="18473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900">
                <a:solidFill>
                  <a:srgbClr val="000000"/>
                </a:solidFill>
              </a:rPr>
              <a:t/>
            </a:r>
            <a:br>
              <a:rPr lang="sl-SI" altLang="sl-SI" sz="900">
                <a:solidFill>
                  <a:srgbClr val="000000"/>
                </a:solidFill>
              </a:rPr>
            </a:br>
            <a:endParaRPr lang="sl-SI" altLang="sl-SI" sz="2200">
              <a:solidFill>
                <a:srgbClr val="000000"/>
              </a:solidFill>
            </a:endParaRPr>
          </a:p>
        </p:txBody>
      </p:sp>
      <p:sp>
        <p:nvSpPr>
          <p:cNvPr id="224273" name="Line 26"/>
          <p:cNvSpPr>
            <a:spLocks noChangeShapeType="1"/>
          </p:cNvSpPr>
          <p:nvPr/>
        </p:nvSpPr>
        <p:spPr bwMode="auto">
          <a:xfrm>
            <a:off x="2711450" y="1196976"/>
            <a:ext cx="0" cy="165576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24274" name="Line 27"/>
          <p:cNvSpPr>
            <a:spLocks noChangeShapeType="1"/>
          </p:cNvSpPr>
          <p:nvPr/>
        </p:nvSpPr>
        <p:spPr bwMode="auto">
          <a:xfrm>
            <a:off x="2711450" y="2852738"/>
            <a:ext cx="19446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graphicFrame>
        <p:nvGraphicFramePr>
          <p:cNvPr id="219179" name="Group 43"/>
          <p:cNvGraphicFramePr>
            <a:graphicFrameLocks noGrp="1"/>
          </p:cNvGraphicFramePr>
          <p:nvPr/>
        </p:nvGraphicFramePr>
        <p:xfrm>
          <a:off x="3863975" y="2924175"/>
          <a:ext cx="647700" cy="274638"/>
        </p:xfrm>
        <a:graphic>
          <a:graphicData uri="http://schemas.openxmlformats.org/drawingml/2006/table">
            <a:tbl>
              <a:tblPr/>
              <a:tblGrid>
                <a:gridCol w="647700">
                  <a:extLst>
                    <a:ext uri="{9D8B030D-6E8A-4147-A177-3AD203B41FA5}">
                      <a16:colId xmlns:a16="http://schemas.microsoft.com/office/drawing/2014/main" val="20000"/>
                    </a:ext>
                  </a:extLst>
                </a:gridCol>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1" u="none" strike="noStrike" cap="none" normalizeH="0" baseline="0">
                          <a:ln>
                            <a:noFill/>
                          </a:ln>
                          <a:solidFill>
                            <a:schemeClr val="tx1"/>
                          </a:solidFill>
                          <a:effectLst/>
                          <a:latin typeface="Arial" charset="0"/>
                          <a:cs typeface="Times New Roman" pitchFamily="18" charset="0"/>
                        </a:rPr>
                        <a:t>Q</a:t>
                      </a:r>
                      <a:r>
                        <a:rPr kumimoji="0" lang="sl-SI" sz="1200" b="0" i="0" u="none" strike="noStrike" cap="none" normalizeH="0" baseline="-25000">
                          <a:ln>
                            <a:noFill/>
                          </a:ln>
                          <a:solidFill>
                            <a:schemeClr val="tx1"/>
                          </a:solidFill>
                          <a:effectLst/>
                          <a:latin typeface="Arial" charset="0"/>
                          <a:cs typeface="Times New Roman" pitchFamily="18" charset="0"/>
                        </a:rPr>
                        <a:t>do</a:t>
                      </a:r>
                      <a:r>
                        <a:rPr kumimoji="0" lang="sl-SI" sz="1200" b="0" i="0" u="none" strike="noStrike" cap="none" normalizeH="0" baseline="-25000">
                          <a:ln>
                            <a:noFill/>
                          </a:ln>
                          <a:solidFill>
                            <a:schemeClr val="tx1"/>
                          </a:solidFill>
                          <a:effectLst/>
                          <a:latin typeface="Arial" charset="0"/>
                          <a:cs typeface="Arial" charset="0"/>
                        </a:rPr>
                        <a:t>v</a:t>
                      </a:r>
                    </a:p>
                  </a:txBody>
                  <a:tcPr marT="45773" marB="45773"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4277" name="Rectangle 38"/>
          <p:cNvSpPr>
            <a:spLocks noChangeArrowheads="1"/>
          </p:cNvSpPr>
          <p:nvPr/>
        </p:nvSpPr>
        <p:spPr bwMode="auto">
          <a:xfrm>
            <a:off x="5927726" y="3243527"/>
            <a:ext cx="18473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900">
                <a:solidFill>
                  <a:srgbClr val="000000"/>
                </a:solidFill>
              </a:rPr>
              <a:t/>
            </a:r>
            <a:br>
              <a:rPr lang="sl-SI" altLang="sl-SI" sz="900">
                <a:solidFill>
                  <a:srgbClr val="000000"/>
                </a:solidFill>
              </a:rPr>
            </a:br>
            <a:endParaRPr lang="sl-SI" altLang="sl-SI" sz="2200">
              <a:solidFill>
                <a:srgbClr val="000000"/>
              </a:solidFill>
            </a:endParaRPr>
          </a:p>
        </p:txBody>
      </p:sp>
      <p:graphicFrame>
        <p:nvGraphicFramePr>
          <p:cNvPr id="219193" name="Group 57"/>
          <p:cNvGraphicFramePr>
            <a:graphicFrameLocks noGrp="1"/>
          </p:cNvGraphicFramePr>
          <p:nvPr/>
        </p:nvGraphicFramePr>
        <p:xfrm>
          <a:off x="3143251" y="1125539"/>
          <a:ext cx="612775" cy="274637"/>
        </p:xfrm>
        <a:graphic>
          <a:graphicData uri="http://schemas.openxmlformats.org/drawingml/2006/table">
            <a:tbl>
              <a:tblPr/>
              <a:tblGrid>
                <a:gridCol w="612775">
                  <a:extLst>
                    <a:ext uri="{9D8B030D-6E8A-4147-A177-3AD203B41FA5}">
                      <a16:colId xmlns:a16="http://schemas.microsoft.com/office/drawing/2014/main" val="20000"/>
                    </a:ext>
                  </a:extLst>
                </a:gridCol>
              </a:tblGrid>
              <a:tr h="2746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1" u="none" strike="noStrike" cap="none" normalizeH="0" baseline="0">
                          <a:ln>
                            <a:noFill/>
                          </a:ln>
                          <a:solidFill>
                            <a:schemeClr val="tx1"/>
                          </a:solidFill>
                          <a:effectLst/>
                          <a:latin typeface="Arial" charset="0"/>
                          <a:cs typeface="Times New Roman" pitchFamily="18" charset="0"/>
                        </a:rPr>
                        <a:t>Q</a:t>
                      </a:r>
                      <a:r>
                        <a:rPr kumimoji="0" lang="sl-SI" sz="1200" b="0" i="0" u="none" strike="noStrike" cap="none" normalizeH="0" baseline="-25000">
                          <a:ln>
                            <a:noFill/>
                          </a:ln>
                          <a:solidFill>
                            <a:schemeClr val="tx1"/>
                          </a:solidFill>
                          <a:effectLst/>
                          <a:latin typeface="Arial" charset="0"/>
                          <a:cs typeface="Times New Roman" pitchFamily="18" charset="0"/>
                        </a:rPr>
                        <a:t>od</a:t>
                      </a:r>
                      <a:r>
                        <a:rPr kumimoji="0" lang="sl-SI" sz="1200" b="0" i="0" u="none" strike="noStrike" cap="none" normalizeH="0" baseline="-25000">
                          <a:ln>
                            <a:noFill/>
                          </a:ln>
                          <a:solidFill>
                            <a:schemeClr val="tx1"/>
                          </a:solidFill>
                          <a:effectLst/>
                          <a:latin typeface="Arial" charset="0"/>
                          <a:cs typeface="Arial" charset="0"/>
                        </a:rPr>
                        <a:t>v</a:t>
                      </a:r>
                    </a:p>
                  </a:txBody>
                  <a:tcPr marT="45773" marB="45773"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4280" name="Rectangle 54"/>
          <p:cNvSpPr>
            <a:spLocks noChangeArrowheads="1"/>
          </p:cNvSpPr>
          <p:nvPr/>
        </p:nvSpPr>
        <p:spPr bwMode="auto">
          <a:xfrm>
            <a:off x="5915026" y="3243527"/>
            <a:ext cx="18473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900">
                <a:solidFill>
                  <a:srgbClr val="000000"/>
                </a:solidFill>
              </a:rPr>
              <a:t/>
            </a:r>
            <a:br>
              <a:rPr lang="sl-SI" altLang="sl-SI" sz="900">
                <a:solidFill>
                  <a:srgbClr val="000000"/>
                </a:solidFill>
              </a:rPr>
            </a:br>
            <a:endParaRPr lang="sl-SI" altLang="sl-SI" sz="2200">
              <a:solidFill>
                <a:srgbClr val="000000"/>
              </a:solidFill>
            </a:endParaRPr>
          </a:p>
        </p:txBody>
      </p:sp>
      <p:sp>
        <p:nvSpPr>
          <p:cNvPr id="224281" name="Rectangle 58"/>
          <p:cNvSpPr>
            <a:spLocks noChangeArrowheads="1"/>
          </p:cNvSpPr>
          <p:nvPr/>
        </p:nvSpPr>
        <p:spPr bwMode="auto">
          <a:xfrm>
            <a:off x="4656139" y="2727326"/>
            <a:ext cx="528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000" i="1">
                <a:solidFill>
                  <a:srgbClr val="000000"/>
                </a:solidFill>
              </a:rPr>
              <a:t>V </a:t>
            </a:r>
            <a:r>
              <a:rPr lang="sl-SI" altLang="sl-SI" sz="1000">
                <a:solidFill>
                  <a:srgbClr val="000000"/>
                </a:solidFill>
              </a:rPr>
              <a:t>[m</a:t>
            </a:r>
            <a:r>
              <a:rPr lang="sl-SI" altLang="sl-SI" sz="1000" baseline="30000">
                <a:solidFill>
                  <a:srgbClr val="000000"/>
                </a:solidFill>
              </a:rPr>
              <a:t>3</a:t>
            </a:r>
            <a:r>
              <a:rPr lang="sl-SI" altLang="sl-SI" sz="1000">
                <a:solidFill>
                  <a:srgbClr val="000000"/>
                </a:solidFill>
              </a:rPr>
              <a:t>]</a:t>
            </a:r>
          </a:p>
        </p:txBody>
      </p:sp>
      <p:sp>
        <p:nvSpPr>
          <p:cNvPr id="224282" name="Rectangle 60"/>
          <p:cNvSpPr>
            <a:spLocks noChangeArrowheads="1"/>
          </p:cNvSpPr>
          <p:nvPr/>
        </p:nvSpPr>
        <p:spPr bwMode="auto">
          <a:xfrm>
            <a:off x="1524001" y="244679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sp>
        <p:nvSpPr>
          <p:cNvPr id="224283" name="Rectangle 61"/>
          <p:cNvSpPr>
            <a:spLocks noChangeArrowheads="1"/>
          </p:cNvSpPr>
          <p:nvPr/>
        </p:nvSpPr>
        <p:spPr bwMode="auto">
          <a:xfrm>
            <a:off x="2279651" y="900114"/>
            <a:ext cx="576263" cy="2444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000" i="1">
                <a:solidFill>
                  <a:srgbClr val="000000"/>
                </a:solidFill>
                <a:cs typeface="Times New Roman" panose="02020603050405020304" pitchFamily="18" charset="0"/>
              </a:rPr>
              <a:t>p </a:t>
            </a:r>
            <a:r>
              <a:rPr lang="sl-SI" altLang="sl-SI" sz="1000">
                <a:solidFill>
                  <a:srgbClr val="000000"/>
                </a:solidFill>
                <a:cs typeface="Times New Roman" panose="02020603050405020304" pitchFamily="18" charset="0"/>
              </a:rPr>
              <a:t>[Pa]</a:t>
            </a:r>
            <a:endParaRPr lang="sl-SI" altLang="sl-SI" sz="1000">
              <a:solidFill>
                <a:srgbClr val="000000"/>
              </a:solidFill>
            </a:endParaRPr>
          </a:p>
        </p:txBody>
      </p:sp>
      <p:sp>
        <p:nvSpPr>
          <p:cNvPr id="224284" name="Rectangle 62"/>
          <p:cNvSpPr>
            <a:spLocks noChangeArrowheads="1"/>
          </p:cNvSpPr>
          <p:nvPr/>
        </p:nvSpPr>
        <p:spPr bwMode="auto">
          <a:xfrm>
            <a:off x="5232400" y="670611"/>
            <a:ext cx="3816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tabLst>
                <a:tab pos="2185988"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2185988"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218598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2185988"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218598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218598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218598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218598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2185988" algn="l"/>
              </a:tabLst>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1200" b="1" i="1">
                <a:solidFill>
                  <a:srgbClr val="000000"/>
                </a:solidFill>
              </a:rPr>
              <a:t>	Diagram T-S enakotlačnega procesa</a:t>
            </a:r>
            <a:endParaRPr lang="sl-SI" altLang="sl-SI" sz="1200">
              <a:solidFill>
                <a:srgbClr val="000000"/>
              </a:solidFill>
            </a:endParaRPr>
          </a:p>
          <a:p>
            <a:pPr algn="ctr" fontAlgn="base">
              <a:spcBef>
                <a:spcPct val="0"/>
              </a:spcBef>
              <a:spcAft>
                <a:spcPct val="0"/>
              </a:spcAft>
              <a:buClrTx/>
              <a:buSzTx/>
              <a:buNone/>
            </a:pPr>
            <a:r>
              <a:rPr lang="sl-SI" altLang="sl-SI" sz="1200" b="1" i="1">
                <a:solidFill>
                  <a:srgbClr val="000000"/>
                </a:solidFill>
              </a:rPr>
              <a:t>	</a:t>
            </a:r>
          </a:p>
        </p:txBody>
      </p:sp>
      <p:sp>
        <p:nvSpPr>
          <p:cNvPr id="224285" name="Rectangle 63"/>
          <p:cNvSpPr>
            <a:spLocks noChangeArrowheads="1"/>
          </p:cNvSpPr>
          <p:nvPr/>
        </p:nvSpPr>
        <p:spPr bwMode="auto">
          <a:xfrm>
            <a:off x="2711450" y="765175"/>
            <a:ext cx="2806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1200" b="1" i="1">
                <a:solidFill>
                  <a:srgbClr val="000000"/>
                </a:solidFill>
              </a:rPr>
              <a:t>Diagram p-V enakotlačnega procesa</a:t>
            </a:r>
          </a:p>
        </p:txBody>
      </p:sp>
      <p:sp>
        <p:nvSpPr>
          <p:cNvPr id="224286" name="Rectangle 64"/>
          <p:cNvSpPr>
            <a:spLocks noChangeArrowheads="1"/>
          </p:cNvSpPr>
          <p:nvPr/>
        </p:nvSpPr>
        <p:spPr bwMode="auto">
          <a:xfrm>
            <a:off x="1774826" y="3213100"/>
            <a:ext cx="8569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Prenos toplote je ob izobari najlažje izvedljiv, posebno še, ker so </a:t>
            </a:r>
          </a:p>
          <a:p>
            <a:pPr eaLnBrk="0" fontAlgn="base" hangingPunct="0">
              <a:spcBef>
                <a:spcPct val="0"/>
              </a:spcBef>
              <a:spcAft>
                <a:spcPct val="0"/>
              </a:spcAft>
              <a:buClrTx/>
              <a:buSzTx/>
              <a:buNone/>
            </a:pPr>
            <a:r>
              <a:rPr lang="sl-SI" altLang="sl-SI" sz="2200">
                <a:solidFill>
                  <a:srgbClr val="000000"/>
                </a:solidFill>
              </a:rPr>
              <a:t>v območju mokre pare izobare tudi izoterme.</a:t>
            </a:r>
          </a:p>
        </p:txBody>
      </p:sp>
      <p:sp>
        <p:nvSpPr>
          <p:cNvPr id="224287" name="Rectangle 65"/>
          <p:cNvSpPr>
            <a:spLocks noChangeArrowheads="1"/>
          </p:cNvSpPr>
          <p:nvPr/>
        </p:nvSpPr>
        <p:spPr bwMode="auto">
          <a:xfrm>
            <a:off x="8112126" y="1043405"/>
            <a:ext cx="2555875" cy="1785104"/>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Hladilni proces poteka med dvema izobarna in dvema izentropama. </a:t>
            </a:r>
          </a:p>
        </p:txBody>
      </p:sp>
      <p:sp>
        <p:nvSpPr>
          <p:cNvPr id="224288" name="Rectangle 66"/>
          <p:cNvSpPr>
            <a:spLocks noChangeArrowheads="1"/>
          </p:cNvSpPr>
          <p:nvPr/>
        </p:nvSpPr>
        <p:spPr bwMode="auto">
          <a:xfrm>
            <a:off x="3935413" y="1337103"/>
            <a:ext cx="215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1200">
                <a:solidFill>
                  <a:srgbClr val="000000"/>
                </a:solidFill>
              </a:rPr>
              <a:t>1—2: izobarno stiskanje </a:t>
            </a:r>
          </a:p>
          <a:p>
            <a:pPr eaLnBrk="0" fontAlgn="base" hangingPunct="0">
              <a:spcBef>
                <a:spcPct val="0"/>
              </a:spcBef>
              <a:spcAft>
                <a:spcPct val="0"/>
              </a:spcAft>
              <a:buClrTx/>
              <a:buSzTx/>
              <a:buNone/>
            </a:pPr>
            <a:r>
              <a:rPr lang="sl-SI" altLang="sl-SI" sz="1200">
                <a:solidFill>
                  <a:srgbClr val="000000"/>
                </a:solidFill>
              </a:rPr>
              <a:t>2—3: izentropno raztezanje 3—4: izobarno raztezanje 4—1: izentropno stiskanje</a:t>
            </a:r>
          </a:p>
        </p:txBody>
      </p:sp>
      <p:sp>
        <p:nvSpPr>
          <p:cNvPr id="224289" name="Line 70"/>
          <p:cNvSpPr>
            <a:spLocks noChangeShapeType="1"/>
          </p:cNvSpPr>
          <p:nvPr/>
        </p:nvSpPr>
        <p:spPr bwMode="auto">
          <a:xfrm>
            <a:off x="5734050" y="3159126"/>
            <a:ext cx="0" cy="5699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24290" name="Line 69"/>
          <p:cNvSpPr>
            <a:spLocks noChangeShapeType="1"/>
          </p:cNvSpPr>
          <p:nvPr/>
        </p:nvSpPr>
        <p:spPr bwMode="auto">
          <a:xfrm>
            <a:off x="5727700" y="3162301"/>
            <a:ext cx="0" cy="563563"/>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24291" name="Line 68"/>
          <p:cNvSpPr>
            <a:spLocks noChangeShapeType="1"/>
          </p:cNvSpPr>
          <p:nvPr/>
        </p:nvSpPr>
        <p:spPr bwMode="auto">
          <a:xfrm>
            <a:off x="7699375" y="3159126"/>
            <a:ext cx="0" cy="5699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24292" name="Line 67"/>
          <p:cNvSpPr>
            <a:spLocks noChangeShapeType="1"/>
          </p:cNvSpPr>
          <p:nvPr/>
        </p:nvSpPr>
        <p:spPr bwMode="auto">
          <a:xfrm>
            <a:off x="7696200" y="3162301"/>
            <a:ext cx="0" cy="563563"/>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sl-SI" sz="2200">
              <a:solidFill>
                <a:srgbClr val="000000"/>
              </a:solidFill>
              <a:latin typeface="Arial" panose="020B0604020202020204" pitchFamily="34" charset="0"/>
              <a:cs typeface="Arial" panose="020B0604020202020204" pitchFamily="34" charset="0"/>
            </a:endParaRPr>
          </a:p>
        </p:txBody>
      </p:sp>
      <p:sp>
        <p:nvSpPr>
          <p:cNvPr id="224293" name="Rectangle 71"/>
          <p:cNvSpPr>
            <a:spLocks noChangeArrowheads="1"/>
          </p:cNvSpPr>
          <p:nvPr/>
        </p:nvSpPr>
        <p:spPr bwMode="auto">
          <a:xfrm>
            <a:off x="1524001" y="2913521"/>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sp>
        <p:nvSpPr>
          <p:cNvPr id="224294" name="Rectangle 72"/>
          <p:cNvSpPr>
            <a:spLocks noChangeArrowheads="1"/>
          </p:cNvSpPr>
          <p:nvPr/>
        </p:nvSpPr>
        <p:spPr bwMode="auto">
          <a:xfrm>
            <a:off x="2063750" y="3999746"/>
            <a:ext cx="4679950" cy="1107996"/>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tabLst>
                <a:tab pos="14382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14382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14382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14382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14382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4382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4382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4382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438275" algn="l"/>
              </a:tabLst>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cs typeface="Times New Roman" panose="02020603050405020304" pitchFamily="18" charset="0"/>
              </a:rPr>
              <a:t>Odvedena toplota:</a:t>
            </a:r>
            <a:endParaRPr lang="sl-SI" altLang="sl-SI" sz="2200">
              <a:solidFill>
                <a:srgbClr val="000000"/>
              </a:solidFill>
            </a:endParaRPr>
          </a:p>
          <a:p>
            <a:pPr eaLnBrk="0" fontAlgn="base" hangingPunct="0">
              <a:spcBef>
                <a:spcPct val="0"/>
              </a:spcBef>
              <a:spcAft>
                <a:spcPct val="0"/>
              </a:spcAft>
              <a:buClrTx/>
              <a:buSzTx/>
              <a:buNone/>
            </a:pPr>
            <a:endParaRPr lang="sl-SI" altLang="sl-SI" sz="2200">
              <a:solidFill>
                <a:srgbClr val="000000"/>
              </a:solidFill>
            </a:endParaRPr>
          </a:p>
          <a:p>
            <a:pPr eaLnBrk="0" fontAlgn="base" hangingPunct="0">
              <a:spcBef>
                <a:spcPct val="0"/>
              </a:spcBef>
              <a:spcAft>
                <a:spcPct val="0"/>
              </a:spcAft>
              <a:buClrTx/>
              <a:buSzTx/>
              <a:buNone/>
            </a:pPr>
            <a:r>
              <a:rPr lang="sl-SI" altLang="sl-SI" sz="2200">
                <a:solidFill>
                  <a:srgbClr val="FF0000"/>
                </a:solidFill>
                <a:cs typeface="Times New Roman" panose="02020603050405020304" pitchFamily="18" charset="0"/>
              </a:rPr>
              <a:t>│</a:t>
            </a:r>
            <a:r>
              <a:rPr lang="sl-SI" altLang="sl-SI" sz="2200" i="1">
                <a:solidFill>
                  <a:srgbClr val="FF0000"/>
                </a:solidFill>
                <a:cs typeface="Times New Roman" panose="02020603050405020304" pitchFamily="18" charset="0"/>
              </a:rPr>
              <a:t>Q</a:t>
            </a:r>
            <a:r>
              <a:rPr lang="sl-SI" altLang="sl-SI" sz="2200">
                <a:solidFill>
                  <a:srgbClr val="FF0000"/>
                </a:solidFill>
                <a:cs typeface="Times New Roman" panose="02020603050405020304" pitchFamily="18" charset="0"/>
              </a:rPr>
              <a:t>od│= </a:t>
            </a:r>
            <a:r>
              <a:rPr lang="sl-SI" altLang="sl-SI" sz="2200" i="1">
                <a:solidFill>
                  <a:srgbClr val="FF0000"/>
                </a:solidFill>
                <a:cs typeface="Times New Roman" panose="02020603050405020304" pitchFamily="18" charset="0"/>
              </a:rPr>
              <a:t>Qdo </a:t>
            </a:r>
            <a:r>
              <a:rPr lang="sl-SI" altLang="sl-SI" sz="2200">
                <a:solidFill>
                  <a:srgbClr val="FF0000"/>
                </a:solidFill>
                <a:cs typeface="Times New Roman" panose="02020603050405020304" pitchFamily="18" charset="0"/>
              </a:rPr>
              <a:t>+│</a:t>
            </a:r>
            <a:r>
              <a:rPr lang="sl-SI" altLang="sl-SI" sz="2200" i="1">
                <a:solidFill>
                  <a:srgbClr val="FF0000"/>
                </a:solidFill>
                <a:cs typeface="Times New Roman" panose="02020603050405020304" pitchFamily="18" charset="0"/>
              </a:rPr>
              <a:t>W</a:t>
            </a:r>
            <a:r>
              <a:rPr lang="sl-SI" altLang="sl-SI" sz="2200">
                <a:solidFill>
                  <a:srgbClr val="FF0000"/>
                </a:solidFill>
                <a:cs typeface="Times New Roman" panose="02020603050405020304" pitchFamily="18" charset="0"/>
              </a:rPr>
              <a:t>0 │[J]</a:t>
            </a:r>
            <a:endParaRPr lang="sl-SI" altLang="sl-SI" sz="2200">
              <a:solidFill>
                <a:srgbClr val="FF0000"/>
              </a:solidFill>
            </a:endParaRPr>
          </a:p>
        </p:txBody>
      </p:sp>
      <p:sp>
        <p:nvSpPr>
          <p:cNvPr id="224295" name="Rectangle 73"/>
          <p:cNvSpPr>
            <a:spLocks noChangeArrowheads="1"/>
          </p:cNvSpPr>
          <p:nvPr/>
        </p:nvSpPr>
        <p:spPr bwMode="auto">
          <a:xfrm>
            <a:off x="1919289" y="5229225"/>
            <a:ext cx="8497887" cy="76200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Delovna snov odda v levem krožnem procesu več toplote, kot jo sprejme.</a:t>
            </a:r>
          </a:p>
        </p:txBody>
      </p:sp>
    </p:spTree>
    <p:extLst>
      <p:ext uri="{BB962C8B-B14F-4D97-AF65-F5344CB8AC3E}">
        <p14:creationId xmlns:p14="http://schemas.microsoft.com/office/powerpoint/2010/main" val="114248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40F3BE8B-D3D5-47C7-A41D-6EB86C1EAA87}" type="slidenum">
              <a:rPr lang="sl-SI" altLang="sl-SI" sz="1200">
                <a:solidFill>
                  <a:srgbClr val="000000"/>
                </a:solidFill>
                <a:latin typeface="Arial Black" panose="020B0A04020102020204" pitchFamily="34" charset="0"/>
              </a:rPr>
              <a:pPr fontAlgn="base">
                <a:spcBef>
                  <a:spcPct val="0"/>
                </a:spcBef>
                <a:spcAft>
                  <a:spcPct val="0"/>
                </a:spcAft>
                <a:buClrTx/>
                <a:buSzTx/>
                <a:buNone/>
              </a:pPr>
              <a:t>8</a:t>
            </a:fld>
            <a:endParaRPr lang="sl-SI" altLang="sl-SI" sz="1200">
              <a:solidFill>
                <a:srgbClr val="000000"/>
              </a:solidFill>
              <a:latin typeface="Arial Black" panose="020B0A04020102020204" pitchFamily="34" charset="0"/>
            </a:endParaRPr>
          </a:p>
        </p:txBody>
      </p:sp>
      <p:sp>
        <p:nvSpPr>
          <p:cNvPr id="225283" name="Rectangle 4"/>
          <p:cNvSpPr>
            <a:spLocks noChangeArrowheads="1"/>
          </p:cNvSpPr>
          <p:nvPr/>
        </p:nvSpPr>
        <p:spPr bwMode="auto">
          <a:xfrm>
            <a:off x="1919289" y="476250"/>
            <a:ext cx="8497887" cy="76200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cs typeface="Times New Roman" panose="02020603050405020304" pitchFamily="18" charset="0"/>
              </a:rPr>
              <a:t>Toplota se dovaja ob izobari </a:t>
            </a:r>
            <a:r>
              <a:rPr lang="sl-SI" altLang="sl-SI" sz="2200" i="1">
                <a:solidFill>
                  <a:srgbClr val="000000"/>
                </a:solidFill>
                <a:cs typeface="Times New Roman" panose="02020603050405020304" pitchFamily="18" charset="0"/>
              </a:rPr>
              <a:t>Q</a:t>
            </a:r>
            <a:r>
              <a:rPr lang="sl-SI" altLang="sl-SI" sz="2200" i="1" baseline="-25000">
                <a:solidFill>
                  <a:srgbClr val="000000"/>
                </a:solidFill>
              </a:rPr>
              <a:t>dov</a:t>
            </a:r>
            <a:r>
              <a:rPr lang="sl-SI" altLang="sl-SI" sz="2200" i="1">
                <a:solidFill>
                  <a:srgbClr val="000000"/>
                </a:solidFill>
                <a:cs typeface="Times New Roman" panose="02020603050405020304" pitchFamily="18" charset="0"/>
              </a:rPr>
              <a:t> </a:t>
            </a:r>
            <a:r>
              <a:rPr lang="sl-SI" altLang="sl-SI" sz="2200">
                <a:solidFill>
                  <a:srgbClr val="000000"/>
                </a:solidFill>
                <a:cs typeface="Times New Roman" panose="02020603050405020304" pitchFamily="18" charset="0"/>
              </a:rPr>
              <a:t>od 1 do 2 odvaja pa se ob izobari </a:t>
            </a:r>
            <a:r>
              <a:rPr lang="sl-SI" altLang="sl-SI" sz="2200" i="1">
                <a:solidFill>
                  <a:srgbClr val="000000"/>
                </a:solidFill>
                <a:cs typeface="Times New Roman" panose="02020603050405020304" pitchFamily="18" charset="0"/>
              </a:rPr>
              <a:t>Q</a:t>
            </a:r>
            <a:r>
              <a:rPr lang="sl-SI" altLang="sl-SI" sz="2200" i="1" baseline="-25000">
                <a:solidFill>
                  <a:srgbClr val="000000"/>
                </a:solidFill>
              </a:rPr>
              <a:t>odv</a:t>
            </a:r>
            <a:r>
              <a:rPr lang="sl-SI" altLang="sl-SI" sz="2200" i="1">
                <a:solidFill>
                  <a:srgbClr val="000000"/>
                </a:solidFill>
                <a:cs typeface="Times New Roman" panose="02020603050405020304" pitchFamily="18" charset="0"/>
              </a:rPr>
              <a:t> </a:t>
            </a:r>
            <a:r>
              <a:rPr lang="sl-SI" altLang="sl-SI" sz="2200">
                <a:solidFill>
                  <a:srgbClr val="000000"/>
                </a:solidFill>
                <a:cs typeface="Times New Roman" panose="02020603050405020304" pitchFamily="18" charset="0"/>
              </a:rPr>
              <a:t>od 3 do 4.</a:t>
            </a:r>
            <a:endParaRPr lang="sl-SI" altLang="sl-SI" sz="2200">
              <a:solidFill>
                <a:srgbClr val="000000"/>
              </a:solidFill>
            </a:endParaRPr>
          </a:p>
        </p:txBody>
      </p:sp>
      <p:sp>
        <p:nvSpPr>
          <p:cNvPr id="225284" name="Rectangle 16"/>
          <p:cNvSpPr>
            <a:spLocks noChangeArrowheads="1"/>
          </p:cNvSpPr>
          <p:nvPr/>
        </p:nvSpPr>
        <p:spPr bwMode="auto">
          <a:xfrm>
            <a:off x="1919288" y="1341439"/>
            <a:ext cx="46101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b="1">
                <a:solidFill>
                  <a:srgbClr val="00007D"/>
                </a:solidFill>
              </a:rPr>
              <a:t>HLADILNO IN GRELNO ŠTEVILO</a:t>
            </a:r>
            <a:r>
              <a:rPr lang="sl-SI" altLang="sl-SI" sz="2200">
                <a:solidFill>
                  <a:srgbClr val="000000"/>
                </a:solidFill>
              </a:rPr>
              <a:t> </a:t>
            </a:r>
          </a:p>
        </p:txBody>
      </p:sp>
      <p:sp>
        <p:nvSpPr>
          <p:cNvPr id="225285" name="Rectangle 17"/>
          <p:cNvSpPr>
            <a:spLocks noChangeArrowheads="1"/>
          </p:cNvSpPr>
          <p:nvPr/>
        </p:nvSpPr>
        <p:spPr bwMode="auto">
          <a:xfrm>
            <a:off x="1847851" y="1694696"/>
            <a:ext cx="864076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Z dovajanjem dela lahko črpamo v procesu toploto od nižje k višji </a:t>
            </a:r>
          </a:p>
          <a:p>
            <a:pPr eaLnBrk="0" fontAlgn="base" hangingPunct="0">
              <a:spcBef>
                <a:spcPct val="0"/>
              </a:spcBef>
              <a:spcAft>
                <a:spcPct val="0"/>
              </a:spcAft>
              <a:buClrTx/>
              <a:buSzTx/>
              <a:buNone/>
            </a:pPr>
            <a:r>
              <a:rPr lang="sl-SI" altLang="sl-SI" sz="2200">
                <a:solidFill>
                  <a:srgbClr val="000000"/>
                </a:solidFill>
              </a:rPr>
              <a:t>temperaturi. Tak stroj lahko uporabljamo za ogrevanje vode ali </a:t>
            </a:r>
          </a:p>
          <a:p>
            <a:pPr eaLnBrk="0" fontAlgn="base" hangingPunct="0">
              <a:spcBef>
                <a:spcPct val="0"/>
              </a:spcBef>
              <a:spcAft>
                <a:spcPct val="0"/>
              </a:spcAft>
              <a:buClrTx/>
              <a:buSzTx/>
              <a:buNone/>
            </a:pPr>
            <a:r>
              <a:rPr lang="sl-SI" altLang="sl-SI" sz="2200">
                <a:solidFill>
                  <a:srgbClr val="000000"/>
                </a:solidFill>
              </a:rPr>
              <a:t>prostorov – </a:t>
            </a:r>
            <a:r>
              <a:rPr lang="sl-SI" altLang="sl-SI" sz="2200" b="1">
                <a:solidFill>
                  <a:srgbClr val="FF0000"/>
                </a:solidFill>
              </a:rPr>
              <a:t>toplotna črpalka</a:t>
            </a:r>
            <a:r>
              <a:rPr lang="sl-SI" altLang="sl-SI" sz="2200" b="1">
                <a:solidFill>
                  <a:srgbClr val="000000"/>
                </a:solidFill>
              </a:rPr>
              <a:t> </a:t>
            </a:r>
            <a:r>
              <a:rPr lang="sl-SI" altLang="sl-SI" sz="2200">
                <a:solidFill>
                  <a:srgbClr val="000000"/>
                </a:solidFill>
              </a:rPr>
              <a:t>ali pa za hlajenje – </a:t>
            </a:r>
            <a:r>
              <a:rPr lang="sl-SI" altLang="sl-SI" sz="2200" b="1">
                <a:solidFill>
                  <a:srgbClr val="FF0000"/>
                </a:solidFill>
              </a:rPr>
              <a:t>hladilnik</a:t>
            </a:r>
            <a:r>
              <a:rPr lang="sl-SI" altLang="sl-SI" sz="2200">
                <a:solidFill>
                  <a:srgbClr val="000000"/>
                </a:solidFill>
              </a:rPr>
              <a:t>.</a:t>
            </a:r>
          </a:p>
        </p:txBody>
      </p:sp>
      <p:sp>
        <p:nvSpPr>
          <p:cNvPr id="225286" name="Rectangle 18"/>
          <p:cNvSpPr>
            <a:spLocks noChangeArrowheads="1"/>
          </p:cNvSpPr>
          <p:nvPr/>
        </p:nvSpPr>
        <p:spPr bwMode="auto">
          <a:xfrm>
            <a:off x="1847850" y="2847221"/>
            <a:ext cx="8496300" cy="1107996"/>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Hladilno število </a:t>
            </a:r>
            <a:r>
              <a:rPr lang="el-GR" altLang="sl-SI" sz="2200" b="1" i="1">
                <a:solidFill>
                  <a:srgbClr val="000000"/>
                </a:solidFill>
                <a:latin typeface="Times New Roman" panose="02020603050405020304" pitchFamily="18" charset="0"/>
                <a:cs typeface="Times New Roman" panose="02020603050405020304" pitchFamily="18" charset="0"/>
              </a:rPr>
              <a:t>ε</a:t>
            </a:r>
            <a:r>
              <a:rPr lang="sl-SI" altLang="sl-SI" sz="2200" i="1" baseline="-25000">
                <a:solidFill>
                  <a:srgbClr val="000000"/>
                </a:solidFill>
              </a:rPr>
              <a:t>H</a:t>
            </a:r>
            <a:r>
              <a:rPr lang="sl-SI" altLang="sl-SI" sz="2200" i="1">
                <a:solidFill>
                  <a:srgbClr val="000000"/>
                </a:solidFill>
              </a:rPr>
              <a:t> </a:t>
            </a:r>
            <a:r>
              <a:rPr lang="sl-SI" altLang="sl-SI" sz="2200">
                <a:solidFill>
                  <a:srgbClr val="000000"/>
                </a:solidFill>
              </a:rPr>
              <a:t>je razmerje med procesu odvedeno toploto in vloženim delom krožnega procesa. Razmerje hladilne moči in priključne moči uparjalnika.</a:t>
            </a:r>
          </a:p>
        </p:txBody>
      </p:sp>
      <p:sp>
        <p:nvSpPr>
          <p:cNvPr id="225287" name="Rectangle 20"/>
          <p:cNvSpPr>
            <a:spLocks noChangeArrowheads="1"/>
          </p:cNvSpPr>
          <p:nvPr/>
        </p:nvSpPr>
        <p:spPr bwMode="auto">
          <a:xfrm>
            <a:off x="1524001" y="2970671"/>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sp>
        <p:nvSpPr>
          <p:cNvPr id="225288" name="Rectangle 21"/>
          <p:cNvSpPr>
            <a:spLocks noChangeArrowheads="1"/>
          </p:cNvSpPr>
          <p:nvPr/>
        </p:nvSpPr>
        <p:spPr bwMode="auto">
          <a:xfrm>
            <a:off x="3575051" y="4221164"/>
            <a:ext cx="5810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&gt; 1</a:t>
            </a:r>
          </a:p>
        </p:txBody>
      </p:sp>
      <p:sp>
        <p:nvSpPr>
          <p:cNvPr id="225289" name="Rectangle 22"/>
          <p:cNvSpPr>
            <a:spLocks noChangeArrowheads="1"/>
          </p:cNvSpPr>
          <p:nvPr/>
        </p:nvSpPr>
        <p:spPr bwMode="auto">
          <a:xfrm>
            <a:off x="1919289" y="4936371"/>
            <a:ext cx="8569325" cy="1107996"/>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Grelno število </a:t>
            </a:r>
            <a:r>
              <a:rPr lang="el-GR" altLang="sl-SI" sz="2200" b="1">
                <a:solidFill>
                  <a:srgbClr val="000000"/>
                </a:solidFill>
                <a:latin typeface="Times New Roman" panose="02020603050405020304" pitchFamily="18" charset="0"/>
                <a:cs typeface="Times New Roman" panose="02020603050405020304" pitchFamily="18" charset="0"/>
              </a:rPr>
              <a:t>ε</a:t>
            </a:r>
            <a:r>
              <a:rPr lang="sl-SI" altLang="sl-SI" sz="2200" baseline="-25000">
                <a:solidFill>
                  <a:srgbClr val="000000"/>
                </a:solidFill>
              </a:rPr>
              <a:t>G </a:t>
            </a:r>
            <a:r>
              <a:rPr lang="sl-SI" altLang="sl-SI" sz="2200">
                <a:solidFill>
                  <a:srgbClr val="000000"/>
                </a:solidFill>
              </a:rPr>
              <a:t>se imenuje razmerje med procesu dovedeno toploto in vloženim delom krožnega procesa. Razmerje toplotne moči kondenzatorja in priključne moči kompresorja.</a:t>
            </a:r>
          </a:p>
        </p:txBody>
      </p:sp>
      <p:sp>
        <p:nvSpPr>
          <p:cNvPr id="225290" name="Rectangle 24"/>
          <p:cNvSpPr>
            <a:spLocks noChangeArrowheads="1"/>
          </p:cNvSpPr>
          <p:nvPr/>
        </p:nvSpPr>
        <p:spPr bwMode="auto">
          <a:xfrm>
            <a:off x="1524001" y="2970671"/>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5291" name="Object 23"/>
          <p:cNvGraphicFramePr>
            <a:graphicFrameLocks noChangeAspect="1"/>
          </p:cNvGraphicFramePr>
          <p:nvPr/>
        </p:nvGraphicFramePr>
        <p:xfrm>
          <a:off x="2135188" y="4076700"/>
          <a:ext cx="1439862" cy="757238"/>
        </p:xfrm>
        <a:graphic>
          <a:graphicData uri="http://schemas.openxmlformats.org/presentationml/2006/ole">
            <mc:AlternateContent xmlns:mc="http://schemas.openxmlformats.org/markup-compatibility/2006">
              <mc:Choice xmlns:v="urn:schemas-microsoft-com:vml" Requires="v">
                <p:oleObj spid="_x0000_s10242" name="Enačba" r:id="rId3" imgW="812447" imgH="482391" progId="Equation.3">
                  <p:embed/>
                </p:oleObj>
              </mc:Choice>
              <mc:Fallback>
                <p:oleObj name="Enačba" r:id="rId3" imgW="812447" imgH="482391" progId="Equation.3">
                  <p:embed/>
                  <p:pic>
                    <p:nvPicPr>
                      <p:cNvPr id="225291"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4076700"/>
                        <a:ext cx="1439862" cy="75723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292" name="Rectangle 26"/>
          <p:cNvSpPr>
            <a:spLocks noChangeArrowheads="1"/>
          </p:cNvSpPr>
          <p:nvPr/>
        </p:nvSpPr>
        <p:spPr bwMode="auto">
          <a:xfrm>
            <a:off x="1524001" y="2970671"/>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5293" name="Object 25"/>
          <p:cNvGraphicFramePr>
            <a:graphicFrameLocks noChangeAspect="1"/>
          </p:cNvGraphicFramePr>
          <p:nvPr/>
        </p:nvGraphicFramePr>
        <p:xfrm>
          <a:off x="1992313" y="6118226"/>
          <a:ext cx="1511300" cy="739775"/>
        </p:xfrm>
        <a:graphic>
          <a:graphicData uri="http://schemas.openxmlformats.org/presentationml/2006/ole">
            <mc:AlternateContent xmlns:mc="http://schemas.openxmlformats.org/markup-compatibility/2006">
              <mc:Choice xmlns:v="urn:schemas-microsoft-com:vml" Requires="v">
                <p:oleObj spid="_x0000_s10243" name="Enačba" r:id="rId5" imgW="799753" imgH="482391" progId="Equation.3">
                  <p:embed/>
                </p:oleObj>
              </mc:Choice>
              <mc:Fallback>
                <p:oleObj name="Enačba" r:id="rId5" imgW="799753" imgH="482391" progId="Equation.3">
                  <p:embed/>
                  <p:pic>
                    <p:nvPicPr>
                      <p:cNvPr id="225293"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6118226"/>
                        <a:ext cx="1511300" cy="7397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294" name="Rectangle 27"/>
          <p:cNvSpPr>
            <a:spLocks noChangeArrowheads="1"/>
          </p:cNvSpPr>
          <p:nvPr/>
        </p:nvSpPr>
        <p:spPr bwMode="auto">
          <a:xfrm>
            <a:off x="3575051" y="6308725"/>
            <a:ext cx="5810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&gt; 1</a:t>
            </a:r>
          </a:p>
        </p:txBody>
      </p:sp>
      <p:sp>
        <p:nvSpPr>
          <p:cNvPr id="225295" name="Rectangle 28"/>
          <p:cNvSpPr>
            <a:spLocks noChangeArrowheads="1"/>
          </p:cNvSpPr>
          <p:nvPr/>
        </p:nvSpPr>
        <p:spPr bwMode="auto">
          <a:xfrm>
            <a:off x="6167439" y="4073417"/>
            <a:ext cx="44566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r>
              <a:rPr lang="sl-SI" altLang="sl-SI" sz="1200" i="1">
                <a:solidFill>
                  <a:srgbClr val="000000"/>
                </a:solidFill>
              </a:rPr>
              <a:t>Q</a:t>
            </a:r>
            <a:r>
              <a:rPr lang="sl-SI" altLang="sl-SI" sz="1200" baseline="-25000">
                <a:solidFill>
                  <a:srgbClr val="000000"/>
                </a:solidFill>
              </a:rPr>
              <a:t>odv</a:t>
            </a:r>
            <a:r>
              <a:rPr lang="sl-SI" altLang="sl-SI" sz="1200">
                <a:solidFill>
                  <a:srgbClr val="000000"/>
                </a:solidFill>
              </a:rPr>
              <a:t> - odvedena toplota, ki jo porabimo za segrevanje [J]</a:t>
            </a:r>
          </a:p>
          <a:p>
            <a:pPr fontAlgn="base">
              <a:spcBef>
                <a:spcPct val="0"/>
              </a:spcBef>
              <a:spcAft>
                <a:spcPct val="0"/>
              </a:spcAft>
              <a:buClrTx/>
              <a:buSzTx/>
              <a:buNone/>
            </a:pPr>
            <a:r>
              <a:rPr lang="sl-SI" altLang="sl-SI" sz="1200" i="1">
                <a:solidFill>
                  <a:srgbClr val="000000"/>
                </a:solidFill>
              </a:rPr>
              <a:t>W</a:t>
            </a:r>
            <a:r>
              <a:rPr lang="sl-SI" altLang="sl-SI" sz="1200" baseline="-25000">
                <a:solidFill>
                  <a:srgbClr val="000000"/>
                </a:solidFill>
              </a:rPr>
              <a:t>0</a:t>
            </a:r>
            <a:r>
              <a:rPr lang="sl-SI" altLang="sl-SI" sz="1200">
                <a:solidFill>
                  <a:srgbClr val="000000"/>
                </a:solidFill>
              </a:rPr>
              <a:t> - vloženo delo [J]</a:t>
            </a:r>
          </a:p>
          <a:p>
            <a:pPr fontAlgn="base">
              <a:spcBef>
                <a:spcPct val="0"/>
              </a:spcBef>
              <a:spcAft>
                <a:spcPct val="0"/>
              </a:spcAft>
              <a:buClrTx/>
              <a:buSzTx/>
              <a:buNone/>
            </a:pPr>
            <a:r>
              <a:rPr lang="sl-SI" altLang="sl-SI" sz="1200">
                <a:solidFill>
                  <a:srgbClr val="000000"/>
                </a:solidFill>
              </a:rPr>
              <a:t>Q</a:t>
            </a:r>
            <a:r>
              <a:rPr lang="sl-SI" altLang="sl-SI" sz="1200" baseline="-25000">
                <a:solidFill>
                  <a:srgbClr val="000000"/>
                </a:solidFill>
              </a:rPr>
              <a:t>dov</a:t>
            </a:r>
            <a:r>
              <a:rPr lang="sl-SI" altLang="sl-SI" sz="1200">
                <a:solidFill>
                  <a:srgbClr val="000000"/>
                </a:solidFill>
              </a:rPr>
              <a:t> - dovedena toplota, ki jo dovedemo v levi krožni proces [J]</a:t>
            </a:r>
          </a:p>
        </p:txBody>
      </p:sp>
      <p:graphicFrame>
        <p:nvGraphicFramePr>
          <p:cNvPr id="225296" name="Object 29"/>
          <p:cNvGraphicFramePr>
            <a:graphicFrameLocks noChangeAspect="1"/>
          </p:cNvGraphicFramePr>
          <p:nvPr/>
        </p:nvGraphicFramePr>
        <p:xfrm>
          <a:off x="4295776" y="4076701"/>
          <a:ext cx="1279525" cy="708025"/>
        </p:xfrm>
        <a:graphic>
          <a:graphicData uri="http://schemas.openxmlformats.org/presentationml/2006/ole">
            <mc:AlternateContent xmlns:mc="http://schemas.openxmlformats.org/markup-compatibility/2006">
              <mc:Choice xmlns:v="urn:schemas-microsoft-com:vml" Requires="v">
                <p:oleObj spid="_x0000_s10244" name="Enačba" r:id="rId7" imgW="698197" imgH="393529" progId="Equation.3">
                  <p:embed/>
                </p:oleObj>
              </mc:Choice>
              <mc:Fallback>
                <p:oleObj name="Enačba" r:id="rId7" imgW="698197" imgH="393529" progId="Equation.3">
                  <p:embed/>
                  <p:pic>
                    <p:nvPicPr>
                      <p:cNvPr id="225296"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6" y="4076701"/>
                        <a:ext cx="1279525" cy="70802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297" name="Rectangle 30"/>
          <p:cNvSpPr>
            <a:spLocks noChangeArrowheads="1"/>
          </p:cNvSpPr>
          <p:nvPr/>
        </p:nvSpPr>
        <p:spPr bwMode="auto">
          <a:xfrm>
            <a:off x="5664201" y="4221164"/>
            <a:ext cx="5810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&gt; 1</a:t>
            </a:r>
          </a:p>
        </p:txBody>
      </p:sp>
      <p:graphicFrame>
        <p:nvGraphicFramePr>
          <p:cNvPr id="225298" name="Object 31"/>
          <p:cNvGraphicFramePr>
            <a:graphicFrameLocks noChangeAspect="1"/>
          </p:cNvGraphicFramePr>
          <p:nvPr/>
        </p:nvGraphicFramePr>
        <p:xfrm>
          <a:off x="4440238" y="6135688"/>
          <a:ext cx="1223962" cy="722312"/>
        </p:xfrm>
        <a:graphic>
          <a:graphicData uri="http://schemas.openxmlformats.org/presentationml/2006/ole">
            <mc:AlternateContent xmlns:mc="http://schemas.openxmlformats.org/markup-compatibility/2006">
              <mc:Choice xmlns:v="urn:schemas-microsoft-com:vml" Requires="v">
                <p:oleObj spid="_x0000_s10245" name="Enačba" r:id="rId9" imgW="660113" imgH="393529" progId="Equation.3">
                  <p:embed/>
                </p:oleObj>
              </mc:Choice>
              <mc:Fallback>
                <p:oleObj name="Enačba" r:id="rId9" imgW="660113" imgH="393529" progId="Equation.3">
                  <p:embed/>
                  <p:pic>
                    <p:nvPicPr>
                      <p:cNvPr id="225298"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0238" y="6135688"/>
                        <a:ext cx="1223962" cy="72231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299" name="Rectangle 33"/>
          <p:cNvSpPr>
            <a:spLocks noChangeArrowheads="1"/>
          </p:cNvSpPr>
          <p:nvPr/>
        </p:nvSpPr>
        <p:spPr bwMode="auto">
          <a:xfrm>
            <a:off x="5735639" y="6308725"/>
            <a:ext cx="5810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&gt; 1</a:t>
            </a:r>
          </a:p>
        </p:txBody>
      </p:sp>
    </p:spTree>
    <p:extLst>
      <p:ext uri="{BB962C8B-B14F-4D97-AF65-F5344CB8AC3E}">
        <p14:creationId xmlns:p14="http://schemas.microsoft.com/office/powerpoint/2010/main" val="2210930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fld id="{7510E9AE-3169-41D5-BE3C-8F7546719297}" type="slidenum">
              <a:rPr lang="sl-SI" altLang="sl-SI" sz="1200">
                <a:solidFill>
                  <a:srgbClr val="000000"/>
                </a:solidFill>
                <a:latin typeface="Arial Black" panose="020B0A04020102020204" pitchFamily="34" charset="0"/>
              </a:rPr>
              <a:pPr fontAlgn="base">
                <a:spcBef>
                  <a:spcPct val="0"/>
                </a:spcBef>
                <a:spcAft>
                  <a:spcPct val="0"/>
                </a:spcAft>
                <a:buClrTx/>
                <a:buSzTx/>
                <a:buNone/>
              </a:pPr>
              <a:t>9</a:t>
            </a:fld>
            <a:endParaRPr lang="sl-SI" altLang="sl-SI" sz="1200">
              <a:solidFill>
                <a:srgbClr val="000000"/>
              </a:solidFill>
              <a:latin typeface="Arial Black" panose="020B0A04020102020204" pitchFamily="34" charset="0"/>
            </a:endParaRPr>
          </a:p>
        </p:txBody>
      </p:sp>
      <p:sp>
        <p:nvSpPr>
          <p:cNvPr id="226307" name="Rectangle 4"/>
          <p:cNvSpPr>
            <a:spLocks noChangeArrowheads="1"/>
          </p:cNvSpPr>
          <p:nvPr/>
        </p:nvSpPr>
        <p:spPr bwMode="auto">
          <a:xfrm>
            <a:off x="1919289" y="404813"/>
            <a:ext cx="8569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FF0000"/>
                </a:solidFill>
              </a:rPr>
              <a:t>Želimo, da bi bilo količina vložene energije v proces čim manjša, grelno in hladilno število pa čim večje. </a:t>
            </a:r>
          </a:p>
        </p:txBody>
      </p:sp>
      <p:sp>
        <p:nvSpPr>
          <p:cNvPr id="226308" name="Rectangle 5"/>
          <p:cNvSpPr>
            <a:spLocks noChangeArrowheads="1"/>
          </p:cNvSpPr>
          <p:nvPr/>
        </p:nvSpPr>
        <p:spPr bwMode="auto">
          <a:xfrm>
            <a:off x="1919288" y="1268414"/>
            <a:ext cx="7213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Ob upoštevanju diagrama Carnotovega procesa dobimo:</a:t>
            </a:r>
          </a:p>
        </p:txBody>
      </p:sp>
      <p:sp>
        <p:nvSpPr>
          <p:cNvPr id="226309" name="Rectangle 7"/>
          <p:cNvSpPr>
            <a:spLocks noChangeArrowheads="1"/>
          </p:cNvSpPr>
          <p:nvPr/>
        </p:nvSpPr>
        <p:spPr bwMode="auto">
          <a:xfrm>
            <a:off x="1524001" y="299924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6310" name="Object 6"/>
          <p:cNvGraphicFramePr>
            <a:graphicFrameLocks noChangeAspect="1"/>
          </p:cNvGraphicFramePr>
          <p:nvPr/>
        </p:nvGraphicFramePr>
        <p:xfrm>
          <a:off x="2041526" y="2133601"/>
          <a:ext cx="4702175" cy="696913"/>
        </p:xfrm>
        <a:graphic>
          <a:graphicData uri="http://schemas.openxmlformats.org/presentationml/2006/ole">
            <mc:AlternateContent xmlns:mc="http://schemas.openxmlformats.org/markup-compatibility/2006">
              <mc:Choice xmlns:v="urn:schemas-microsoft-com:vml" Requires="v">
                <p:oleObj spid="_x0000_s11266" name="Enačba" r:id="rId3" imgW="2552700" imgH="431800" progId="Equation.3">
                  <p:embed/>
                </p:oleObj>
              </mc:Choice>
              <mc:Fallback>
                <p:oleObj name="Enačba" r:id="rId3" imgW="2552700" imgH="431800" progId="Equation.3">
                  <p:embed/>
                  <p:pic>
                    <p:nvPicPr>
                      <p:cNvPr id="22631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526" y="2133601"/>
                        <a:ext cx="4702175" cy="69691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6311" name="Rectangle 8"/>
          <p:cNvSpPr>
            <a:spLocks noChangeArrowheads="1"/>
          </p:cNvSpPr>
          <p:nvPr/>
        </p:nvSpPr>
        <p:spPr bwMode="auto">
          <a:xfrm>
            <a:off x="6816726" y="2276475"/>
            <a:ext cx="5810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&gt; 1</a:t>
            </a:r>
          </a:p>
        </p:txBody>
      </p:sp>
      <p:sp>
        <p:nvSpPr>
          <p:cNvPr id="226312" name="Rectangle 9"/>
          <p:cNvSpPr>
            <a:spLocks noChangeArrowheads="1"/>
          </p:cNvSpPr>
          <p:nvPr/>
        </p:nvSpPr>
        <p:spPr bwMode="auto">
          <a:xfrm>
            <a:off x="2063751" y="1700214"/>
            <a:ext cx="19097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tabLst>
                <a:tab pos="44735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44735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44735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grelno število:</a:t>
            </a:r>
          </a:p>
        </p:txBody>
      </p:sp>
      <p:sp>
        <p:nvSpPr>
          <p:cNvPr id="226313" name="Rectangle 10"/>
          <p:cNvSpPr>
            <a:spLocks noChangeArrowheads="1"/>
          </p:cNvSpPr>
          <p:nvPr/>
        </p:nvSpPr>
        <p:spPr bwMode="auto">
          <a:xfrm>
            <a:off x="2063750" y="2852739"/>
            <a:ext cx="20955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tabLst>
                <a:tab pos="44735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44735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44735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4473575" algn="l"/>
              </a:tabLst>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hladilno število:</a:t>
            </a:r>
          </a:p>
        </p:txBody>
      </p:sp>
      <p:sp>
        <p:nvSpPr>
          <p:cNvPr id="226314" name="Rectangle 12"/>
          <p:cNvSpPr>
            <a:spLocks noChangeArrowheads="1"/>
          </p:cNvSpPr>
          <p:nvPr/>
        </p:nvSpPr>
        <p:spPr bwMode="auto">
          <a:xfrm>
            <a:off x="1524001" y="299924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None/>
            </a:pPr>
            <a:endParaRPr lang="sl-SI" altLang="sl-SI" sz="2200">
              <a:solidFill>
                <a:srgbClr val="000000"/>
              </a:solidFill>
            </a:endParaRPr>
          </a:p>
        </p:txBody>
      </p:sp>
      <p:graphicFrame>
        <p:nvGraphicFramePr>
          <p:cNvPr id="226315" name="Object 11"/>
          <p:cNvGraphicFramePr>
            <a:graphicFrameLocks noChangeAspect="1"/>
          </p:cNvGraphicFramePr>
          <p:nvPr/>
        </p:nvGraphicFramePr>
        <p:xfrm>
          <a:off x="2063751" y="3284538"/>
          <a:ext cx="2544763" cy="741362"/>
        </p:xfrm>
        <a:graphic>
          <a:graphicData uri="http://schemas.openxmlformats.org/presentationml/2006/ole">
            <mc:AlternateContent xmlns:mc="http://schemas.openxmlformats.org/markup-compatibility/2006">
              <mc:Choice xmlns:v="urn:schemas-microsoft-com:vml" Requires="v">
                <p:oleObj spid="_x0000_s11267" name="Enačba" r:id="rId5" imgW="1295400" imgH="431800" progId="Equation.3">
                  <p:embed/>
                </p:oleObj>
              </mc:Choice>
              <mc:Fallback>
                <p:oleObj name="Enačba" r:id="rId5" imgW="1295400" imgH="431800" progId="Equation.3">
                  <p:embed/>
                  <p:pic>
                    <p:nvPicPr>
                      <p:cNvPr id="22631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1" y="3284538"/>
                        <a:ext cx="2544763" cy="74136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6316" name="Rectangle 13"/>
          <p:cNvSpPr>
            <a:spLocks noChangeArrowheads="1"/>
          </p:cNvSpPr>
          <p:nvPr/>
        </p:nvSpPr>
        <p:spPr bwMode="auto">
          <a:xfrm>
            <a:off x="4656139" y="3429000"/>
            <a:ext cx="5810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&gt; 1</a:t>
            </a:r>
          </a:p>
        </p:txBody>
      </p:sp>
      <p:sp>
        <p:nvSpPr>
          <p:cNvPr id="226317" name="Rectangle 14"/>
          <p:cNvSpPr>
            <a:spLocks noChangeArrowheads="1"/>
          </p:cNvSpPr>
          <p:nvPr/>
        </p:nvSpPr>
        <p:spPr bwMode="auto">
          <a:xfrm>
            <a:off x="1703389" y="4499392"/>
            <a:ext cx="878522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a:solidFill>
                  <a:srgbClr val="000000"/>
                </a:solidFill>
              </a:rPr>
              <a:t>1. Carnotov levi krožni proces deluje v intervalu temperatur </a:t>
            </a:r>
            <a:r>
              <a:rPr lang="sl-SI" altLang="sl-SI" sz="2200" i="1">
                <a:solidFill>
                  <a:srgbClr val="000000"/>
                </a:solidFill>
              </a:rPr>
              <a:t>T</a:t>
            </a:r>
            <a:r>
              <a:rPr lang="sl-SI" altLang="sl-SI" sz="2200" baseline="-25000">
                <a:solidFill>
                  <a:srgbClr val="000000"/>
                </a:solidFill>
              </a:rPr>
              <a:t>dov</a:t>
            </a:r>
            <a:r>
              <a:rPr lang="sl-SI" altLang="sl-SI" sz="2200">
                <a:solidFill>
                  <a:srgbClr val="000000"/>
                </a:solidFill>
              </a:rPr>
              <a:t> = 268 K in </a:t>
            </a:r>
            <a:r>
              <a:rPr lang="sl-SI" altLang="sl-SI" sz="2200" i="1">
                <a:solidFill>
                  <a:srgbClr val="000000"/>
                </a:solidFill>
              </a:rPr>
              <a:t>T</a:t>
            </a:r>
            <a:r>
              <a:rPr lang="sl-SI" altLang="sl-SI" sz="2200" baseline="-25000">
                <a:solidFill>
                  <a:srgbClr val="000000"/>
                </a:solidFill>
              </a:rPr>
              <a:t>odv</a:t>
            </a:r>
            <a:r>
              <a:rPr lang="sl-SI" altLang="sl-SI" sz="2200">
                <a:solidFill>
                  <a:srgbClr val="000000"/>
                </a:solidFill>
              </a:rPr>
              <a:t> = 283 K. Moč kompresorja je </a:t>
            </a:r>
            <a:r>
              <a:rPr lang="sl-SI" altLang="sl-SI" sz="2200" i="1">
                <a:solidFill>
                  <a:srgbClr val="000000"/>
                </a:solidFill>
              </a:rPr>
              <a:t>P</a:t>
            </a:r>
            <a:r>
              <a:rPr lang="sl-SI" altLang="sl-SI" sz="2200" baseline="-25000">
                <a:solidFill>
                  <a:srgbClr val="000000"/>
                </a:solidFill>
              </a:rPr>
              <a:t>1</a:t>
            </a:r>
            <a:r>
              <a:rPr lang="sl-SI" altLang="sl-SI" sz="2200">
                <a:solidFill>
                  <a:srgbClr val="000000"/>
                </a:solidFill>
              </a:rPr>
              <a:t> = 10 kW. Za koliko odstotkov se bo zmanjšalo hladilno število in povečala moč motorja, če se maksimalna temperatura poveča za 2 K in minimalna zmanjša za 2 K pri enakem toplotnem toku? Potek nariši v diagramu </a:t>
            </a:r>
            <a:r>
              <a:rPr lang="sl-SI" altLang="sl-SI" sz="2200" i="1">
                <a:solidFill>
                  <a:srgbClr val="000000"/>
                </a:solidFill>
              </a:rPr>
              <a:t>T</a:t>
            </a:r>
            <a:r>
              <a:rPr lang="sl-SI" altLang="sl-SI" sz="2200">
                <a:solidFill>
                  <a:srgbClr val="000000"/>
                </a:solidFill>
              </a:rPr>
              <a:t>-</a:t>
            </a:r>
            <a:r>
              <a:rPr lang="sl-SI" altLang="sl-SI" sz="2200" i="1">
                <a:solidFill>
                  <a:srgbClr val="000000"/>
                </a:solidFill>
              </a:rPr>
              <a:t>S</a:t>
            </a:r>
            <a:r>
              <a:rPr lang="sl-SI" altLang="sl-SI" sz="2200">
                <a:solidFill>
                  <a:srgbClr val="000000"/>
                </a:solidFill>
              </a:rPr>
              <a:t> </a:t>
            </a:r>
          </a:p>
        </p:txBody>
      </p:sp>
      <p:sp>
        <p:nvSpPr>
          <p:cNvPr id="226318" name="Rectangle 15"/>
          <p:cNvSpPr>
            <a:spLocks noChangeArrowheads="1"/>
          </p:cNvSpPr>
          <p:nvPr/>
        </p:nvSpPr>
        <p:spPr bwMode="auto">
          <a:xfrm>
            <a:off x="1847850" y="4076700"/>
            <a:ext cx="12382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Tx/>
              <a:buSzTx/>
              <a:buNone/>
            </a:pPr>
            <a:r>
              <a:rPr lang="sl-SI" altLang="sl-SI" sz="2200" b="1">
                <a:solidFill>
                  <a:srgbClr val="000000"/>
                </a:solidFill>
              </a:rPr>
              <a:t>Primeri:</a:t>
            </a:r>
          </a:p>
        </p:txBody>
      </p:sp>
    </p:spTree>
    <p:extLst>
      <p:ext uri="{BB962C8B-B14F-4D97-AF65-F5344CB8AC3E}">
        <p14:creationId xmlns:p14="http://schemas.microsoft.com/office/powerpoint/2010/main" val="428948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ka">
  <a:themeElements>
    <a:clrScheme name="Pika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ka">
      <a:majorFont>
        <a:latin typeface="Arial"/>
        <a:ea typeface=""/>
        <a:cs typeface="Arial"/>
      </a:majorFont>
      <a:minorFont>
        <a:latin typeface="Arial"/>
        <a:ea typeface=""/>
        <a:cs typeface="Arial"/>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ka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ka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ka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ka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ka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ka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ka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ka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ka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ka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ka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ka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1289</Words>
  <Application>Microsoft Office PowerPoint</Application>
  <PresentationFormat>Širokozaslonsko</PresentationFormat>
  <Paragraphs>188</Paragraphs>
  <Slides>17</Slides>
  <Notes>0</Notes>
  <HiddenSlides>0</HiddenSlides>
  <MMClips>0</MMClips>
  <ScaleCrop>false</ScaleCrop>
  <HeadingPairs>
    <vt:vector size="8" baseType="variant">
      <vt:variant>
        <vt:lpstr>Uporabljene pisave</vt:lpstr>
      </vt:variant>
      <vt:variant>
        <vt:i4>6</vt:i4>
      </vt:variant>
      <vt:variant>
        <vt:lpstr>Tema</vt:lpstr>
      </vt:variant>
      <vt:variant>
        <vt:i4>2</vt:i4>
      </vt:variant>
      <vt:variant>
        <vt:lpstr>Vdelani OLE strežniki</vt:lpstr>
      </vt:variant>
      <vt:variant>
        <vt:i4>1</vt:i4>
      </vt:variant>
      <vt:variant>
        <vt:lpstr>Naslovi diapozitivov</vt:lpstr>
      </vt:variant>
      <vt:variant>
        <vt:i4>17</vt:i4>
      </vt:variant>
    </vt:vector>
  </HeadingPairs>
  <TitlesOfParts>
    <vt:vector size="26" baseType="lpstr">
      <vt:lpstr>Arial</vt:lpstr>
      <vt:lpstr>Arial Black</vt:lpstr>
      <vt:lpstr>Calibri</vt:lpstr>
      <vt:lpstr>Calibri Light</vt:lpstr>
      <vt:lpstr>Times New Roman</vt:lpstr>
      <vt:lpstr>Wingdings</vt:lpstr>
      <vt:lpstr>Officeova tema</vt:lpstr>
      <vt:lpstr>Pika</vt:lpstr>
      <vt:lpstr>Microsoft Equation 3.0</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Tanja</dc:creator>
  <cp:lastModifiedBy>Tanja</cp:lastModifiedBy>
  <cp:revision>47</cp:revision>
  <dcterms:created xsi:type="dcterms:W3CDTF">2021-09-29T19:34:14Z</dcterms:created>
  <dcterms:modified xsi:type="dcterms:W3CDTF">2022-04-10T11:00:31Z</dcterms:modified>
</cp:coreProperties>
</file>