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2" r:id="rId6"/>
    <p:sldId id="263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554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807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800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84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9780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3781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779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218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6964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234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034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09479-12AF-4426-8B77-D331E6FAFEB1}" type="datetimeFigureOut">
              <a:rPr lang="sl-SI" smtClean="0"/>
              <a:t>20. 05. 2021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E3013-EDE7-446E-88FA-21051ED9B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0825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EToEfTvRp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hyperlink" Target="tlak.ppt#-1,9,Diapozitiv 9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TLAK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807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>
                <a:hlinkClick r:id="rId2"/>
              </a:rPr>
              <a:t>https://</a:t>
            </a:r>
            <a:r>
              <a:rPr lang="sl-SI" smtClean="0">
                <a:hlinkClick r:id="rId2"/>
              </a:rPr>
              <a:t>youtu.be/eEToEfTvRp0</a:t>
            </a:r>
            <a:endParaRPr lang="sl-SI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8052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oljeZBesedilom 3"/>
          <p:cNvSpPr txBox="1">
            <a:spLocks noChangeArrowheads="1"/>
          </p:cNvSpPr>
          <p:nvPr/>
        </p:nvSpPr>
        <p:spPr bwMode="auto">
          <a:xfrm>
            <a:off x="1738282" y="2000240"/>
            <a:ext cx="35004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b="1" dirty="0">
                <a:solidFill>
                  <a:srgbClr val="FF0000"/>
                </a:solidFill>
                <a:latin typeface="Arial Black" pitchFamily="34" charset="0"/>
              </a:rPr>
              <a:t>p </a:t>
            </a:r>
            <a:r>
              <a:rPr lang="sl-SI" b="1" dirty="0">
                <a:solidFill>
                  <a:srgbClr val="1138FB"/>
                </a:solidFill>
                <a:latin typeface="Arial Black" pitchFamily="34" charset="0"/>
              </a:rPr>
              <a:t>– tlak ali pritisk [ </a:t>
            </a:r>
            <a:r>
              <a:rPr lang="sl-SI" b="1" dirty="0">
                <a:solidFill>
                  <a:srgbClr val="FF0000"/>
                </a:solidFill>
                <a:latin typeface="Arial Black" pitchFamily="34" charset="0"/>
              </a:rPr>
              <a:t>N/m</a:t>
            </a:r>
            <a:r>
              <a:rPr lang="sl-SI" b="1" baseline="30000" dirty="0">
                <a:solidFill>
                  <a:srgbClr val="FF0000"/>
                </a:solidFill>
                <a:latin typeface="Arial Black" pitchFamily="34" charset="0"/>
              </a:rPr>
              <a:t>2</a:t>
            </a:r>
            <a:r>
              <a:rPr lang="sl-SI" b="1" dirty="0">
                <a:solidFill>
                  <a:srgbClr val="1138FB"/>
                </a:solidFill>
                <a:latin typeface="Arial Black" pitchFamily="34" charset="0"/>
              </a:rPr>
              <a:t> ]</a:t>
            </a:r>
          </a:p>
        </p:txBody>
      </p:sp>
      <p:sp>
        <p:nvSpPr>
          <p:cNvPr id="11267" name="PoljeZBesedilom 4"/>
          <p:cNvSpPr txBox="1">
            <a:spLocks noChangeArrowheads="1"/>
          </p:cNvSpPr>
          <p:nvPr/>
        </p:nvSpPr>
        <p:spPr bwMode="auto">
          <a:xfrm>
            <a:off x="1738282" y="928670"/>
            <a:ext cx="25003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b="1" dirty="0">
                <a:solidFill>
                  <a:srgbClr val="FF0000"/>
                </a:solidFill>
                <a:latin typeface="Arial Black" pitchFamily="34" charset="0"/>
              </a:rPr>
              <a:t>F </a:t>
            </a:r>
            <a:r>
              <a:rPr lang="sl-SI" b="1" dirty="0">
                <a:solidFill>
                  <a:srgbClr val="1138FB"/>
                </a:solidFill>
                <a:latin typeface="Arial Black" pitchFamily="34" charset="0"/>
              </a:rPr>
              <a:t>– sila [ </a:t>
            </a:r>
            <a:r>
              <a:rPr lang="sl-SI" b="1" dirty="0">
                <a:solidFill>
                  <a:srgbClr val="FF0000"/>
                </a:solidFill>
                <a:latin typeface="Arial Black" pitchFamily="34" charset="0"/>
              </a:rPr>
              <a:t>N</a:t>
            </a:r>
            <a:r>
              <a:rPr lang="sl-SI" b="1" dirty="0">
                <a:solidFill>
                  <a:srgbClr val="1138FB"/>
                </a:solidFill>
                <a:latin typeface="Arial Black" pitchFamily="34" charset="0"/>
              </a:rPr>
              <a:t> ]</a:t>
            </a:r>
          </a:p>
        </p:txBody>
      </p:sp>
      <p:sp>
        <p:nvSpPr>
          <p:cNvPr id="6" name="PoljeZBesedilom 5"/>
          <p:cNvSpPr txBox="1">
            <a:spLocks noChangeArrowheads="1"/>
          </p:cNvSpPr>
          <p:nvPr/>
        </p:nvSpPr>
        <p:spPr bwMode="auto">
          <a:xfrm>
            <a:off x="1738282" y="1500174"/>
            <a:ext cx="25003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b="1" dirty="0">
                <a:solidFill>
                  <a:srgbClr val="FF0000"/>
                </a:solidFill>
                <a:latin typeface="Arial Black" pitchFamily="34" charset="0"/>
              </a:rPr>
              <a:t>S </a:t>
            </a:r>
            <a:r>
              <a:rPr lang="sl-SI" b="1" dirty="0">
                <a:solidFill>
                  <a:srgbClr val="1138FB"/>
                </a:solidFill>
                <a:latin typeface="Arial Black" pitchFamily="34" charset="0"/>
              </a:rPr>
              <a:t>– ploskev [ </a:t>
            </a:r>
            <a:r>
              <a:rPr lang="sl-SI" b="1" dirty="0">
                <a:solidFill>
                  <a:srgbClr val="FF0000"/>
                </a:solidFill>
                <a:latin typeface="Arial Black" pitchFamily="34" charset="0"/>
              </a:rPr>
              <a:t>m</a:t>
            </a:r>
            <a:r>
              <a:rPr lang="sl-SI" b="1" baseline="30000" dirty="0">
                <a:solidFill>
                  <a:srgbClr val="FF0000"/>
                </a:solidFill>
                <a:latin typeface="Arial Black" pitchFamily="34" charset="0"/>
              </a:rPr>
              <a:t>2 </a:t>
            </a:r>
            <a:r>
              <a:rPr lang="sl-SI" b="1" dirty="0">
                <a:solidFill>
                  <a:srgbClr val="1138FB"/>
                </a:solidFill>
                <a:latin typeface="Arial Black" pitchFamily="34" charset="0"/>
              </a:rPr>
              <a:t>]</a:t>
            </a:r>
          </a:p>
        </p:txBody>
      </p:sp>
      <p:sp>
        <p:nvSpPr>
          <p:cNvPr id="11269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l-SI"/>
          </a:p>
        </p:txBody>
      </p:sp>
      <p:cxnSp>
        <p:nvCxnSpPr>
          <p:cNvPr id="11" name="Raven puščični konektor 10"/>
          <p:cNvCxnSpPr/>
          <p:nvPr/>
        </p:nvCxnSpPr>
        <p:spPr>
          <a:xfrm flipV="1">
            <a:off x="6238877" y="928670"/>
            <a:ext cx="357187" cy="285750"/>
          </a:xfrm>
          <a:prstGeom prst="straightConnector1">
            <a:avLst/>
          </a:prstGeom>
          <a:ln>
            <a:solidFill>
              <a:srgbClr val="1138F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konektor 11"/>
          <p:cNvCxnSpPr/>
          <p:nvPr/>
        </p:nvCxnSpPr>
        <p:spPr>
          <a:xfrm>
            <a:off x="6167438" y="1785927"/>
            <a:ext cx="419100" cy="276225"/>
          </a:xfrm>
          <a:prstGeom prst="straightConnector1">
            <a:avLst/>
          </a:prstGeom>
          <a:ln>
            <a:solidFill>
              <a:srgbClr val="1138F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/>
          <p:cNvSpPr txBox="1">
            <a:spLocks noChangeArrowheads="1"/>
          </p:cNvSpPr>
          <p:nvPr/>
        </p:nvSpPr>
        <p:spPr bwMode="auto">
          <a:xfrm>
            <a:off x="3024166" y="4000505"/>
            <a:ext cx="50006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b="1" dirty="0">
                <a:solidFill>
                  <a:srgbClr val="FF0000"/>
                </a:solidFill>
                <a:latin typeface="Arial Black" pitchFamily="34" charset="0"/>
              </a:rPr>
              <a:t>Tlak  </a:t>
            </a:r>
            <a:r>
              <a:rPr lang="sl-SI" b="1" dirty="0">
                <a:solidFill>
                  <a:srgbClr val="0000FF"/>
                </a:solidFill>
                <a:latin typeface="Arial Black" pitchFamily="34" charset="0"/>
              </a:rPr>
              <a:t>je količnik med silo, ki deluje pravokotno na ploskev in ploskvijo. Pove nam, kolikšna sila deluje na izbrano enoto ploskve. </a:t>
            </a:r>
            <a:endParaRPr lang="sl-SI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4857760"/>
            <a:ext cx="1435069" cy="2006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3929066"/>
            <a:ext cx="1428728" cy="963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86245" y="4022118"/>
            <a:ext cx="3181755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Picture 8">
            <a:hlinkClick r:id="rId5" action="ppaction://hlinkpres?slideindex=9&amp;slidetitle=Diapozitiv 9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760297" y="500058"/>
            <a:ext cx="1712601" cy="2568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78854" y="1571612"/>
            <a:ext cx="129187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7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10606" y="5173716"/>
            <a:ext cx="2179638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8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18753" y="5200834"/>
            <a:ext cx="2352675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0" name="Rectangle 1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l-SI"/>
          </a:p>
        </p:txBody>
      </p:sp>
      <p:pic>
        <p:nvPicPr>
          <p:cNvPr id="29709" name="Picture 13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38678" y="1071547"/>
            <a:ext cx="1327156" cy="785813"/>
          </a:xfrm>
          <a:prstGeom prst="rect">
            <a:avLst/>
          </a:prstGeom>
          <a:solidFill>
            <a:srgbClr val="D1F3FF"/>
          </a:solidFill>
          <a:ln w="9525">
            <a:solidFill>
              <a:srgbClr val="1138FB"/>
            </a:solidFill>
            <a:miter lim="800000"/>
            <a:headEnd/>
            <a:tailEnd/>
          </a:ln>
        </p:spPr>
      </p:pic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l-SI"/>
          </a:p>
        </p:txBody>
      </p:sp>
      <p:sp>
        <p:nvSpPr>
          <p:cNvPr id="11286" name="Rectangle 2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l-SI"/>
          </a:p>
        </p:txBody>
      </p:sp>
      <p:sp>
        <p:nvSpPr>
          <p:cNvPr id="24" name="PoljeZBesedilom 23"/>
          <p:cNvSpPr txBox="1"/>
          <p:nvPr/>
        </p:nvSpPr>
        <p:spPr>
          <a:xfrm>
            <a:off x="481049" y="2662317"/>
            <a:ext cx="4214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b="1" dirty="0" smtClean="0">
              <a:solidFill>
                <a:srgbClr val="1138FB"/>
              </a:solidFill>
              <a:latin typeface="Arial Black" pitchFamily="34" charset="0"/>
            </a:endParaRPr>
          </a:p>
          <a:p>
            <a:r>
              <a:rPr lang="sl-SI" b="1" dirty="0" smtClean="0">
                <a:solidFill>
                  <a:srgbClr val="1138FB"/>
                </a:solidFill>
                <a:latin typeface="Arial Black" pitchFamily="34" charset="0"/>
              </a:rPr>
              <a:t>Enota </a:t>
            </a:r>
            <a:r>
              <a:rPr lang="sl-SI" b="1" dirty="0">
                <a:solidFill>
                  <a:srgbClr val="1138FB"/>
                </a:solidFill>
                <a:latin typeface="Arial Black" pitchFamily="34" charset="0"/>
              </a:rPr>
              <a:t>za tlak je </a:t>
            </a:r>
            <a:r>
              <a:rPr lang="sl-SI" b="1" dirty="0">
                <a:solidFill>
                  <a:srgbClr val="FF0000"/>
                </a:solidFill>
                <a:latin typeface="Arial Black" pitchFamily="34" charset="0"/>
              </a:rPr>
              <a:t>Pa </a:t>
            </a:r>
            <a:r>
              <a:rPr lang="sl-SI" b="1" dirty="0">
                <a:solidFill>
                  <a:srgbClr val="1138FB"/>
                </a:solidFill>
                <a:latin typeface="Arial Black" pitchFamily="34" charset="0"/>
              </a:rPr>
              <a:t>(pascal) 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1288" name="Picture 24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96067" y="571481"/>
            <a:ext cx="1152525" cy="409575"/>
          </a:xfrm>
          <a:prstGeom prst="rect">
            <a:avLst/>
          </a:prstGeom>
          <a:noFill/>
        </p:spPr>
      </p:pic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1524001" y="6821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>
              <a:latin typeface="Arial" pitchFamily="34" charset="0"/>
            </a:endParaRP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/>
              <p:cNvSpPr txBox="1"/>
              <p:nvPr/>
            </p:nvSpPr>
            <p:spPr>
              <a:xfrm>
                <a:off x="6688142" y="1869506"/>
                <a:ext cx="840999" cy="753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sl-SI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num>
                        <m:den>
                          <m:r>
                            <a:rPr lang="sl-SI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den>
                      </m:f>
                    </m:oMath>
                  </m:oMathPara>
                </a14:m>
                <a:endParaRPr lang="sl-SI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PoljeZBesedilom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8142" y="1869506"/>
                <a:ext cx="840999" cy="75360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/>
              <p:cNvSpPr txBox="1"/>
              <p:nvPr/>
            </p:nvSpPr>
            <p:spPr>
              <a:xfrm>
                <a:off x="4628227" y="2863364"/>
                <a:ext cx="1676794" cy="57618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l-SI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𝑷𝒂</m:t>
                      </m:r>
                      <m:r>
                        <a:rPr lang="sl-SI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l-SI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sl-SI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sSup>
                            <m:sSupPr>
                              <m:ctrlPr>
                                <a:rPr lang="sl-SI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sl-SI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2000" b="1" dirty="0"/>
              </a:p>
            </p:txBody>
          </p:sp>
        </mc:Choice>
        <mc:Fallback xmlns="">
          <p:sp>
            <p:nvSpPr>
              <p:cNvPr id="3" name="PoljeZBesedilom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8227" y="2863364"/>
                <a:ext cx="1676794" cy="57618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833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0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6" grpId="0" autoUpdateAnimBg="0"/>
      <p:bldP spid="14" grpId="0" autoUpdateAnimBg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l-SI" dirty="0" smtClean="0"/>
                  <a:t>Enota, ki je od enote Pa 100.000-krat večja, je </a:t>
                </a:r>
                <a:r>
                  <a:rPr lang="sl-SI" dirty="0" smtClean="0">
                    <a:solidFill>
                      <a:srgbClr val="FF0000"/>
                    </a:solidFill>
                  </a:rPr>
                  <a:t>bar</a:t>
                </a:r>
                <a:r>
                  <a:rPr lang="sl-SI" dirty="0" smtClean="0"/>
                  <a:t>. </a:t>
                </a:r>
              </a:p>
              <a:p>
                <a:pPr marL="0" indent="0">
                  <a:buNone/>
                </a:pPr>
                <a:endParaRPr lang="sl-SI" dirty="0"/>
              </a:p>
              <a:p>
                <a:pPr marL="0" indent="0" algn="ctr">
                  <a:buNone/>
                </a:pPr>
                <a:r>
                  <a:rPr lang="sl-SI" dirty="0" smtClean="0"/>
                  <a:t>100 000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sSup>
                          <m:sSupPr>
                            <m:ctrlPr>
                              <a:rPr lang="sl-SI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sl-SI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dirty="0" smtClean="0"/>
                  <a:t> = </a:t>
                </a:r>
                <a:r>
                  <a:rPr lang="sl-SI" dirty="0" smtClean="0">
                    <a:solidFill>
                      <a:srgbClr val="FF0000"/>
                    </a:solidFill>
                  </a:rPr>
                  <a:t>100 000 Pa = 10</a:t>
                </a:r>
                <a:r>
                  <a:rPr lang="sl-SI" baseline="30000" dirty="0" smtClean="0">
                    <a:solidFill>
                      <a:srgbClr val="FF0000"/>
                    </a:solidFill>
                  </a:rPr>
                  <a:t>5</a:t>
                </a:r>
                <a:r>
                  <a:rPr lang="sl-SI" dirty="0" smtClean="0">
                    <a:solidFill>
                      <a:srgbClr val="FF0000"/>
                    </a:solidFill>
                  </a:rPr>
                  <a:t> Pa = 1 bar</a:t>
                </a:r>
              </a:p>
              <a:p>
                <a:pPr marL="0" indent="0">
                  <a:buNone/>
                </a:pPr>
                <a:endParaRPr lang="sl-SI" dirty="0" smtClean="0"/>
              </a:p>
              <a:p>
                <a:pPr marL="0" indent="0">
                  <a:buNone/>
                </a:pPr>
                <a:endParaRPr lang="sl-SI" dirty="0"/>
              </a:p>
              <a:p>
                <a:pPr marL="0" indent="0">
                  <a:buNone/>
                </a:pPr>
                <a:r>
                  <a:rPr lang="sl-SI" dirty="0" smtClean="0"/>
                  <a:t>Če na 1 m</a:t>
                </a:r>
                <a:r>
                  <a:rPr lang="sl-SI" baseline="30000" dirty="0" smtClean="0"/>
                  <a:t>2</a:t>
                </a:r>
                <a:r>
                  <a:rPr lang="sl-SI" dirty="0" smtClean="0"/>
                  <a:t> deluje sila skupna 100 000 N, je tlak na to ploskev 1 bar. </a:t>
                </a: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761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Obračanje formule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Označba mesta vsebine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69615103"/>
                  </p:ext>
                </p:extLst>
              </p:nvPr>
            </p:nvGraphicFramePr>
            <p:xfrm>
              <a:off x="838200" y="1690688"/>
              <a:ext cx="10515600" cy="502699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257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257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02500">
                    <a:tc>
                      <a:txBody>
                        <a:bodyPr/>
                        <a:lstStyle/>
                        <a:p>
                          <a:r>
                            <a:rPr lang="sl-SI" sz="3200" dirty="0" smtClean="0"/>
                            <a:t>1. primer</a:t>
                          </a:r>
                          <a:endParaRPr lang="sl-SI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l-SI" sz="3200" dirty="0" smtClean="0"/>
                            <a:t>2. primer</a:t>
                          </a:r>
                          <a:endParaRPr lang="sl-SI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54082">
                    <a:tc>
                      <a:txBody>
                        <a:bodyPr/>
                        <a:lstStyle/>
                        <a:p>
                          <a:r>
                            <a:rPr lang="sl-SI" sz="3200" dirty="0" smtClean="0"/>
                            <a:t>F = 45 N</a:t>
                          </a:r>
                        </a:p>
                        <a:p>
                          <a:r>
                            <a:rPr lang="sl-SI" sz="3200" u="sng" dirty="0" smtClean="0"/>
                            <a:t>p = 9 Pa</a:t>
                          </a:r>
                        </a:p>
                        <a:p>
                          <a:r>
                            <a:rPr lang="sl-SI" sz="3200" dirty="0" smtClean="0"/>
                            <a:t>S =</a:t>
                          </a:r>
                          <a:r>
                            <a:rPr lang="sl-SI" sz="3200" baseline="0" dirty="0" smtClean="0"/>
                            <a:t> ?</a:t>
                          </a:r>
                        </a:p>
                        <a:p>
                          <a:endParaRPr lang="sl-SI" sz="3200" baseline="0" dirty="0" smtClean="0"/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sl-SI" sz="3200" b="0" i="1" baseline="0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sl-SI" sz="3200" b="0" i="1" baseline="0" smtClean="0"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sl-SI" sz="32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3200" b="0" i="1" baseline="0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num>
                                <m:den>
                                  <m:r>
                                    <a:rPr lang="sl-SI" sz="3200" b="0" i="1" baseline="0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den>
                              </m:f>
                              <m:r>
                                <a:rPr lang="sl-SI" sz="3200" b="0" i="1" baseline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sl-SI" sz="32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3200" b="0" i="1" baseline="0" smtClean="0">
                                      <a:latin typeface="Cambria Math" panose="02040503050406030204" pitchFamily="18" charset="0"/>
                                    </a:rPr>
                                    <m:t>45 </m:t>
                                  </m:r>
                                  <m:r>
                                    <a:rPr lang="sl-SI" sz="3200" b="0" i="1" baseline="0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num>
                                <m:den>
                                  <m:r>
                                    <a:rPr lang="sl-SI" sz="3200" b="0" i="1" baseline="0" smtClean="0">
                                      <a:latin typeface="Cambria Math" panose="02040503050406030204" pitchFamily="18" charset="0"/>
                                    </a:rPr>
                                    <m:t>9 </m:t>
                                  </m:r>
                                  <m:f>
                                    <m:fPr>
                                      <m:ctrlPr>
                                        <a:rPr lang="sl-SI" sz="3200" b="0" i="1" baseline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l-SI" sz="3200" b="0" i="1" baseline="0" smtClean="0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sl-SI" sz="3200" b="0" i="1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sl-SI" sz="3200" b="0" i="1" baseline="0" smtClean="0">
                                              <a:latin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p>
                                          <m:r>
                                            <a:rPr lang="sl-SI" sz="3200" b="0" i="1" baseline="0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den>
                              </m:f>
                            </m:oMath>
                          </a14:m>
                          <a:r>
                            <a:rPr lang="sl-SI" sz="3200" baseline="0" dirty="0" smtClean="0"/>
                            <a:t>= 5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sl-SI" sz="32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l-SI" sz="3200" b="0" i="1" baseline="0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sl-SI" sz="3200" b="0" i="1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sl-SI" sz="3200" baseline="0" dirty="0" smtClean="0"/>
                        </a:p>
                        <a:p>
                          <a:endParaRPr lang="sl-SI" sz="3200" baseline="0" dirty="0" smtClean="0"/>
                        </a:p>
                        <a:p>
                          <a:endParaRPr lang="sl-SI" sz="3200" baseline="0" dirty="0" smtClean="0"/>
                        </a:p>
                        <a:p>
                          <a:endParaRPr lang="sl-SI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l-SI" sz="3200" dirty="0" smtClean="0"/>
                            <a:t>S = 32 m</a:t>
                          </a:r>
                          <a:r>
                            <a:rPr lang="sl-SI" sz="3200" baseline="30000" dirty="0" smtClean="0"/>
                            <a:t>2</a:t>
                          </a:r>
                        </a:p>
                        <a:p>
                          <a:r>
                            <a:rPr lang="sl-SI" sz="3200" u="sng" dirty="0" smtClean="0"/>
                            <a:t>p = 200 Pa</a:t>
                          </a:r>
                        </a:p>
                        <a:p>
                          <a:r>
                            <a:rPr lang="sl-SI" sz="3200" dirty="0" smtClean="0"/>
                            <a:t>F =</a:t>
                          </a:r>
                          <a:r>
                            <a:rPr lang="sl-SI" sz="3200" baseline="0" dirty="0" smtClean="0"/>
                            <a:t> ?</a:t>
                          </a:r>
                          <a:endParaRPr lang="sl-SI" sz="3200" dirty="0" smtClean="0"/>
                        </a:p>
                        <a:p>
                          <a:endParaRPr lang="sl-SI" sz="32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l-SI" sz="3200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r>
                                  <a:rPr lang="sl-SI" sz="32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sl-SI" sz="32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sl-SI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sl-SI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sl-SI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=200 </m:t>
                                </m:r>
                                <m:f>
                                  <m:fPr>
                                    <m:ctrlPr>
                                      <a:rPr lang="sl-SI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l-SI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𝑁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sl-SI" sz="3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sl-SI" sz="3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p>
                                        <m:r>
                                          <a:rPr lang="sl-SI" sz="3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sl-SI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∙32 </m:t>
                                </m:r>
                                <m:sSup>
                                  <m:sSupPr>
                                    <m:ctrlPr>
                                      <a:rPr lang="sl-SI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l-SI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p>
                                    <m:r>
                                      <a:rPr lang="sl-SI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sl-SI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=6400 </m:t>
                                </m:r>
                                <m:r>
                                  <a:rPr lang="sl-SI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𝑁</m:t>
                                </m:r>
                              </m:oMath>
                            </m:oMathPara>
                          </a14:m>
                          <a:endParaRPr lang="sl-SI" sz="3200" b="0" dirty="0" smtClean="0">
                            <a:ea typeface="Cambria Math" panose="02040503050406030204" pitchFamily="18" charset="0"/>
                          </a:endParaRPr>
                        </a:p>
                        <a:p>
                          <a:endParaRPr lang="sl-SI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Označba mesta vsebine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69615103"/>
                  </p:ext>
                </p:extLst>
              </p:nvPr>
            </p:nvGraphicFramePr>
            <p:xfrm>
              <a:off x="838200" y="1690688"/>
              <a:ext cx="10515600" cy="502699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257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257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02500">
                    <a:tc>
                      <a:txBody>
                        <a:bodyPr/>
                        <a:lstStyle/>
                        <a:p>
                          <a:r>
                            <a:rPr lang="sl-SI" sz="3200" dirty="0" smtClean="0"/>
                            <a:t>1. primer</a:t>
                          </a:r>
                          <a:endParaRPr lang="sl-SI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l-SI" sz="3200" dirty="0" smtClean="0"/>
                            <a:t>2. primer</a:t>
                          </a:r>
                          <a:endParaRPr lang="sl-SI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424490">
                    <a:tc>
                      <a:txBody>
                        <a:bodyPr/>
                        <a:lstStyle/>
                        <a:p>
                          <a:endParaRPr lang="sl-SI"/>
                        </a:p>
                      </a:txBody>
                      <a:tcPr>
                        <a:blipFill>
                          <a:blip r:embed="rId2"/>
                          <a:stretch>
                            <a:fillRect l="-116" t="-15427" r="-100463" b="-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sl-SI"/>
                        </a:p>
                      </a:txBody>
                      <a:tcPr>
                        <a:blipFill>
                          <a:blip r:embed="rId2"/>
                          <a:stretch>
                            <a:fillRect l="-100116" t="-15427" r="-463" b="-4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lak 4"/>
              <p:cNvSpPr/>
              <p:nvPr/>
            </p:nvSpPr>
            <p:spPr>
              <a:xfrm>
                <a:off x="8091055" y="0"/>
                <a:ext cx="2812472" cy="1510145"/>
              </a:xfrm>
              <a:prstGeom prst="cloudCallout">
                <a:avLst>
                  <a:gd name="adj1" fmla="val -126222"/>
                  <a:gd name="adj2" fmla="val 4163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5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sl-SI" sz="35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l-SI" sz="35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35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sl-SI" sz="35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sl-SI" sz="35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Obla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1055" y="0"/>
                <a:ext cx="2812472" cy="1510145"/>
              </a:xfrm>
              <a:prstGeom prst="cloudCallout">
                <a:avLst>
                  <a:gd name="adj1" fmla="val -126222"/>
                  <a:gd name="adj2" fmla="val 4163"/>
                </a:avLst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512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Učb</a:t>
            </a:r>
            <a:r>
              <a:rPr lang="sl-SI" dirty="0" smtClean="0"/>
              <a:t>. Str. 113-114, </a:t>
            </a:r>
            <a:r>
              <a:rPr lang="sl-SI" dirty="0" err="1" smtClean="0"/>
              <a:t>nal</a:t>
            </a:r>
            <a:r>
              <a:rPr lang="sl-SI" dirty="0" smtClean="0"/>
              <a:t>. 1-8 (učenci z DSP), ostali naredite še 9 in </a:t>
            </a:r>
            <a:r>
              <a:rPr lang="sl-SI" smtClean="0"/>
              <a:t>10 nalogo.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412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246</Words>
  <Application>Microsoft Office PowerPoint</Application>
  <PresentationFormat>Širokozaslonsko</PresentationFormat>
  <Paragraphs>32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Cambria Math</vt:lpstr>
      <vt:lpstr>Officeova tema</vt:lpstr>
      <vt:lpstr>TLAK</vt:lpstr>
      <vt:lpstr>PowerPointova predstavitev</vt:lpstr>
      <vt:lpstr>PowerPointova predstavitev</vt:lpstr>
      <vt:lpstr>PowerPointova predstavitev</vt:lpstr>
      <vt:lpstr>Obračanje formule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TLAK</dc:title>
  <dc:creator>Katja Bizjak</dc:creator>
  <cp:lastModifiedBy>Uporabnik</cp:lastModifiedBy>
  <cp:revision>11</cp:revision>
  <dcterms:created xsi:type="dcterms:W3CDTF">2020-05-03T12:27:45Z</dcterms:created>
  <dcterms:modified xsi:type="dcterms:W3CDTF">2021-05-20T08:59:24Z</dcterms:modified>
</cp:coreProperties>
</file>