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297F35-FC55-4F2C-A183-90519B86D767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EE97BE-0446-4B7B-8484-15F9BE43F409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67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7F35-FC55-4F2C-A183-90519B86D767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97BE-0446-4B7B-8484-15F9BE43F4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3759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7F35-FC55-4F2C-A183-90519B86D767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97BE-0446-4B7B-8484-15F9BE43F4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185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7F35-FC55-4F2C-A183-90519B86D767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97BE-0446-4B7B-8484-15F9BE43F4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89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7F35-FC55-4F2C-A183-90519B86D767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97BE-0446-4B7B-8484-15F9BE43F409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21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7F35-FC55-4F2C-A183-90519B86D767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97BE-0446-4B7B-8484-15F9BE43F4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863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7F35-FC55-4F2C-A183-90519B86D767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97BE-0446-4B7B-8484-15F9BE43F4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413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7F35-FC55-4F2C-A183-90519B86D767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97BE-0446-4B7B-8484-15F9BE43F4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5492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7F35-FC55-4F2C-A183-90519B86D767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97BE-0446-4B7B-8484-15F9BE43F4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961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7F35-FC55-4F2C-A183-90519B86D767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97BE-0446-4B7B-8484-15F9BE43F4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967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7F35-FC55-4F2C-A183-90519B86D767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97BE-0446-4B7B-8484-15F9BE43F4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0392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E297F35-FC55-4F2C-A183-90519B86D767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3EE97BE-0446-4B7B-8484-15F9BE43F4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111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A62EC8-BEFA-4123-840E-1A8B39A7CF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Rastlinstvo in živalstvo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929E730-BAEB-457F-8377-E7E9B9B069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9. razred</a:t>
            </a:r>
          </a:p>
        </p:txBody>
      </p:sp>
    </p:spTree>
    <p:extLst>
      <p:ext uri="{BB962C8B-B14F-4D97-AF65-F5344CB8AC3E}">
        <p14:creationId xmlns:p14="http://schemas.microsoft.com/office/powerpoint/2010/main" val="333053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F2F4AB-B0FC-4B71-ADB1-20DE9B793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RASTLINSTVO V SLOVENIJI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D27ADB2-D91C-4322-AEEA-6ABE8CABA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6835588" cy="4038600"/>
          </a:xfrm>
        </p:spPr>
        <p:txBody>
          <a:bodyPr/>
          <a:lstStyle/>
          <a:p>
            <a:r>
              <a:rPr lang="sl-SI" dirty="0">
                <a:solidFill>
                  <a:schemeClr val="tx1"/>
                </a:solidFill>
              </a:rPr>
              <a:t>Slovenija spada med </a:t>
            </a:r>
            <a:r>
              <a:rPr lang="sl-SI" b="1" dirty="0">
                <a:solidFill>
                  <a:schemeClr val="tx1"/>
                </a:solidFill>
              </a:rPr>
              <a:t>najbolj gozdnate države </a:t>
            </a:r>
            <a:r>
              <a:rPr lang="sl-SI" dirty="0">
                <a:solidFill>
                  <a:schemeClr val="tx1"/>
                </a:solidFill>
              </a:rPr>
              <a:t>v Evropi.</a:t>
            </a:r>
          </a:p>
          <a:p>
            <a:r>
              <a:rPr lang="sl-SI" dirty="0">
                <a:solidFill>
                  <a:schemeClr val="tx1"/>
                </a:solidFill>
              </a:rPr>
              <a:t> Rastlinstvo je odvisno od:</a:t>
            </a:r>
          </a:p>
          <a:p>
            <a:pPr marL="274320" lvl="1" indent="0">
              <a:buNone/>
            </a:pPr>
            <a:r>
              <a:rPr lang="sl-SI" b="1" dirty="0">
                <a:solidFill>
                  <a:schemeClr val="tx1"/>
                </a:solidFill>
              </a:rPr>
              <a:t>podnebja</a:t>
            </a:r>
            <a:r>
              <a:rPr lang="sl-SI" dirty="0">
                <a:solidFill>
                  <a:schemeClr val="tx1"/>
                </a:solidFill>
              </a:rPr>
              <a:t> (razporeditev temperatur in padavin),</a:t>
            </a:r>
            <a:br>
              <a:rPr lang="sl-SI" dirty="0">
                <a:solidFill>
                  <a:schemeClr val="tx1"/>
                </a:solidFill>
              </a:rPr>
            </a:br>
            <a:r>
              <a:rPr lang="sl-SI" b="1" dirty="0">
                <a:solidFill>
                  <a:schemeClr val="tx1"/>
                </a:solidFill>
              </a:rPr>
              <a:t>reliefa </a:t>
            </a:r>
            <a:r>
              <a:rPr lang="sl-SI" dirty="0">
                <a:solidFill>
                  <a:schemeClr val="tx1"/>
                </a:solidFill>
              </a:rPr>
              <a:t>(naklon, kamninska zgradba, osončenost, nadmorska višina),</a:t>
            </a:r>
            <a:br>
              <a:rPr lang="sl-SI" dirty="0">
                <a:solidFill>
                  <a:schemeClr val="tx1"/>
                </a:solidFill>
              </a:rPr>
            </a:br>
            <a:r>
              <a:rPr lang="sl-SI" b="1" dirty="0">
                <a:solidFill>
                  <a:schemeClr val="tx1"/>
                </a:solidFill>
              </a:rPr>
              <a:t>prsti</a:t>
            </a:r>
            <a:r>
              <a:rPr lang="sl-SI" dirty="0">
                <a:solidFill>
                  <a:schemeClr val="tx1"/>
                </a:solidFill>
              </a:rPr>
              <a:t> (debelina in sestava),</a:t>
            </a:r>
            <a:br>
              <a:rPr lang="sl-SI" dirty="0">
                <a:solidFill>
                  <a:schemeClr val="tx1"/>
                </a:solidFill>
              </a:rPr>
            </a:br>
            <a:r>
              <a:rPr lang="sl-SI" b="1" dirty="0">
                <a:solidFill>
                  <a:schemeClr val="tx1"/>
                </a:solidFill>
              </a:rPr>
              <a:t>vode</a:t>
            </a:r>
            <a:r>
              <a:rPr lang="sl-SI" dirty="0">
                <a:solidFill>
                  <a:schemeClr val="tx1"/>
                </a:solidFill>
              </a:rPr>
              <a:t> (izdatnost in gladina talne vode),</a:t>
            </a:r>
            <a:br>
              <a:rPr lang="sl-SI" dirty="0">
                <a:solidFill>
                  <a:schemeClr val="tx1"/>
                </a:solidFill>
              </a:rPr>
            </a:br>
            <a:r>
              <a:rPr lang="sl-SI" b="1" dirty="0">
                <a:solidFill>
                  <a:schemeClr val="tx1"/>
                </a:solidFill>
              </a:rPr>
              <a:t>človeka</a:t>
            </a:r>
            <a:r>
              <a:rPr lang="sl-SI" dirty="0">
                <a:solidFill>
                  <a:schemeClr val="tx1"/>
                </a:solidFill>
              </a:rPr>
              <a:t>.</a:t>
            </a:r>
          </a:p>
          <a:p>
            <a:r>
              <a:rPr lang="sl-SI" dirty="0">
                <a:solidFill>
                  <a:schemeClr val="tx1"/>
                </a:solidFill>
              </a:rPr>
              <a:t>V Sloveniji je zaradi stika različnih naravnih enot veliko rastlinskih vrst. Mnoge izmed njih so ogrožene in zato zavarovane (npr. arnika, planika, tavžentroža).</a:t>
            </a:r>
          </a:p>
        </p:txBody>
      </p:sp>
      <p:pic>
        <p:nvPicPr>
          <p:cNvPr id="2050" name="Picture 2" descr="Tinktura iz arnike (Arnica montana) 50ml | Občina Litija | MojaObčina.si">
            <a:extLst>
              <a:ext uri="{FF2B5EF4-FFF2-40B4-BE49-F238E27FC236}">
                <a16:creationId xmlns:a16="http://schemas.microsoft.com/office/drawing/2014/main" id="{3572A7AA-FF5A-4EB9-B198-3B00D12C9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120" y="138805"/>
            <a:ext cx="2462677" cy="229794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ontopodium alpinum - planika - Trajnice - Katalog sadik - Drevesnica  Omorika d.o.o.">
            <a:extLst>
              <a:ext uri="{FF2B5EF4-FFF2-40B4-BE49-F238E27FC236}">
                <a16:creationId xmlns:a16="http://schemas.microsoft.com/office/drawing/2014/main" id="{A444E932-28D7-4273-9240-F7FA38BE6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716" y="2321155"/>
            <a:ext cx="2462678" cy="221568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avžentroža – vrtne sadike FLANCA">
            <a:extLst>
              <a:ext uri="{FF2B5EF4-FFF2-40B4-BE49-F238E27FC236}">
                <a16:creationId xmlns:a16="http://schemas.microsoft.com/office/drawing/2014/main" id="{01377CE5-E6CD-4516-85F1-B13ECDED4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119" y="4421247"/>
            <a:ext cx="2462678" cy="229794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112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A024D3-5B0C-46F7-A6F2-C06D3835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287" y="411815"/>
            <a:ext cx="9875520" cy="1356360"/>
          </a:xfrm>
        </p:spPr>
        <p:txBody>
          <a:bodyPr/>
          <a:lstStyle/>
          <a:p>
            <a:r>
              <a:rPr lang="sl-SI" dirty="0"/>
              <a:t>GOZD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E8E8C36-BF6B-4DE3-ADC7-ED68F96E7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18" y="1842246"/>
            <a:ext cx="5127811" cy="4764742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tx1"/>
                </a:solidFill>
              </a:rPr>
              <a:t>Gozd ima v naravi zelo pomembno vlogo: </a:t>
            </a:r>
          </a:p>
          <a:p>
            <a:pPr lvl="1"/>
            <a:r>
              <a:rPr lang="sl-SI" sz="2200" b="1" dirty="0">
                <a:solidFill>
                  <a:schemeClr val="tx1"/>
                </a:solidFill>
              </a:rPr>
              <a:t>proizvaja kisik</a:t>
            </a:r>
            <a:r>
              <a:rPr lang="sl-SI" sz="2200" dirty="0">
                <a:solidFill>
                  <a:schemeClr val="tx1"/>
                </a:solidFill>
              </a:rPr>
              <a:t>,</a:t>
            </a:r>
          </a:p>
          <a:p>
            <a:pPr lvl="1"/>
            <a:r>
              <a:rPr lang="sl-SI" sz="2200" b="1" dirty="0">
                <a:solidFill>
                  <a:schemeClr val="tx1"/>
                </a:solidFill>
              </a:rPr>
              <a:t>ščiti tla pred erozijo in plazovi</a:t>
            </a:r>
            <a:r>
              <a:rPr lang="sl-SI" sz="2200" dirty="0">
                <a:solidFill>
                  <a:schemeClr val="tx1"/>
                </a:solidFill>
              </a:rPr>
              <a:t>,</a:t>
            </a:r>
          </a:p>
          <a:p>
            <a:pPr lvl="1"/>
            <a:r>
              <a:rPr lang="sl-SI" sz="2200" b="1" dirty="0">
                <a:solidFill>
                  <a:schemeClr val="tx1"/>
                </a:solidFill>
              </a:rPr>
              <a:t>zadržuje vodo</a:t>
            </a:r>
            <a:r>
              <a:rPr lang="sl-SI" sz="2200" dirty="0">
                <a:solidFill>
                  <a:schemeClr val="tx1"/>
                </a:solidFill>
              </a:rPr>
              <a:t>, </a:t>
            </a:r>
          </a:p>
          <a:p>
            <a:pPr lvl="1"/>
            <a:r>
              <a:rPr lang="sl-SI" sz="2200" b="1" dirty="0">
                <a:solidFill>
                  <a:schemeClr val="tx1"/>
                </a:solidFill>
              </a:rPr>
              <a:t>vpliva na podnebje</a:t>
            </a:r>
            <a:r>
              <a:rPr lang="sl-SI" sz="2200" dirty="0">
                <a:solidFill>
                  <a:schemeClr val="tx1"/>
                </a:solidFill>
              </a:rPr>
              <a:t>, </a:t>
            </a:r>
          </a:p>
          <a:p>
            <a:pPr lvl="1"/>
            <a:r>
              <a:rPr lang="sl-SI" sz="2200" b="1" dirty="0">
                <a:solidFill>
                  <a:schemeClr val="tx1"/>
                </a:solidFill>
              </a:rPr>
              <a:t>je vir obnovljive energije in surovin</a:t>
            </a:r>
            <a:r>
              <a:rPr lang="sl-SI" sz="2200" dirty="0">
                <a:solidFill>
                  <a:schemeClr val="tx1"/>
                </a:solidFill>
              </a:rPr>
              <a:t>,</a:t>
            </a:r>
          </a:p>
          <a:p>
            <a:pPr lvl="1"/>
            <a:r>
              <a:rPr lang="sl-SI" sz="2200" b="1" dirty="0">
                <a:solidFill>
                  <a:schemeClr val="tx1"/>
                </a:solidFill>
              </a:rPr>
              <a:t>je naravni prostor številnih živalskih in rastlinskih vrst</a:t>
            </a:r>
            <a:r>
              <a:rPr lang="sl-SI" sz="2200" dirty="0">
                <a:solidFill>
                  <a:schemeClr val="tx1"/>
                </a:solidFill>
              </a:rPr>
              <a:t>.</a:t>
            </a:r>
          </a:p>
          <a:p>
            <a:r>
              <a:rPr lang="sl-SI" dirty="0">
                <a:solidFill>
                  <a:schemeClr val="tx1"/>
                </a:solidFill>
              </a:rPr>
              <a:t>Naravno rastlinstvo se je ohranilo le na težje dostopnih območjih v gorah in v zavarovanih območjih. Zakaj (nekoč, danes)?</a:t>
            </a:r>
            <a:endParaRPr lang="sl-SI" sz="2400" dirty="0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5DCCD6C-DE94-420B-A771-751E84B2DE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62" t="13333" r="21250" b="8889"/>
          <a:stretch/>
        </p:blipFill>
        <p:spPr>
          <a:xfrm>
            <a:off x="5576047" y="2262243"/>
            <a:ext cx="6195621" cy="413272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2714D4E-A905-4E7D-BD56-451CA53809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l="13142" t="18562" r="64171" b="48105"/>
          <a:stretch/>
        </p:blipFill>
        <p:spPr>
          <a:xfrm>
            <a:off x="9514467" y="251362"/>
            <a:ext cx="2257201" cy="186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16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D4024C-9712-E693-D008-6DFEC2F5B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408265"/>
            <a:ext cx="9875520" cy="1356360"/>
          </a:xfrm>
        </p:spPr>
        <p:txBody>
          <a:bodyPr/>
          <a:lstStyle/>
          <a:p>
            <a:r>
              <a:rPr lang="en-US" dirty="0"/>
              <a:t>RASTLINSKI VIŠINSKI PASOVI</a:t>
            </a:r>
            <a:endParaRPr lang="en-S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DBD449-1512-1E31-C42F-04BC51283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060" y="1530901"/>
            <a:ext cx="6877879" cy="519287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16A78A-FAEF-2CFB-0D79-B09E01E67828}"/>
              </a:ext>
            </a:extLst>
          </p:cNvPr>
          <p:cNvSpPr/>
          <p:nvPr/>
        </p:nvSpPr>
        <p:spPr>
          <a:xfrm>
            <a:off x="3682767" y="1921079"/>
            <a:ext cx="1593908" cy="2432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0FBB574-BAAA-B55D-46DC-5CB6C90579B6}"/>
              </a:ext>
            </a:extLst>
          </p:cNvPr>
          <p:cNvSpPr/>
          <p:nvPr/>
        </p:nvSpPr>
        <p:spPr>
          <a:xfrm>
            <a:off x="4590177" y="2643980"/>
            <a:ext cx="1593908" cy="2432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EE88C6F-89B0-7DD3-5694-73EB14320952}"/>
              </a:ext>
            </a:extLst>
          </p:cNvPr>
          <p:cNvSpPr/>
          <p:nvPr/>
        </p:nvSpPr>
        <p:spPr>
          <a:xfrm>
            <a:off x="4925736" y="3039710"/>
            <a:ext cx="1593908" cy="2432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B1CA8B-2D49-56BD-BDEB-725D9379CBD6}"/>
              </a:ext>
            </a:extLst>
          </p:cNvPr>
          <p:cNvSpPr/>
          <p:nvPr/>
        </p:nvSpPr>
        <p:spPr>
          <a:xfrm>
            <a:off x="5856914" y="3350983"/>
            <a:ext cx="1593908" cy="2432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4502991-ED80-841F-B0B4-922B4DE412AC}"/>
              </a:ext>
            </a:extLst>
          </p:cNvPr>
          <p:cNvSpPr/>
          <p:nvPr/>
        </p:nvSpPr>
        <p:spPr>
          <a:xfrm>
            <a:off x="6846815" y="4187504"/>
            <a:ext cx="1593908" cy="2432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5C0262D-3263-2FFC-19D0-ECF8093729B1}"/>
              </a:ext>
            </a:extLst>
          </p:cNvPr>
          <p:cNvSpPr/>
          <p:nvPr/>
        </p:nvSpPr>
        <p:spPr>
          <a:xfrm>
            <a:off x="8130331" y="5310140"/>
            <a:ext cx="1593908" cy="2432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04E5330-8CB3-E2C9-2C80-FB35749C5B77}"/>
              </a:ext>
            </a:extLst>
          </p:cNvPr>
          <p:cNvCxnSpPr>
            <a:cxnSpLocks/>
            <a:stCxn id="6" idx="1"/>
          </p:cNvCxnSpPr>
          <p:nvPr/>
        </p:nvCxnSpPr>
        <p:spPr>
          <a:xfrm flipV="1">
            <a:off x="2657060" y="4054095"/>
            <a:ext cx="3862584" cy="732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577A17E-C71A-F805-DA09-78A2B476385B}"/>
              </a:ext>
            </a:extLst>
          </p:cNvPr>
          <p:cNvSpPr txBox="1"/>
          <p:nvPr/>
        </p:nvSpPr>
        <p:spPr>
          <a:xfrm>
            <a:off x="6593747" y="3838551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gozdna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meja</a:t>
            </a:r>
            <a:endParaRPr lang="en-SI" sz="14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F01C68-2952-B926-CEF2-1CB09EBB8032}"/>
              </a:ext>
            </a:extLst>
          </p:cNvPr>
          <p:cNvSpPr txBox="1"/>
          <p:nvPr/>
        </p:nvSpPr>
        <p:spPr>
          <a:xfrm>
            <a:off x="9719498" y="3315431"/>
            <a:ext cx="22437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G</a:t>
            </a:r>
            <a:r>
              <a:rPr lang="sl-SI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ozdna meja v Alpah leži na nadmorski višini med 1600 in 1800 metri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62253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DB558D-2123-4BA6-BC2A-C84572878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ŽIVALSTVO V SLOVENIJI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311A16D-A452-4F4B-A2E9-511DC455F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5544671" cy="4038600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tx1"/>
                </a:solidFill>
              </a:rPr>
              <a:t>V Sloveniji je nadpovprečna tudi pestrost živalskih vrst (veliko teh je ogroženih in vključenih na rdeči seznam). Primeri zavarovanih živali v Sloveniji so: krastača, močvirska sklednica, potočni rak.</a:t>
            </a:r>
          </a:p>
          <a:p>
            <a:r>
              <a:rPr lang="sl-SI" b="1" dirty="0">
                <a:solidFill>
                  <a:schemeClr val="tx1"/>
                </a:solidFill>
              </a:rPr>
              <a:t>Endemit</a:t>
            </a:r>
            <a:r>
              <a:rPr lang="sl-SI" dirty="0">
                <a:solidFill>
                  <a:schemeClr val="tx1"/>
                </a:solidFill>
              </a:rPr>
              <a:t> je žival ali rastlina, ki jo najdemo le v nekaterih omejenih predelih sveta. </a:t>
            </a:r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69F85326-80E3-4A61-9EAF-C1075DCB7EB4}"/>
              </a:ext>
            </a:extLst>
          </p:cNvPr>
          <p:cNvSpPr/>
          <p:nvPr/>
        </p:nvSpPr>
        <p:spPr>
          <a:xfrm>
            <a:off x="8429812" y="347647"/>
            <a:ext cx="2865120" cy="2672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FCD57F3-3E48-49DC-B0B4-DE2065A7EFCE}"/>
              </a:ext>
            </a:extLst>
          </p:cNvPr>
          <p:cNvSpPr txBox="1"/>
          <p:nvPr/>
        </p:nvSpPr>
        <p:spPr>
          <a:xfrm>
            <a:off x="8429812" y="652635"/>
            <a:ext cx="28651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solidFill>
                  <a:schemeClr val="bg1"/>
                </a:solidFill>
              </a:rPr>
              <a:t>Zavarovane živali je prepovedano loviti, ubijati, zastrupljati, prodajati, kupovati, jih namerno vznemirjati v njihovem naravnem okolju, jih poškodovati, zbirati, prenašati njihove razvojne oblike (npr. žabje paglavce)!</a:t>
            </a:r>
          </a:p>
        </p:txBody>
      </p:sp>
      <p:pic>
        <p:nvPicPr>
          <p:cNvPr id="4098" name="Picture 2" descr="Mladi manager leta 2010 bo prejel skulpturo črne človeške ribice. (Foto: Mladi m">
            <a:extLst>
              <a:ext uri="{FF2B5EF4-FFF2-40B4-BE49-F238E27FC236}">
                <a16:creationId xmlns:a16="http://schemas.microsoft.com/office/drawing/2014/main" id="{380AC514-560B-4563-B7A6-CF69A519D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29" y="3211507"/>
            <a:ext cx="5123890" cy="284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9F817E34-EE20-4DDA-A44A-92A14BC629C9}"/>
              </a:ext>
            </a:extLst>
          </p:cNvPr>
          <p:cNvSpPr txBox="1"/>
          <p:nvPr/>
        </p:nvSpPr>
        <p:spPr>
          <a:xfrm>
            <a:off x="6589960" y="6087035"/>
            <a:ext cx="5391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b="1" dirty="0"/>
              <a:t>Močeril ali človeška ribica je endemit na območju Slovenije.</a:t>
            </a:r>
          </a:p>
        </p:txBody>
      </p:sp>
    </p:spTree>
    <p:extLst>
      <p:ext uri="{BB962C8B-B14F-4D97-AF65-F5344CB8AC3E}">
        <p14:creationId xmlns:p14="http://schemas.microsoft.com/office/powerpoint/2010/main" val="299150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0C4DA1-8145-4D51-BB0D-CBC82D997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ŽIVALSTVO V SLOVENIJI</a:t>
            </a:r>
          </a:p>
        </p:txBody>
      </p:sp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43816BD4-F33D-4562-8FB8-FE28E9C8A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56" y="1804217"/>
            <a:ext cx="3807280" cy="2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rna – Življenjski prostor">
            <a:extLst>
              <a:ext uri="{FF2B5EF4-FFF2-40B4-BE49-F238E27FC236}">
                <a16:creationId xmlns:a16="http://schemas.microsoft.com/office/drawing/2014/main" id="{0EA93915-659E-4D10-AEA4-061FB9CE6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2"/>
          <a:stretch/>
        </p:blipFill>
        <p:spPr bwMode="auto">
          <a:xfrm>
            <a:off x="3783106" y="1819275"/>
            <a:ext cx="2957399" cy="197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olkovi v Sloveniji - ilirska-bistrica.si">
            <a:extLst>
              <a:ext uri="{FF2B5EF4-FFF2-40B4-BE49-F238E27FC236}">
                <a16:creationId xmlns:a16="http://schemas.microsoft.com/office/drawing/2014/main" id="{D5C56C80-FBFA-40AB-946A-1C438EA8B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56" y="4245349"/>
            <a:ext cx="3828060" cy="261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is (Lynx lynx)">
            <a:extLst>
              <a:ext uri="{FF2B5EF4-FFF2-40B4-BE49-F238E27FC236}">
                <a16:creationId xmlns:a16="http://schemas.microsoft.com/office/drawing/2014/main" id="{74CBF435-BB92-4CBD-8D5A-CA827AF81D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4"/>
          <a:stretch/>
        </p:blipFill>
        <p:spPr bwMode="auto">
          <a:xfrm>
            <a:off x="6740505" y="1819275"/>
            <a:ext cx="2707868" cy="213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Na listi za odstrel več kot 14.000 divjih prašičev, lovcem tudi posebno  plačilo - N1">
            <a:extLst>
              <a:ext uri="{FF2B5EF4-FFF2-40B4-BE49-F238E27FC236}">
                <a16:creationId xmlns:a16="http://schemas.microsoft.com/office/drawing/2014/main" id="{84A7505F-A949-4BBD-8B98-795AE2188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999" y="3790040"/>
            <a:ext cx="2618709" cy="174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Jazbec - Wikipedija, prosta enciklopedija">
            <a:extLst>
              <a:ext uri="{FF2B5EF4-FFF2-40B4-BE49-F238E27FC236}">
                <a16:creationId xmlns:a16="http://schemas.microsoft.com/office/drawing/2014/main" id="{19AEB2DE-1B5A-46D4-A3E6-A49DC028A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510" y="3745146"/>
            <a:ext cx="23812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Lisice v centru Celja: lovci o tem, kako ravnati ob srečanju z njimi -  Celje.info">
            <a:extLst>
              <a:ext uri="{FF2B5EF4-FFF2-40B4-BE49-F238E27FC236}">
                <a16:creationId xmlns:a16="http://schemas.microsoft.com/office/drawing/2014/main" id="{C68FB6EB-4858-489F-9430-202C3F22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709" y="4184031"/>
            <a:ext cx="3565292" cy="267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Kanja - Vrt Obilja">
            <a:extLst>
              <a:ext uri="{FF2B5EF4-FFF2-40B4-BE49-F238E27FC236}">
                <a16:creationId xmlns:a16="http://schemas.microsoft.com/office/drawing/2014/main" id="{DB98AD42-11A8-4006-93E4-7006A5AD9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/>
          <a:stretch/>
        </p:blipFill>
        <p:spPr bwMode="auto">
          <a:xfrm>
            <a:off x="6080760" y="5258468"/>
            <a:ext cx="2594392" cy="159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Kuna belica - Zeleni Lovec">
            <a:extLst>
              <a:ext uri="{FF2B5EF4-FFF2-40B4-BE49-F238E27FC236}">
                <a16:creationId xmlns:a16="http://schemas.microsoft.com/office/drawing/2014/main" id="{31E2983A-91DD-4530-BD95-26B2E0336F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t="9406" r="25717" b="21568"/>
          <a:stretch/>
        </p:blipFill>
        <p:spPr bwMode="auto">
          <a:xfrm>
            <a:off x="3699510" y="5519391"/>
            <a:ext cx="2396490" cy="135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Alpski svizec - Wikipedija, prosta enciklopedija">
            <a:extLst>
              <a:ext uri="{FF2B5EF4-FFF2-40B4-BE49-F238E27FC236}">
                <a16:creationId xmlns:a16="http://schemas.microsoft.com/office/drawing/2014/main" id="{39E05557-4FE9-460F-AD1A-0830A0017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770" y="2805673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Alpski kozorogi | Mladinska knjiga">
            <a:extLst>
              <a:ext uri="{FF2B5EF4-FFF2-40B4-BE49-F238E27FC236}">
                <a16:creationId xmlns:a16="http://schemas.microsoft.com/office/drawing/2014/main" id="{FC507E61-B526-49F8-B5DE-55E3B0C162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7" r="15608"/>
          <a:stretch/>
        </p:blipFill>
        <p:spPr bwMode="auto">
          <a:xfrm>
            <a:off x="10750109" y="1819275"/>
            <a:ext cx="1441892" cy="273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Muflon - Zeleni Lovec">
            <a:extLst>
              <a:ext uri="{FF2B5EF4-FFF2-40B4-BE49-F238E27FC236}">
                <a16:creationId xmlns:a16="http://schemas.microsoft.com/office/drawing/2014/main" id="{9EADB5B5-AD21-402D-A8B0-4433A396A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06" b="26102"/>
          <a:stretch/>
        </p:blipFill>
        <p:spPr bwMode="auto">
          <a:xfrm>
            <a:off x="9137472" y="1803793"/>
            <a:ext cx="1612637" cy="100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447105"/>
      </p:ext>
    </p:extLst>
  </p:cSld>
  <p:clrMapOvr>
    <a:masterClrMapping/>
  </p:clrMapOvr>
</p:sld>
</file>

<file path=ppt/theme/theme1.xml><?xml version="1.0" encoding="utf-8"?>
<a:theme xmlns:a="http://schemas.openxmlformats.org/drawingml/2006/main" name="Osnovno">
  <a:themeElements>
    <a:clrScheme name="Zelena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snovno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snovno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TM03457444[[fn=Osnovno]]</Template>
  <TotalTime>702</TotalTime>
  <Words>281</Words>
  <Application>Microsoft Office PowerPoint</Application>
  <PresentationFormat>Širokozaslonsko</PresentationFormat>
  <Paragraphs>25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Arial</vt:lpstr>
      <vt:lpstr>Corbel</vt:lpstr>
      <vt:lpstr>Osnovno</vt:lpstr>
      <vt:lpstr>Rastlinstvo in živalstvo</vt:lpstr>
      <vt:lpstr>RASTLINSTVO V SLOVENIJI</vt:lpstr>
      <vt:lpstr>GOZD</vt:lpstr>
      <vt:lpstr>RASTLINSKI VIŠINSKI PASOVI</vt:lpstr>
      <vt:lpstr>ŽIVALSTVO V SLOVENIJI</vt:lpstr>
      <vt:lpstr>ŽIVALSTVO V SLOVENIJI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Rastlinstvo in živalstvo</dc:title>
  <dc:creator>SIO Administrator</dc:creator>
  <cp:lastModifiedBy>SIO Administrator</cp:lastModifiedBy>
  <cp:revision>9</cp:revision>
  <dcterms:created xsi:type="dcterms:W3CDTF">2023-10-18T19:51:13Z</dcterms:created>
  <dcterms:modified xsi:type="dcterms:W3CDTF">2023-10-19T07:33:25Z</dcterms:modified>
</cp:coreProperties>
</file>