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1" d="100"/>
          <a:sy n="61" d="100"/>
        </p:scale>
        <p:origin x="72"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Uredite slog podnaslova matrice</a:t>
            </a:r>
            <a:endParaRPr lang="sl-SI"/>
          </a:p>
        </p:txBody>
      </p:sp>
      <p:sp>
        <p:nvSpPr>
          <p:cNvPr id="4" name="Označba mesta datuma 3"/>
          <p:cNvSpPr>
            <a:spLocks noGrp="1"/>
          </p:cNvSpPr>
          <p:nvPr>
            <p:ph type="dt" sz="half" idx="10"/>
          </p:nvPr>
        </p:nvSpPr>
        <p:spPr/>
        <p:txBody>
          <a:bodyPr/>
          <a:lstStyle/>
          <a:p>
            <a:fld id="{AA7D7282-35B5-445A-A32A-F9E22970E288}" type="datetimeFigureOut">
              <a:rPr lang="sl-SI" smtClean="0"/>
              <a:t>28.11.2018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3335033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A7D7282-35B5-445A-A32A-F9E22970E288}" type="datetimeFigureOut">
              <a:rPr lang="sl-SI" smtClean="0"/>
              <a:t>28.11.2018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306962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A7D7282-35B5-445A-A32A-F9E22970E288}" type="datetimeFigureOut">
              <a:rPr lang="sl-SI" smtClean="0"/>
              <a:t>28.11.2018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354349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A7D7282-35B5-445A-A32A-F9E22970E288}" type="datetimeFigureOut">
              <a:rPr lang="sl-SI" smtClean="0"/>
              <a:t>28.11.2018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2844177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AA7D7282-35B5-445A-A32A-F9E22970E288}" type="datetimeFigureOut">
              <a:rPr lang="sl-SI" smtClean="0"/>
              <a:t>28.11.2018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2329868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AA7D7282-35B5-445A-A32A-F9E22970E288}" type="datetimeFigureOut">
              <a:rPr lang="sl-SI" smtClean="0"/>
              <a:t>28.11.2018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685156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AA7D7282-35B5-445A-A32A-F9E22970E288}" type="datetimeFigureOut">
              <a:rPr lang="sl-SI" smtClean="0"/>
              <a:t>28.11.2018</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696587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AA7D7282-35B5-445A-A32A-F9E22970E288}" type="datetimeFigureOut">
              <a:rPr lang="sl-SI" smtClean="0"/>
              <a:t>28.11.2018</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85589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AA7D7282-35B5-445A-A32A-F9E22970E288}" type="datetimeFigureOut">
              <a:rPr lang="sl-SI" smtClean="0"/>
              <a:t>28.11.2018</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957407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AA7D7282-35B5-445A-A32A-F9E22970E288}" type="datetimeFigureOut">
              <a:rPr lang="sl-SI" smtClean="0"/>
              <a:t>28.11.2018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297025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AA7D7282-35B5-445A-A32A-F9E22970E288}" type="datetimeFigureOut">
              <a:rPr lang="sl-SI" smtClean="0"/>
              <a:t>28.11.2018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C2F765BA-49D1-41F1-981B-B7566D88DFA4}" type="slidenum">
              <a:rPr lang="sl-SI" smtClean="0"/>
              <a:t>‹#›</a:t>
            </a:fld>
            <a:endParaRPr lang="sl-SI"/>
          </a:p>
        </p:txBody>
      </p:sp>
    </p:spTree>
    <p:extLst>
      <p:ext uri="{BB962C8B-B14F-4D97-AF65-F5344CB8AC3E}">
        <p14:creationId xmlns:p14="http://schemas.microsoft.com/office/powerpoint/2010/main" val="320861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D7282-35B5-445A-A32A-F9E22970E288}" type="datetimeFigureOut">
              <a:rPr lang="sl-SI" smtClean="0"/>
              <a:t>28.11.2018</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765BA-49D1-41F1-981B-B7566D88DFA4}" type="slidenum">
              <a:rPr lang="sl-SI" smtClean="0"/>
              <a:t>‹#›</a:t>
            </a:fld>
            <a:endParaRPr lang="sl-SI"/>
          </a:p>
        </p:txBody>
      </p:sp>
    </p:spTree>
    <p:extLst>
      <p:ext uri="{BB962C8B-B14F-4D97-AF65-F5344CB8AC3E}">
        <p14:creationId xmlns:p14="http://schemas.microsoft.com/office/powerpoint/2010/main" val="1499931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462711" y="4433888"/>
            <a:ext cx="10515600" cy="1325563"/>
          </a:xfrm>
        </p:spPr>
        <p:txBody>
          <a:bodyPr/>
          <a:lstStyle/>
          <a:p>
            <a:endParaRPr lang="sl-SI" dirty="0"/>
          </a:p>
        </p:txBody>
      </p:sp>
      <p:sp>
        <p:nvSpPr>
          <p:cNvPr id="3" name="Označba mesta vsebine 2"/>
          <p:cNvSpPr>
            <a:spLocks noGrp="1"/>
          </p:cNvSpPr>
          <p:nvPr>
            <p:ph idx="1"/>
          </p:nvPr>
        </p:nvSpPr>
        <p:spPr/>
        <p:txBody>
          <a:bodyPr/>
          <a:lstStyle/>
          <a:p>
            <a:endParaRPr lang="sl-SI"/>
          </a:p>
        </p:txBody>
      </p:sp>
      <p:pic>
        <p:nvPicPr>
          <p:cNvPr id="1026" name="Picture 2" descr="http://www2.arnes.si/~gljsentvid10/ne_kr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550" y="0"/>
            <a:ext cx="7260772" cy="1007598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2.arnes.si/~gljsentvid10/ne_kr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7222" y="-6488907"/>
            <a:ext cx="7100518" cy="9618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840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a:t>Gibanje nebesnih teles na </a:t>
            </a:r>
            <a:r>
              <a:rPr lang="sl-SI" sz="3200" dirty="0" smtClean="0"/>
              <a:t>južnem polu</a:t>
            </a:r>
            <a:endParaRPr lang="sl-SI" sz="3200" dirty="0"/>
          </a:p>
        </p:txBody>
      </p:sp>
      <p:pic>
        <p:nvPicPr>
          <p:cNvPr id="8194" name="Picture 2" descr="http://upload.wikimedia.org/wikipedia/sl/thumb/d/d8/Kulminacija04.svg/605px-Kulminacija04.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6597" y="1210348"/>
            <a:ext cx="6645440" cy="64037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9131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endParaRPr lang="sl-SI"/>
          </a:p>
        </p:txBody>
      </p:sp>
      <p:pic>
        <p:nvPicPr>
          <p:cNvPr id="2050" name="Picture 2" descr="http://www2.arnes.si/~gljsentvid10/ko_zev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5437" y="0"/>
            <a:ext cx="7086600" cy="652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9491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Kulminacija</a:t>
            </a:r>
            <a:endParaRPr lang="sl-SI" dirty="0"/>
          </a:p>
        </p:txBody>
      </p:sp>
      <p:sp>
        <p:nvSpPr>
          <p:cNvPr id="3" name="Označba mesta vsebine 2"/>
          <p:cNvSpPr>
            <a:spLocks noGrp="1"/>
          </p:cNvSpPr>
          <p:nvPr>
            <p:ph idx="1"/>
          </p:nvPr>
        </p:nvSpPr>
        <p:spPr/>
        <p:txBody>
          <a:bodyPr>
            <a:normAutofit/>
          </a:bodyPr>
          <a:lstStyle/>
          <a:p>
            <a:pPr marL="0" indent="0">
              <a:buNone/>
            </a:pPr>
            <a:r>
              <a:rPr lang="sl-SI" sz="4000" b="1" dirty="0" smtClean="0">
                <a:solidFill>
                  <a:schemeClr val="tx2"/>
                </a:solidFill>
              </a:rPr>
              <a:t>Kulminacija</a:t>
            </a:r>
            <a:r>
              <a:rPr lang="sl-SI" sz="4000" dirty="0" smtClean="0">
                <a:solidFill>
                  <a:schemeClr val="tx2"/>
                </a:solidFill>
              </a:rPr>
              <a:t> je v astronomiji trenutek (čas), ko nebesno telo pri svojem gibanju po nebesni krogli doseže največjo (najnižjo) altitudo nad (pod) horizontom. To pomeni tudi, da je to čas ko nebesno telo prečka nebesni poldnevnik opazovalca. </a:t>
            </a:r>
            <a:r>
              <a:rPr lang="sl-SI" dirty="0" smtClean="0">
                <a:solidFill>
                  <a:schemeClr val="tx2"/>
                </a:solidFill>
              </a:rPr>
              <a:t/>
            </a:r>
            <a:br>
              <a:rPr lang="sl-SI" dirty="0" smtClean="0">
                <a:solidFill>
                  <a:schemeClr val="tx2"/>
                </a:solidFill>
              </a:rPr>
            </a:br>
            <a:endParaRPr lang="sl-SI" dirty="0">
              <a:solidFill>
                <a:schemeClr val="tx2"/>
              </a:solidFill>
            </a:endParaRPr>
          </a:p>
        </p:txBody>
      </p:sp>
    </p:spTree>
    <p:extLst>
      <p:ext uri="{BB962C8B-B14F-4D97-AF65-F5344CB8AC3E}">
        <p14:creationId xmlns:p14="http://schemas.microsoft.com/office/powerpoint/2010/main" val="3370440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Kulminacija</a:t>
            </a:r>
            <a:endParaRPr lang="sl-SI" dirty="0"/>
          </a:p>
        </p:txBody>
      </p:sp>
      <p:sp>
        <p:nvSpPr>
          <p:cNvPr id="3" name="Označba mesta vsebine 2"/>
          <p:cNvSpPr>
            <a:spLocks noGrp="1"/>
          </p:cNvSpPr>
          <p:nvPr>
            <p:ph idx="1"/>
          </p:nvPr>
        </p:nvSpPr>
        <p:spPr/>
        <p:txBody>
          <a:bodyPr/>
          <a:lstStyle/>
          <a:p>
            <a:pPr marL="0" indent="0">
              <a:buNone/>
            </a:pPr>
            <a:r>
              <a:rPr lang="sl-SI" dirty="0" smtClean="0"/>
              <a:t>Vsako nebesno telo prečka nebesni poldnevnik dvakrat dnevno. Ko je telo na najvišji točki nebesne krogla pravimo, da je to </a:t>
            </a:r>
            <a:r>
              <a:rPr lang="sl-SI" b="1" dirty="0" smtClean="0"/>
              <a:t>zgornja kulminacija</a:t>
            </a:r>
            <a:r>
              <a:rPr lang="sl-SI" dirty="0" smtClean="0"/>
              <a:t>. Prav tako je telo vsak dan enkrat v najnižji točki, to je </a:t>
            </a:r>
            <a:r>
              <a:rPr lang="sl-SI" b="1" dirty="0" smtClean="0"/>
              <a:t>spodnja kulminacija</a:t>
            </a:r>
            <a:r>
              <a:rPr lang="sl-SI" dirty="0" smtClean="0"/>
              <a:t>. Običajno pod izrazom »kulminacija« mislimo zgornjo kulminacijo nebesnega telesa. Za opazovalce na severni polobli je zgornja točka kulminacije v smeri od severnega pola proti jugu ali pa je pod horizontom.</a:t>
            </a:r>
          </a:p>
        </p:txBody>
      </p:sp>
    </p:spTree>
    <p:extLst>
      <p:ext uri="{BB962C8B-B14F-4D97-AF65-F5344CB8AC3E}">
        <p14:creationId xmlns:p14="http://schemas.microsoft.com/office/powerpoint/2010/main" val="3472701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Kulminacija</a:t>
            </a:r>
            <a:endParaRPr lang="sl-SI" dirty="0"/>
          </a:p>
        </p:txBody>
      </p:sp>
      <p:sp>
        <p:nvSpPr>
          <p:cNvPr id="3" name="Označba mesta vsebine 2"/>
          <p:cNvSpPr>
            <a:spLocks noGrp="1"/>
          </p:cNvSpPr>
          <p:nvPr>
            <p:ph idx="1"/>
          </p:nvPr>
        </p:nvSpPr>
        <p:spPr/>
        <p:txBody>
          <a:bodyPr/>
          <a:lstStyle/>
          <a:p>
            <a:pPr marL="0" indent="0">
              <a:buNone/>
            </a:pPr>
            <a:r>
              <a:rPr lang="sl-SI" dirty="0" smtClean="0"/>
              <a:t>V odvisnosti od </a:t>
            </a:r>
            <a:r>
              <a:rPr lang="sl-SI" dirty="0" err="1" smtClean="0"/>
              <a:t>altitude</a:t>
            </a:r>
            <a:r>
              <a:rPr lang="sl-SI" dirty="0" smtClean="0"/>
              <a:t> nebesnega telesa lahko nastopijo trije primeri:</a:t>
            </a:r>
          </a:p>
          <a:p>
            <a:r>
              <a:rPr lang="sl-SI" dirty="0" smtClean="0"/>
              <a:t>zgornja kulminacija je nad obzorjem, spodnja je pod obzorjem (telo vzhaja in zahaja)</a:t>
            </a:r>
          </a:p>
          <a:p>
            <a:r>
              <a:rPr lang="sl-SI" dirty="0" smtClean="0"/>
              <a:t>zgornja in spodnja kulminacija je nad obzorjem (telo nikoli ne zaide)</a:t>
            </a:r>
          </a:p>
          <a:p>
            <a:r>
              <a:rPr lang="sl-SI" dirty="0" smtClean="0"/>
              <a:t>zgornja in spodnja kulminacija sta vedno pod obzorjem (telo nikoli ne vzide, nikoli ni vidno)</a:t>
            </a:r>
          </a:p>
          <a:p>
            <a:endParaRPr lang="sl-SI" dirty="0"/>
          </a:p>
        </p:txBody>
      </p:sp>
    </p:spTree>
    <p:extLst>
      <p:ext uri="{BB962C8B-B14F-4D97-AF65-F5344CB8AC3E}">
        <p14:creationId xmlns:p14="http://schemas.microsoft.com/office/powerpoint/2010/main" val="2305740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smtClean="0"/>
              <a:t>Gibanje nebesnih teles na severnem polu</a:t>
            </a:r>
            <a:endParaRPr lang="sl-SI" sz="3200" dirty="0"/>
          </a:p>
        </p:txBody>
      </p:sp>
      <p:pic>
        <p:nvPicPr>
          <p:cNvPr id="4098" name="Picture 2" descr="http://upload.wikimedia.org/wikipedia/sl/thumb/4/42/Kulminacija00.svg/642px-Kulminacija00.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8235" y="1027906"/>
            <a:ext cx="7104184" cy="6196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241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a:t>Gibanje nebesnih teles na </a:t>
            </a:r>
            <a:r>
              <a:rPr lang="sl-SI" sz="3200" dirty="0" smtClean="0"/>
              <a:t>severnih geografskih širinah</a:t>
            </a:r>
            <a:endParaRPr lang="sl-SI" sz="3200" dirty="0"/>
          </a:p>
        </p:txBody>
      </p:sp>
      <p:pic>
        <p:nvPicPr>
          <p:cNvPr id="5122" name="Picture 2" descr="http://upload.wikimedia.org/wikipedia/sl/thumb/1/1f/Kulminacija01.svg/642px-Kulminacija01.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43158" y="1247994"/>
            <a:ext cx="7161384" cy="6246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947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dirty="0"/>
              <a:t>Gibanje nebesnih teles na </a:t>
            </a:r>
            <a:r>
              <a:rPr lang="sl-SI" sz="3200" dirty="0" smtClean="0"/>
              <a:t>ekvatorju</a:t>
            </a:r>
            <a:endParaRPr lang="sl-SI" sz="3200" dirty="0"/>
          </a:p>
        </p:txBody>
      </p:sp>
      <p:pic>
        <p:nvPicPr>
          <p:cNvPr id="6146" name="Picture 2" descr="http://upload.wikimedia.org/wikipedia/sl/thumb/2/28/Kulminacija02.svg/691px-Kulminacija02.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14850" y="1027906"/>
            <a:ext cx="7418909" cy="6506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267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64173" y="202620"/>
            <a:ext cx="10515600" cy="1325563"/>
          </a:xfrm>
        </p:spPr>
        <p:txBody>
          <a:bodyPr>
            <a:normAutofit/>
          </a:bodyPr>
          <a:lstStyle/>
          <a:p>
            <a:r>
              <a:rPr lang="sl-SI" sz="3200" dirty="0"/>
              <a:t>Gibanje nebesnih teles na </a:t>
            </a:r>
            <a:r>
              <a:rPr lang="sl-SI" sz="3200" dirty="0" smtClean="0"/>
              <a:t>južnih </a:t>
            </a:r>
            <a:r>
              <a:rPr lang="sl-SI" sz="3200" dirty="0"/>
              <a:t>geografskih širinah</a:t>
            </a:r>
            <a:endParaRPr lang="sl-SI" sz="3200" dirty="0"/>
          </a:p>
        </p:txBody>
      </p:sp>
      <p:pic>
        <p:nvPicPr>
          <p:cNvPr id="7170" name="Picture 2" descr="http://upload.wikimedia.org/wikipedia/sl/thumb/a/ae/Kulminacija03.svg/605px-Kulminacija03.svg.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68566" y="1165575"/>
            <a:ext cx="6676173" cy="6433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26916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181</Words>
  <Application>Microsoft Office PowerPoint</Application>
  <PresentationFormat>Širokozaslonsko</PresentationFormat>
  <Paragraphs>14</Paragraphs>
  <Slides>10</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10</vt:i4>
      </vt:variant>
    </vt:vector>
  </HeadingPairs>
  <TitlesOfParts>
    <vt:vector size="14" baseType="lpstr">
      <vt:lpstr>Arial</vt:lpstr>
      <vt:lpstr>Calibri</vt:lpstr>
      <vt:lpstr>Calibri Light</vt:lpstr>
      <vt:lpstr>Officeova tema</vt:lpstr>
      <vt:lpstr>PowerPointova predstavitev</vt:lpstr>
      <vt:lpstr>PowerPointova predstavitev</vt:lpstr>
      <vt:lpstr>Kulminacija</vt:lpstr>
      <vt:lpstr>Kulminacija</vt:lpstr>
      <vt:lpstr>Kulminacija</vt:lpstr>
      <vt:lpstr>Gibanje nebesnih teles na severnem polu</vt:lpstr>
      <vt:lpstr>Gibanje nebesnih teles na severnih geografskih širinah</vt:lpstr>
      <vt:lpstr>Gibanje nebesnih teles na ekvatorju</vt:lpstr>
      <vt:lpstr>Gibanje nebesnih teles na južnih geografskih širinah</vt:lpstr>
      <vt:lpstr>Gibanje nebesnih teles na južnem polu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Tomaz</dc:creator>
  <cp:lastModifiedBy>Tomaz</cp:lastModifiedBy>
  <cp:revision>4</cp:revision>
  <dcterms:created xsi:type="dcterms:W3CDTF">2014-10-07T08:42:14Z</dcterms:created>
  <dcterms:modified xsi:type="dcterms:W3CDTF">2018-11-28T10:22:36Z</dcterms:modified>
</cp:coreProperties>
</file>