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263" r:id="rId2"/>
    <p:sldId id="262" r:id="rId3"/>
    <p:sldId id="264" r:id="rId4"/>
    <p:sldId id="265" r:id="rId5"/>
    <p:sldId id="266" r:id="rId6"/>
    <p:sldId id="267" r:id="rId7"/>
    <p:sldId id="310" r:id="rId8"/>
    <p:sldId id="311" r:id="rId9"/>
    <p:sldId id="268" r:id="rId10"/>
    <p:sldId id="312" r:id="rId11"/>
    <p:sldId id="269" r:id="rId12"/>
    <p:sldId id="271" r:id="rId13"/>
    <p:sldId id="272" r:id="rId14"/>
    <p:sldId id="275" r:id="rId15"/>
    <p:sldId id="276" r:id="rId16"/>
    <p:sldId id="277" r:id="rId17"/>
    <p:sldId id="278" r:id="rId18"/>
    <p:sldId id="313" r:id="rId19"/>
    <p:sldId id="279" r:id="rId20"/>
    <p:sldId id="280" r:id="rId21"/>
    <p:sldId id="314" r:id="rId22"/>
    <p:sldId id="281" r:id="rId23"/>
    <p:sldId id="283" r:id="rId24"/>
    <p:sldId id="315" r:id="rId25"/>
    <p:sldId id="284" r:id="rId26"/>
    <p:sldId id="285" r:id="rId27"/>
    <p:sldId id="286" r:id="rId28"/>
    <p:sldId id="287" r:id="rId29"/>
    <p:sldId id="288" r:id="rId30"/>
    <p:sldId id="289" r:id="rId31"/>
    <p:sldId id="298" r:id="rId32"/>
    <p:sldId id="290" r:id="rId33"/>
    <p:sldId id="291" r:id="rId34"/>
    <p:sldId id="305" r:id="rId35"/>
    <p:sldId id="292" r:id="rId36"/>
    <p:sldId id="300" r:id="rId37"/>
    <p:sldId id="299" r:id="rId38"/>
    <p:sldId id="293" r:id="rId39"/>
    <p:sldId id="302" r:id="rId40"/>
    <p:sldId id="294" r:id="rId41"/>
    <p:sldId id="301" r:id="rId42"/>
    <p:sldId id="307" r:id="rId43"/>
    <p:sldId id="295" r:id="rId44"/>
    <p:sldId id="306" r:id="rId45"/>
    <p:sldId id="309" r:id="rId46"/>
    <p:sldId id="308" r:id="rId47"/>
    <p:sldId id="296" r:id="rId48"/>
    <p:sldId id="297" r:id="rId49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98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89695" autoAdjust="0"/>
  </p:normalViewPr>
  <p:slideViewPr>
    <p:cSldViewPr snapToGrid="0">
      <p:cViewPr varScale="1">
        <p:scale>
          <a:sx n="66" d="100"/>
          <a:sy n="66" d="100"/>
        </p:scale>
        <p:origin x="153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627D3-61CA-4853-B54F-EE7823673F09}" type="datetimeFigureOut">
              <a:rPr lang="sl-SI" smtClean="0"/>
              <a:t>14. 10. 2020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DAAAA-8F77-4052-BC78-9E4F5BC397C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1267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http://blogsdir.cms.rrcdn.com/3/files/2014/06/crushed-stone.jpg</a:t>
            </a:r>
          </a:p>
          <a:p>
            <a:r>
              <a:rPr lang="sl-SI" dirty="0" smtClean="0"/>
              <a:t>http://www.cems.uvm.edu/~mcoleman/deformed-baseball.jpg</a:t>
            </a:r>
          </a:p>
          <a:p>
            <a:r>
              <a:rPr lang="sl-SI" dirty="0" smtClean="0"/>
              <a:t>http://previews.123rf.com/images/wayoutwest/wayoutwest0709/wayoutwest070900026/1614513-A-close-up-of-skid-marks-on-a-road--Stock-Photo.jpg</a:t>
            </a:r>
          </a:p>
          <a:p>
            <a:r>
              <a:rPr lang="sl-SI" dirty="0" smtClean="0"/>
              <a:t>http://www.apmtesting.com/images/ASTM-D790.jpg</a:t>
            </a:r>
          </a:p>
          <a:p>
            <a:r>
              <a:rPr lang="sl-SI" dirty="0" smtClean="0"/>
              <a:t>http://www.coxandcox.co.uk/media/catalog/product/cache/1/image/9df78eab33525d08d6e5fb8d27136e95/t/h/three-delicate-hanging-frames-h-3hangfrm.png</a:t>
            </a:r>
          </a:p>
          <a:p>
            <a:r>
              <a:rPr lang="sl-SI" dirty="0" smtClean="0"/>
              <a:t>http://sarahtaras.com/wp-content/uploads/2014/10/broken-plate.jpg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88549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https://upload.wikimedia.org/wikipedia/commons/3/39/GodfreyKneller-IsaacNewton-1689.jpg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32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427063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https://en.wikipedia.org/wiki/Philosophi%C3%A6_Naturalis_Principia_Mathematica#/media/File:Prinicipia-title.png</a:t>
            </a:r>
          </a:p>
          <a:p>
            <a:r>
              <a:rPr lang="sl-SI" dirty="0" smtClean="0"/>
              <a:t>https://en.wikipedia.org/wiki/File:NewtonsTelescopeReplica.jpg</a:t>
            </a:r>
          </a:p>
          <a:p>
            <a:r>
              <a:rPr lang="sl-SI" dirty="0" smtClean="0"/>
              <a:t>https://en.wikipedia.org/wiki/File:Dispersive_Prism_Illustration.jpg</a:t>
            </a:r>
          </a:p>
          <a:p>
            <a:endParaRPr lang="sl-SI" dirty="0" smtClean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4113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http://donmillereducation.com/journal/wp-content/uploads/2011/10/hammer-and-nail.jpg</a:t>
            </a:r>
          </a:p>
          <a:p>
            <a:r>
              <a:rPr lang="sl-SI" dirty="0" smtClean="0"/>
              <a:t>http://jasonrenshaw.typepad.com/.a/6a00d83452d45869e201347fed4f2d970c-pi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40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6351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http://hyperphysics.phy-astr.gsu.edu/Hbase/solar/picsol/moonearth.jpg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2101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http://www.giftedguru.com/wp-content/uploads/2012/08/writing.jpg</a:t>
            </a:r>
          </a:p>
          <a:p>
            <a:r>
              <a:rPr lang="sl-SI" dirty="0" smtClean="0"/>
              <a:t>http://www.oglasnik.hr/repository/images/_var/c/f/cf7695c1285f74457a93468a0c43551e7532705e2-GalleryBig.jpeg</a:t>
            </a:r>
          </a:p>
          <a:p>
            <a:r>
              <a:rPr lang="sl-SI" dirty="0" smtClean="0"/>
              <a:t>https://upload.wikimedia.org/wikipedia/commons/8/80/ISS_March_2009.jpg</a:t>
            </a:r>
          </a:p>
          <a:p>
            <a:endParaRPr lang="sl-SI" dirty="0" smtClean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0706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http://autoguide.com.vsassets.com/blog/wp-content/uploads/2014/09/2014_Acura_RLX_Sport_Hybrid_G1-1.jpg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4368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http://www2.arnes.si/~mpavle1/mp/geo/prtrik2.gif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51870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http://www.aparatura-laborator.ro/files/tehnica.jpg</a:t>
            </a:r>
          </a:p>
          <a:p>
            <a:r>
              <a:rPr lang="sl-SI" dirty="0" smtClean="0"/>
              <a:t>http://www.thegreenbook.com/Admin/Images_Wiki/dynamometers2013_11_07_17_0207_11_2013_03_02_56.jpg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87428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http://www.nauk.si/materials/4425/out/ploscina_kvader.jpg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83070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https://si.openprof.com/ge/images/144/trenje_lepenje_3_640.jpg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223679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https://si.openprof.com/ge/images/144/trenje_lepenje_3_640.jpg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2616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14. 10. 2020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143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14. 10. 2020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191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14. 10. 2020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156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14. 10. 2020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199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14. 10. 2020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090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14. 10. 2020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399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14. 10. 2020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069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14. 10. 2020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166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14. 10. 2020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2881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14. 10. 2020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344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14. 10. 2020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731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7EB54-DE56-4F77-B042-0D805E6DE1C9}" type="datetimeFigureOut">
              <a:rPr lang="sl-SI" smtClean="0"/>
              <a:t>14. 10. 2020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832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eucbeniki.sio.si/fizika8/154/index4.html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eucbeniki.sio.si/fizika8/217/index1.html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eucbeniki.sio.si/fizika8/161/index.html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eucbeniki.sio.si/fizika8/168/index.html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eucbeniki.sio.si/fizika8/156/index.html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s://www.vascak.cz/data/android/physicsatschool/template.php?s=gp_tihove_zrychleni&amp;l=it" TargetMode="Externa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https://www.vascak.cz/data/android/physicsatschool/template.php?s=gp_intenzita&amp;l=it" TargetMode="Externa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ktrtvCvZb28" TargetMode="External"/><Relationship Id="rId4" Type="http://schemas.openxmlformats.org/officeDocument/2006/relationships/hyperlink" Target="https://www.youtube.com/embed/ktrtvCvZb28" TargetMode="Externa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eucbeniki.sio.si/fizika8/221/index.html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eucbeniki.sio.si/fizika8/154/index1.html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logsdir.cms.rrcdn.com/3/files/2014/06/crushed-sto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4313" y="0"/>
            <a:ext cx="103283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previews.123rf.com/images/wayoutwest/wayoutwest0709/wayoutwest070900026/1614513-A-close-up-of-skid-marks-on-a-road--Stock-Pho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442" y="1566069"/>
            <a:ext cx="4595444" cy="30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coxandcox.co.uk/media/catalog/product/cache/1/image/9df78eab33525d08d6e5fb8d27136e95/t/h/three-delicate-hanging-frames-h-3hangfrm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4416"/>
            <a:ext cx="3255551" cy="434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cems.uvm.edu/~mcoleman/deformed-basebal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428625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apmtesting.com/images/ASTM-D79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0005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sarahtaras.com/wp-content/uploads/2014/10/broken-plat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55551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30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" y="1380744"/>
            <a:ext cx="9107805" cy="512064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 flipH="1">
            <a:off x="2650096" y="423633"/>
            <a:ext cx="3825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smtClean="0"/>
              <a:t>SEŠTEVANJE SIL</a:t>
            </a:r>
            <a:endParaRPr lang="sl-SI" sz="4400" dirty="0"/>
          </a:p>
        </p:txBody>
      </p:sp>
    </p:spTree>
    <p:extLst>
      <p:ext uri="{BB962C8B-B14F-4D97-AF65-F5344CB8AC3E}">
        <p14:creationId xmlns:p14="http://schemas.microsoft.com/office/powerpoint/2010/main" val="93097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0" y="112771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Tudi nevzporedne sile lahko med seboj seštevamo.</a:t>
            </a:r>
          </a:p>
        </p:txBody>
      </p:sp>
      <p:sp>
        <p:nvSpPr>
          <p:cNvPr id="4" name="Pravokotnik 2"/>
          <p:cNvSpPr/>
          <p:nvPr/>
        </p:nvSpPr>
        <p:spPr>
          <a:xfrm>
            <a:off x="593550" y="905307"/>
            <a:ext cx="762559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trikotniško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pravilo</a:t>
            </a:r>
          </a:p>
          <a:p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* lahko seštevamo več sil,</a:t>
            </a:r>
          </a:p>
          <a:p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* 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gre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 začetka prve do konca zadnje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sile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8" name="Picture 4" descr="http://www.nauk.si/materials/4316/out/s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471" y="3021397"/>
            <a:ext cx="6377753" cy="310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52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2"/>
          <p:cNvSpPr/>
          <p:nvPr/>
        </p:nvSpPr>
        <p:spPr>
          <a:xfrm>
            <a:off x="268448" y="599657"/>
            <a:ext cx="856412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0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paralelogramsko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pravilo</a:t>
            </a:r>
          </a:p>
          <a:p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* seštevamo dve sili,</a:t>
            </a:r>
          </a:p>
          <a:p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*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vektorj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vzporedno premaknemo v skupno izhodišče,</a:t>
            </a:r>
          </a:p>
          <a:p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* 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en-GB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je diagonala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nastalega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paralelograma</a:t>
            </a:r>
          </a:p>
        </p:txBody>
      </p:sp>
      <p:pic>
        <p:nvPicPr>
          <p:cNvPr id="1026" name="Picture 2" descr="https://si.openprof.com/ge/images/144/sila5_640_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5" r="14445"/>
          <a:stretch/>
        </p:blipFill>
        <p:spPr bwMode="auto">
          <a:xfrm>
            <a:off x="2067886" y="3429000"/>
            <a:ext cx="5008227" cy="287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99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721697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Pogosto moramo posamezno silo razstaviti na dve sili, ki jima pravimo komponenti.</a:t>
            </a:r>
          </a:p>
        </p:txBody>
      </p:sp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" y="1737360"/>
            <a:ext cx="9107805" cy="5120640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 flipH="1">
            <a:off x="2155909" y="75367"/>
            <a:ext cx="47959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smtClean="0"/>
              <a:t>RAZSTAVLJANJE  SIL</a:t>
            </a:r>
            <a:endParaRPr lang="sl-SI" sz="4400" dirty="0"/>
          </a:p>
        </p:txBody>
      </p:sp>
    </p:spTree>
    <p:extLst>
      <p:ext uri="{BB962C8B-B14F-4D97-AF65-F5344CB8AC3E}">
        <p14:creationId xmlns:p14="http://schemas.microsoft.com/office/powerpoint/2010/main" val="248744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174171" y="1288428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Natančneje lahko sile izračunamo s pomočjo Pitagorovega izreka (ali kotnih funkcij).</a:t>
            </a:r>
          </a:p>
        </p:txBody>
      </p:sp>
      <p:pic>
        <p:nvPicPr>
          <p:cNvPr id="4100" name="Picture 4" descr="https://si.openprof.com/ge/images/111/Trikotnik_pravokotni_color_640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46973"/>
            <a:ext cx="6096000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/>
          <p:cNvSpPr txBox="1"/>
          <p:nvPr/>
        </p:nvSpPr>
        <p:spPr>
          <a:xfrm flipH="1">
            <a:off x="2487632" y="176105"/>
            <a:ext cx="4168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smtClean="0"/>
              <a:t>RAČUNANJE  SIL</a:t>
            </a:r>
            <a:endParaRPr lang="sl-SI" sz="4400" dirty="0"/>
          </a:p>
        </p:txBody>
      </p:sp>
    </p:spTree>
    <p:extLst>
      <p:ext uri="{BB962C8B-B14F-4D97-AF65-F5344CB8AC3E}">
        <p14:creationId xmlns:p14="http://schemas.microsoft.com/office/powerpoint/2010/main" val="313489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42464"/>
            <a:ext cx="91440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</a:t>
            </a:r>
            <a:r>
              <a:rPr lang="sl-SI" sz="3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asa in teža</a:t>
            </a:r>
          </a:p>
        </p:txBody>
      </p:sp>
      <p:pic>
        <p:nvPicPr>
          <p:cNvPr id="1026" name="Picture 2" descr="http://www.aparatura-laborator.ro/files/tehnic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656"/>
            <a:ext cx="3940478" cy="380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thegreenbook.com/Admin/Images_Wiki/dynamometers2013_11_07_17_0207_11_2013_03_02_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722" y="1196656"/>
            <a:ext cx="5073278" cy="380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avokotnik 2"/>
          <p:cNvSpPr/>
          <p:nvPr/>
        </p:nvSpPr>
        <p:spPr>
          <a:xfrm>
            <a:off x="0" y="-34535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str. </a:t>
            </a:r>
            <a:r>
              <a:rPr lang="en-GB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32</a:t>
            </a:r>
            <a:endParaRPr lang="sl-SI" sz="20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68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812628"/>
              </p:ext>
            </p:extLst>
          </p:nvPr>
        </p:nvGraphicFramePr>
        <p:xfrm>
          <a:off x="487680" y="148529"/>
          <a:ext cx="8168640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2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2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2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ctr"/>
                      <a:endParaRPr lang="sl-SI" sz="28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800" dirty="0" smtClean="0">
                          <a:latin typeface="Cambria" panose="02040503050406030204" pitchFamily="18" charset="0"/>
                        </a:rPr>
                        <a:t>masa</a:t>
                      </a:r>
                      <a:endParaRPr lang="sl-SI" sz="28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800" dirty="0" smtClean="0">
                          <a:latin typeface="Cambria" panose="02040503050406030204" pitchFamily="18" charset="0"/>
                        </a:rPr>
                        <a:t>sila teže</a:t>
                      </a:r>
                      <a:endParaRPr lang="sl-SI" sz="28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sl-SI" sz="2800" dirty="0" smtClean="0">
                          <a:latin typeface="Cambria" panose="02040503050406030204" pitchFamily="18" charset="0"/>
                        </a:rPr>
                        <a:t>oznaka</a:t>
                      </a:r>
                      <a:endParaRPr lang="sl-SI" sz="28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800" dirty="0" smtClean="0">
                          <a:latin typeface="Cambria" panose="02040503050406030204" pitchFamily="18" charset="0"/>
                        </a:rPr>
                        <a:t>m</a:t>
                      </a:r>
                      <a:endParaRPr lang="sl-SI" sz="28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800" dirty="0" err="1" smtClean="0">
                          <a:latin typeface="Cambria" panose="02040503050406030204" pitchFamily="18" charset="0"/>
                        </a:rPr>
                        <a:t>F</a:t>
                      </a:r>
                      <a:r>
                        <a:rPr lang="sl-SI" sz="2800" baseline="-25000" dirty="0" err="1" smtClean="0">
                          <a:latin typeface="Cambria" panose="02040503050406030204" pitchFamily="18" charset="0"/>
                        </a:rPr>
                        <a:t>g</a:t>
                      </a:r>
                      <a:endParaRPr lang="sl-SI" sz="2800" baseline="-250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sl-SI" sz="2800" dirty="0" smtClean="0">
                          <a:latin typeface="Cambria" panose="02040503050406030204" pitchFamily="18" charset="0"/>
                        </a:rPr>
                        <a:t>enota</a:t>
                      </a:r>
                      <a:endParaRPr lang="sl-SI" sz="28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800" dirty="0" smtClean="0">
                          <a:latin typeface="Cambria" panose="02040503050406030204" pitchFamily="18" charset="0"/>
                        </a:rPr>
                        <a:t>kg</a:t>
                      </a:r>
                    </a:p>
                    <a:p>
                      <a:pPr algn="ctr"/>
                      <a:r>
                        <a:rPr lang="sl-SI" sz="2800" dirty="0" smtClean="0">
                          <a:latin typeface="Cambria" panose="02040503050406030204" pitchFamily="18" charset="0"/>
                        </a:rPr>
                        <a:t>(kilogram)</a:t>
                      </a:r>
                      <a:endParaRPr lang="sl-SI" sz="28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800" dirty="0" smtClean="0">
                          <a:latin typeface="Cambria" panose="02040503050406030204" pitchFamily="18" charset="0"/>
                        </a:rPr>
                        <a:t>N</a:t>
                      </a:r>
                    </a:p>
                    <a:p>
                      <a:pPr algn="ctr"/>
                      <a:r>
                        <a:rPr lang="sl-SI" sz="2800" dirty="0" smtClean="0">
                          <a:latin typeface="Cambria" panose="02040503050406030204" pitchFamily="18" charset="0"/>
                        </a:rPr>
                        <a:t>(</a:t>
                      </a:r>
                      <a:r>
                        <a:rPr lang="sl-SI" sz="2800" dirty="0" err="1" smtClean="0">
                          <a:latin typeface="Cambria" panose="02040503050406030204" pitchFamily="18" charset="0"/>
                        </a:rPr>
                        <a:t>newton</a:t>
                      </a:r>
                      <a:r>
                        <a:rPr lang="sl-SI" sz="2800" dirty="0" smtClean="0">
                          <a:latin typeface="Cambria" panose="02040503050406030204" pitchFamily="18" charset="0"/>
                        </a:rPr>
                        <a:t>)</a:t>
                      </a:r>
                      <a:endParaRPr lang="sl-SI" sz="28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sl-SI" sz="2800" dirty="0" smtClean="0">
                          <a:latin typeface="Cambria" panose="02040503050406030204" pitchFamily="18" charset="0"/>
                        </a:rPr>
                        <a:t>merska</a:t>
                      </a:r>
                      <a:r>
                        <a:rPr lang="sl-SI" sz="2800" baseline="0" dirty="0" smtClean="0">
                          <a:latin typeface="Cambria" panose="02040503050406030204" pitchFamily="18" charset="0"/>
                        </a:rPr>
                        <a:t> naprava</a:t>
                      </a:r>
                      <a:endParaRPr lang="sl-SI" sz="28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800" dirty="0" smtClean="0">
                          <a:latin typeface="Cambria" panose="02040503050406030204" pitchFamily="18" charset="0"/>
                        </a:rPr>
                        <a:t>tehtnica</a:t>
                      </a:r>
                      <a:endParaRPr lang="sl-SI" sz="28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800" dirty="0" smtClean="0">
                          <a:latin typeface="Cambria" panose="02040503050406030204" pitchFamily="18" charset="0"/>
                        </a:rPr>
                        <a:t>dinamometer (silomer)</a:t>
                      </a:r>
                      <a:endParaRPr lang="sl-SI" sz="2800" dirty="0">
                        <a:latin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Pravokotnik 2"/>
          <p:cNvSpPr/>
          <p:nvPr/>
        </p:nvSpPr>
        <p:spPr>
          <a:xfrm>
            <a:off x="0" y="3989827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Masa in sila teže (teža) sta povezani.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1274271" y="4849443"/>
                <a:ext cx="1572354" cy="5389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b="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sub>
                      </m:sSub>
                      <m:r>
                        <a:rPr lang="sl-SI" sz="3200" b="0" i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mg</m:t>
                      </m:r>
                    </m:oMath>
                  </m:oMathPara>
                </a14:m>
                <a:endParaRPr lang="sl-SI" sz="3200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4271" y="4849443"/>
                <a:ext cx="1572354" cy="538930"/>
              </a:xfrm>
              <a:prstGeom prst="rect">
                <a:avLst/>
              </a:prstGeom>
              <a:blipFill rotWithShape="0">
                <a:blip r:embed="rId2"/>
                <a:stretch>
                  <a:fillRect b="-113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4"/>
              <p:cNvSpPr txBox="1"/>
              <p:nvPr/>
            </p:nvSpPr>
            <p:spPr>
              <a:xfrm>
                <a:off x="5651199" y="4849443"/>
                <a:ext cx="2634824" cy="6018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sl-SI" sz="3200" b="0" i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=9,81 </m:t>
                      </m:r>
                      <m:f>
                        <m:fPr>
                          <m:type m:val="skw"/>
                          <m:ctrlPr>
                            <a:rPr lang="sl-SI" sz="3200" i="1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num>
                        <m:den>
                          <m:sSup>
                            <m:sSupPr>
                              <m:ctrlPr>
                                <a:rPr lang="sl-SI" sz="3200" i="1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p>
                              <m:r>
                                <a:rPr lang="sl-SI" sz="3200" b="0" i="0" smtClean="0">
                                  <a:solidFill>
                                    <a:schemeClr val="accent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3200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1199" y="4849443"/>
                <a:ext cx="2634824" cy="601896"/>
              </a:xfrm>
              <a:prstGeom prst="rect">
                <a:avLst/>
              </a:prstGeom>
              <a:blipFill rotWithShape="0">
                <a:blip r:embed="rId3"/>
                <a:stretch>
                  <a:fillRect b="-102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otnik 2"/>
          <p:cNvSpPr/>
          <p:nvPr/>
        </p:nvSpPr>
        <p:spPr>
          <a:xfrm>
            <a:off x="4868101" y="5388373"/>
            <a:ext cx="40843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gravitacijski (težnostni) pospešek v Ljubljani</a:t>
            </a:r>
          </a:p>
        </p:txBody>
      </p:sp>
    </p:spTree>
    <p:extLst>
      <p:ext uri="{BB962C8B-B14F-4D97-AF65-F5344CB8AC3E}">
        <p14:creationId xmlns:p14="http://schemas.microsoft.com/office/powerpoint/2010/main" val="298628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868293"/>
              </p:ext>
            </p:extLst>
          </p:nvPr>
        </p:nvGraphicFramePr>
        <p:xfrm>
          <a:off x="0" y="0"/>
          <a:ext cx="5596128" cy="68580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3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2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03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dirty="0">
                          <a:effectLst/>
                          <a:latin typeface="Cambria" panose="02040503050406030204" pitchFamily="18" charset="0"/>
                        </a:rPr>
                        <a:t>nebesno telo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dirty="0" smtClean="0">
                          <a:effectLst/>
                          <a:latin typeface="Cambria" panose="02040503050406030204" pitchFamily="18" charset="0"/>
                        </a:rPr>
                        <a:t>težnostni pospešek</a:t>
                      </a:r>
                      <a:r>
                        <a:rPr lang="sl-SI" sz="2800" dirty="0">
                          <a:effectLst/>
                          <a:latin typeface="Cambria" panose="02040503050406030204" pitchFamily="18" charset="0"/>
                        </a:rPr>
                        <a:t/>
                      </a:r>
                      <a:br>
                        <a:rPr lang="sl-SI" sz="2800" dirty="0">
                          <a:effectLst/>
                          <a:latin typeface="Cambria" panose="02040503050406030204" pitchFamily="18" charset="0"/>
                        </a:rPr>
                      </a:br>
                      <a:r>
                        <a:rPr lang="sl-SI" sz="2800" dirty="0">
                          <a:effectLst/>
                          <a:latin typeface="Cambria" panose="02040503050406030204" pitchFamily="18" charset="0"/>
                        </a:rPr>
                        <a:t>[m/s²]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>
                          <a:effectLst/>
                          <a:latin typeface="Cambria" panose="02040503050406030204" pitchFamily="18" charset="0"/>
                        </a:rPr>
                        <a:t>Sonce</a:t>
                      </a:r>
                      <a:endParaRPr lang="sl-SI" sz="2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dirty="0" smtClean="0">
                          <a:effectLst/>
                          <a:latin typeface="Cambria" panose="02040503050406030204" pitchFamily="18" charset="0"/>
                        </a:rPr>
                        <a:t>274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>
                          <a:effectLst/>
                          <a:latin typeface="Cambria" panose="02040503050406030204" pitchFamily="18" charset="0"/>
                        </a:rPr>
                        <a:t>Jupiter</a:t>
                      </a:r>
                      <a:endParaRPr lang="sl-SI" sz="2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dirty="0" smtClean="0">
                          <a:effectLst/>
                          <a:latin typeface="Cambria" panose="02040503050406030204" pitchFamily="18" charset="0"/>
                        </a:rPr>
                        <a:t>24,8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>
                          <a:effectLst/>
                          <a:latin typeface="Cambria" panose="02040503050406030204" pitchFamily="18" charset="0"/>
                        </a:rPr>
                        <a:t>Neptun</a:t>
                      </a:r>
                      <a:endParaRPr lang="sl-SI" sz="2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dirty="0" smtClean="0">
                          <a:effectLst/>
                          <a:latin typeface="Cambria" panose="02040503050406030204" pitchFamily="18" charset="0"/>
                        </a:rPr>
                        <a:t>11,2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>
                          <a:effectLst/>
                          <a:latin typeface="Cambria" panose="02040503050406030204" pitchFamily="18" charset="0"/>
                        </a:rPr>
                        <a:t>Saturn</a:t>
                      </a:r>
                      <a:endParaRPr lang="sl-SI" sz="2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dirty="0" smtClean="0">
                          <a:effectLst/>
                          <a:latin typeface="Cambria" panose="02040503050406030204" pitchFamily="18" charset="0"/>
                        </a:rPr>
                        <a:t>10,4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>
                          <a:effectLst/>
                          <a:latin typeface="Cambria" panose="02040503050406030204" pitchFamily="18" charset="0"/>
                        </a:rPr>
                        <a:t>Zemlja</a:t>
                      </a:r>
                      <a:endParaRPr lang="sl-SI" sz="2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b="1" dirty="0" smtClean="0">
                          <a:effectLst/>
                          <a:latin typeface="Cambria" panose="02040503050406030204" pitchFamily="18" charset="0"/>
                        </a:rPr>
                        <a:t>9,78 </a:t>
                      </a:r>
                      <a:r>
                        <a:rPr lang="sl-SI" sz="2800" b="0" dirty="0" smtClean="0">
                          <a:effectLst/>
                          <a:latin typeface="Cambria" panose="02040503050406030204" pitchFamily="18" charset="0"/>
                        </a:rPr>
                        <a:t>(ekvator)</a:t>
                      </a:r>
                      <a:endParaRPr lang="sl-SI" sz="28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dirty="0">
                          <a:effectLst/>
                          <a:latin typeface="Cambria" panose="02040503050406030204" pitchFamily="18" charset="0"/>
                        </a:rPr>
                        <a:t>Venera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dirty="0" smtClean="0">
                          <a:effectLst/>
                          <a:latin typeface="Cambria" panose="02040503050406030204" pitchFamily="18" charset="0"/>
                        </a:rPr>
                        <a:t>8,87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>
                          <a:effectLst/>
                          <a:latin typeface="Cambria" panose="02040503050406030204" pitchFamily="18" charset="0"/>
                        </a:rPr>
                        <a:t>Uran</a:t>
                      </a:r>
                      <a:endParaRPr lang="sl-SI" sz="2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dirty="0" smtClean="0">
                          <a:effectLst/>
                          <a:latin typeface="Cambria" panose="02040503050406030204" pitchFamily="18" charset="0"/>
                        </a:rPr>
                        <a:t>8,87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dirty="0">
                          <a:effectLst/>
                          <a:latin typeface="Cambria" panose="02040503050406030204" pitchFamily="18" charset="0"/>
                        </a:rPr>
                        <a:t>Merkur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dirty="0" smtClean="0">
                          <a:effectLst/>
                          <a:latin typeface="Cambria" panose="02040503050406030204" pitchFamily="18" charset="0"/>
                        </a:rPr>
                        <a:t>3,70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>
                          <a:effectLst/>
                          <a:latin typeface="Cambria" panose="02040503050406030204" pitchFamily="18" charset="0"/>
                        </a:rPr>
                        <a:t>Mars</a:t>
                      </a:r>
                      <a:endParaRPr lang="sl-SI" sz="28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dirty="0" smtClean="0">
                          <a:effectLst/>
                          <a:latin typeface="Cambria" panose="02040503050406030204" pitchFamily="18" charset="0"/>
                        </a:rPr>
                        <a:t>3,70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dirty="0">
                          <a:effectLst/>
                          <a:latin typeface="Cambria" panose="02040503050406030204" pitchFamily="18" charset="0"/>
                        </a:rPr>
                        <a:t>Luna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dirty="0" smtClean="0">
                          <a:effectLst/>
                          <a:latin typeface="Cambria" panose="02040503050406030204" pitchFamily="18" charset="0"/>
                        </a:rPr>
                        <a:t>1,63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dirty="0">
                          <a:effectLst/>
                          <a:latin typeface="Cambria" panose="02040503050406030204" pitchFamily="18" charset="0"/>
                        </a:rPr>
                        <a:t>Pluton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dirty="0" smtClean="0">
                          <a:effectLst/>
                          <a:latin typeface="Cambria" panose="02040503050406030204" pitchFamily="18" charset="0"/>
                        </a:rPr>
                        <a:t>0,610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165921"/>
              </p:ext>
            </p:extLst>
          </p:nvPr>
        </p:nvGraphicFramePr>
        <p:xfrm>
          <a:off x="5596128" y="-2"/>
          <a:ext cx="3547872" cy="6858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7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103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dirty="0" smtClean="0">
                          <a:effectLst/>
                          <a:latin typeface="Cambria" panose="02040503050406030204" pitchFamily="18" charset="0"/>
                        </a:rPr>
                        <a:t>sila,</a:t>
                      </a:r>
                      <a:r>
                        <a:rPr lang="sl-SI" sz="2800" baseline="0" dirty="0" smtClean="0">
                          <a:effectLst/>
                          <a:latin typeface="Cambria" panose="02040503050406030204" pitchFamily="18" charset="0"/>
                        </a:rPr>
                        <a:t> ki jo povzroča 70 kg </a:t>
                      </a:r>
                      <a:r>
                        <a:rPr lang="sl-SI" sz="2800" dirty="0" smtClean="0">
                          <a:effectLst/>
                          <a:latin typeface="Cambria" panose="02040503050406030204" pitchFamily="18" charset="0"/>
                        </a:rPr>
                        <a:t>[N]</a:t>
                      </a:r>
                      <a:endParaRPr lang="sl-SI" sz="2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001" marR="36001" marT="18001" marB="1800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b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19200</a:t>
                      </a:r>
                      <a:endParaRPr lang="sl-SI" sz="2800" b="0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b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1740</a:t>
                      </a:r>
                      <a:endParaRPr lang="sl-SI" sz="2800" b="0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b="0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784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b="0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728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b="1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685</a:t>
                      </a:r>
                      <a:endParaRPr lang="sl-SI" sz="2800" b="1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b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621</a:t>
                      </a:r>
                      <a:endParaRPr lang="sl-SI" sz="2800" b="0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b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621</a:t>
                      </a:r>
                      <a:endParaRPr lang="sl-SI" sz="2800" b="0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b="0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259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b="0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259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b="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114</a:t>
                      </a:r>
                      <a:endParaRPr lang="sl-SI" sz="2800" b="0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31604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sl-SI" sz="2800" b="0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42,7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415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" y="1737360"/>
            <a:ext cx="9107805" cy="512064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242464"/>
            <a:ext cx="91440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Gostota in specifična teža</a:t>
            </a:r>
          </a:p>
        </p:txBody>
      </p:sp>
    </p:spTree>
    <p:extLst>
      <p:ext uri="{BB962C8B-B14F-4D97-AF65-F5344CB8AC3E}">
        <p14:creationId xmlns:p14="http://schemas.microsoft.com/office/powerpoint/2010/main" val="250963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22499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Glede na količino prostora, ki jo zavzema masa,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določimo </a:t>
            </a:r>
            <a:r>
              <a:rPr lang="sl-SI" sz="3000" b="1" dirty="0" smtClean="0">
                <a:ln w="3175">
                  <a:noFill/>
                </a:ln>
                <a:solidFill>
                  <a:srgbClr val="7030A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gostoto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snovi.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Gostota je kvocient mase in prostornine.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4"/>
              <p:cNvSpPr txBox="1"/>
              <p:nvPr/>
            </p:nvSpPr>
            <p:spPr>
              <a:xfrm>
                <a:off x="5465801" y="2013341"/>
                <a:ext cx="1193595" cy="8434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3200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ρ</m:t>
                      </m:r>
                      <m:r>
                        <a:rPr lang="sl-SI" sz="3200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7030A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5801" y="2013341"/>
                <a:ext cx="1193595" cy="84343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4"/>
              <p:cNvSpPr txBox="1"/>
              <p:nvPr/>
            </p:nvSpPr>
            <p:spPr>
              <a:xfrm>
                <a:off x="7632399" y="1967463"/>
                <a:ext cx="927626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kg</m:t>
                          </m:r>
                        </m:num>
                        <m:den>
                          <m:sSup>
                            <m:sSupPr>
                              <m:ctrlPr>
                                <a:rPr lang="sl-SI" sz="32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sl-SI" sz="3200" b="0" i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7030A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2399" y="1967463"/>
                <a:ext cx="927626" cy="93519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492921" y="1976311"/>
                <a:ext cx="3999878" cy="9263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gostota</m:t>
                      </m:r>
                      <m:r>
                        <a:rPr lang="sl-SI" sz="3200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masa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prostornina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7030A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921" y="1976311"/>
                <a:ext cx="3999878" cy="92634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ravokotnik 2"/>
          <p:cNvSpPr/>
          <p:nvPr/>
        </p:nvSpPr>
        <p:spPr>
          <a:xfrm>
            <a:off x="0" y="3995923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 (gostota kg/m</a:t>
            </a:r>
            <a:r>
              <a:rPr lang="sl-SI" sz="3000" u="sng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sl-SI" sz="30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):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Au (19300) &gt;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Hg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(13580) &gt; Ag (10490) &gt; Fe (7870) &gt;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Zn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(7049) &gt; PVC (1300) &gt; H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 (l) (1000) &gt;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</a:t>
            </a:r>
            <a:r>
              <a:rPr lang="sl-SI" sz="30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 (s) (917) &gt; bencin (740)</a:t>
            </a:r>
          </a:p>
        </p:txBody>
      </p:sp>
    </p:spTree>
    <p:extLst>
      <p:ext uri="{BB962C8B-B14F-4D97-AF65-F5344CB8AC3E}">
        <p14:creationId xmlns:p14="http://schemas.microsoft.com/office/powerpoint/2010/main" val="362960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424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Sila</a:t>
            </a:r>
          </a:p>
        </p:txBody>
      </p:sp>
      <p:sp>
        <p:nvSpPr>
          <p:cNvPr id="4" name="Pravokotnik 2"/>
          <p:cNvSpPr/>
          <p:nvPr/>
        </p:nvSpPr>
        <p:spPr>
          <a:xfrm>
            <a:off x="0" y="1364872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eno telo deluje na drugo telo, tako da spreminja njegovo gibanje, obliko oz. zgradbo, pravimo, da na drugo telo deluje sila.</a:t>
            </a:r>
          </a:p>
        </p:txBody>
      </p:sp>
      <p:sp>
        <p:nvSpPr>
          <p:cNvPr id="5" name="Pravokotnik 2"/>
          <p:cNvSpPr/>
          <p:nvPr/>
        </p:nvSpPr>
        <p:spPr>
          <a:xfrm>
            <a:off x="0" y="3256722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Sila torej izraža delovanje enega telesa na drugo telo.</a:t>
            </a:r>
          </a:p>
        </p:txBody>
      </p:sp>
      <p:sp>
        <p:nvSpPr>
          <p:cNvPr id="6" name="Pravokotnik 2"/>
          <p:cNvSpPr/>
          <p:nvPr/>
        </p:nvSpPr>
        <p:spPr>
          <a:xfrm>
            <a:off x="0" y="4225242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Delovanje/vpliv sile prepoznamo po </a:t>
            </a:r>
            <a:r>
              <a:rPr lang="sl-SI" sz="30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spremembi gibanja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ali </a:t>
            </a:r>
            <a:r>
              <a:rPr lang="sl-SI" sz="30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deformaciji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telesa.</a:t>
            </a:r>
          </a:p>
        </p:txBody>
      </p:sp>
      <p:sp>
        <p:nvSpPr>
          <p:cNvPr id="7" name="Pravokotnik 2"/>
          <p:cNvSpPr/>
          <p:nvPr/>
        </p:nvSpPr>
        <p:spPr>
          <a:xfrm>
            <a:off x="0" y="-34535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str. </a:t>
            </a:r>
            <a:r>
              <a:rPr lang="en-GB" sz="2000" dirty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en-GB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endParaRPr lang="sl-SI" sz="20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54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22499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namesto mase vstavimo težo,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določimo </a:t>
            </a:r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specifično težo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snovi.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Specifična teža je kvocient teže in prostornine.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4"/>
              <p:cNvSpPr txBox="1"/>
              <p:nvPr/>
            </p:nvSpPr>
            <p:spPr>
              <a:xfrm>
                <a:off x="6282306" y="3228245"/>
                <a:ext cx="927626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num>
                        <m:den>
                          <m:sSup>
                            <m:sSup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2306" y="3228245"/>
                <a:ext cx="927626" cy="93519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1934065" y="1839033"/>
                <a:ext cx="5275867" cy="10231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specifi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na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te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ž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te</m:t>
                          </m:r>
                          <m: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ž</m:t>
                          </m:r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prostornina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4065" y="1839033"/>
                <a:ext cx="5275867" cy="102310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4"/>
              <p:cNvSpPr txBox="1"/>
              <p:nvPr/>
            </p:nvSpPr>
            <p:spPr>
              <a:xfrm>
                <a:off x="1934065" y="3230204"/>
                <a:ext cx="2340577" cy="943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σ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g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den>
                      </m:f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mg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200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4065" y="3230204"/>
                <a:ext cx="2340577" cy="94307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003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" y="1737360"/>
            <a:ext cx="9107805" cy="512064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242464"/>
            <a:ext cx="91440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Tlak</a:t>
            </a:r>
          </a:p>
        </p:txBody>
      </p:sp>
    </p:spTree>
    <p:extLst>
      <p:ext uri="{BB962C8B-B14F-4D97-AF65-F5344CB8AC3E}">
        <p14:creationId xmlns:p14="http://schemas.microsoft.com/office/powerpoint/2010/main" val="80584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22499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Posamezna sila lahko pritiska na drugo telo prek različnih površin. Glede na velikost sile in površine, na katero ta sila pritiska, določimo </a:t>
            </a:r>
            <a:r>
              <a:rPr lang="sl-SI" sz="3000" b="1" dirty="0" smtClean="0">
                <a:ln w="3175">
                  <a:noFill/>
                </a:ln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tlak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Tlak je kvocient sile in površine.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4"/>
              <p:cNvSpPr txBox="1"/>
              <p:nvPr/>
            </p:nvSpPr>
            <p:spPr>
              <a:xfrm>
                <a:off x="7026018" y="2626514"/>
                <a:ext cx="917431" cy="9187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num>
                        <m:den>
                          <m:sSup>
                            <m:sSupPr>
                              <m:ctrlPr>
                                <a:rPr lang="sl-SI" sz="3200" b="0" i="1" smtClean="0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sl-SI" sz="3200" b="0" i="0" smtClean="0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3200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6018" y="2626514"/>
                <a:ext cx="917431" cy="91877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4"/>
              <p:cNvSpPr txBox="1"/>
              <p:nvPr/>
            </p:nvSpPr>
            <p:spPr>
              <a:xfrm>
                <a:off x="581785" y="2527193"/>
                <a:ext cx="2826479" cy="10180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tlak</m:t>
                      </m:r>
                      <m:r>
                        <a:rPr lang="sl-SI" sz="3200" b="0" i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sila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povr</m:t>
                          </m:r>
                          <m:r>
                            <a:rPr lang="sl-SI" sz="3200" b="0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š</m:t>
                          </m:r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ina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785" y="2527193"/>
                <a:ext cx="2826479" cy="101809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4482193" y="2623308"/>
                <a:ext cx="1071191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a:rPr lang="sl-SI" sz="3200" b="0" i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F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chemeClr val="accent4">
                      <a:lumMod val="75000"/>
                    </a:schemeClr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2193" y="2623308"/>
                <a:ext cx="1071191" cy="92198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http://www.nauk.si/materials/4425/out/ploscina_kvade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000" y="3910994"/>
            <a:ext cx="5840000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78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  <a:endParaRPr lang="sl-SI" sz="30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 je gostota kvadra s stranicami 50 cm, 0,3 dm in 0,2 m, če je njegova masa 15 kg?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1330696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  <a:endParaRPr lang="sl-SI" sz="30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 je specifična teža kvadra s stranicami 50 cm, 0,3 dm in 0,2 m, če je njegova masa 15 kg?</a:t>
            </a:r>
          </a:p>
        </p:txBody>
      </p:sp>
      <p:sp>
        <p:nvSpPr>
          <p:cNvPr id="4" name="Pravokotnik 3"/>
          <p:cNvSpPr/>
          <p:nvPr/>
        </p:nvSpPr>
        <p:spPr>
          <a:xfrm>
            <a:off x="0" y="2661392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  <a:endParaRPr lang="sl-SI" sz="30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Določi tlak pod kvadrom z maso 15 kg, če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ga postavimo na ploskev s stranicama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50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cm in 0,3 dm?</a:t>
            </a:r>
          </a:p>
        </p:txBody>
      </p:sp>
      <p:pic>
        <p:nvPicPr>
          <p:cNvPr id="8" name="Picture 2" descr="http://www.nauk.si/materials/4425/out/ploscina_kva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459" y="4337740"/>
            <a:ext cx="3921082" cy="176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29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66388"/>
            <a:ext cx="9107805" cy="512064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242464"/>
            <a:ext cx="91440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Trenje in lepenje</a:t>
            </a:r>
          </a:p>
        </p:txBody>
      </p:sp>
    </p:spTree>
    <p:extLst>
      <p:ext uri="{BB962C8B-B14F-4D97-AF65-F5344CB8AC3E}">
        <p14:creationId xmlns:p14="http://schemas.microsoft.com/office/powerpoint/2010/main" val="378032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971" y="3106611"/>
            <a:ext cx="4126984" cy="2374603"/>
          </a:xfrm>
          <a:prstGeom prst="rect">
            <a:avLst/>
          </a:prstGeom>
        </p:spPr>
      </p:pic>
      <p:sp>
        <p:nvSpPr>
          <p:cNvPr id="2" name="Pravokotnik 2"/>
          <p:cNvSpPr/>
          <p:nvPr/>
        </p:nvSpPr>
        <p:spPr>
          <a:xfrm>
            <a:off x="0" y="242464"/>
            <a:ext cx="91440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Lepenje</a:t>
            </a:r>
            <a:r>
              <a:rPr lang="en-GB" sz="3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3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trenje</a:t>
            </a:r>
            <a:endParaRPr lang="sl-SI" sz="35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0" y="1014979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telo miruje na ravni podlagi,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sta sila teže (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in sila podlage (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nasprotno enaki (enako veliki in nasprotno usmerjeni).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6537955" y="4334254"/>
                <a:ext cx="1451551" cy="5389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g</m:t>
                          </m:r>
                        </m:sub>
                      </m:sSub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32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i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955" y="4334254"/>
                <a:ext cx="1451551" cy="538930"/>
              </a:xfrm>
              <a:prstGeom prst="rect">
                <a:avLst/>
              </a:prstGeom>
              <a:blipFill rotWithShape="0">
                <a:blip r:embed="rId4"/>
                <a:stretch>
                  <a:fillRect b="-113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/>
          <p:cNvGrpSpPr/>
          <p:nvPr/>
        </p:nvGrpSpPr>
        <p:grpSpPr>
          <a:xfrm>
            <a:off x="4271805" y="4293912"/>
            <a:ext cx="853441" cy="2016000"/>
            <a:chOff x="4271805" y="4788192"/>
            <a:chExt cx="853441" cy="2016000"/>
          </a:xfrm>
        </p:grpSpPr>
        <p:sp>
          <p:nvSpPr>
            <p:cNvPr id="7" name="Pravokotnik 2"/>
            <p:cNvSpPr/>
            <p:nvPr/>
          </p:nvSpPr>
          <p:spPr>
            <a:xfrm>
              <a:off x="4271805" y="6102174"/>
              <a:ext cx="853441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3000" dirty="0" err="1" smtClean="0">
                  <a:ln w="3175">
                    <a:noFill/>
                  </a:ln>
                  <a:solidFill>
                    <a:schemeClr val="accent6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F</a:t>
              </a:r>
              <a:r>
                <a:rPr lang="sl-SI" sz="3000" baseline="-25000" dirty="0" err="1" smtClean="0">
                  <a:ln w="3175">
                    <a:noFill/>
                  </a:ln>
                  <a:solidFill>
                    <a:schemeClr val="accent6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g</a:t>
              </a:r>
              <a:endParaRPr lang="sl-SI" sz="3000" baseline="-25000" dirty="0" smtClean="0">
                <a:ln w="3175">
                  <a:noFill/>
                </a:ln>
                <a:solidFill>
                  <a:schemeClr val="accent6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>
              <a:off x="4364736" y="4788192"/>
              <a:ext cx="0" cy="2016000"/>
            </a:xfrm>
            <a:prstGeom prst="straightConnector1">
              <a:avLst/>
            </a:prstGeom>
            <a:ln w="571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4271806" y="2908623"/>
            <a:ext cx="853441" cy="2208816"/>
            <a:chOff x="4271806" y="3402903"/>
            <a:chExt cx="853441" cy="2208816"/>
          </a:xfrm>
        </p:grpSpPr>
        <p:sp>
          <p:nvSpPr>
            <p:cNvPr id="8" name="Pravokotnik 2"/>
            <p:cNvSpPr/>
            <p:nvPr/>
          </p:nvSpPr>
          <p:spPr>
            <a:xfrm>
              <a:off x="4271806" y="3402903"/>
              <a:ext cx="853441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3000" dirty="0" err="1" smtClean="0">
                  <a:ln w="3175">
                    <a:noFill/>
                  </a:ln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F</a:t>
              </a:r>
              <a:r>
                <a:rPr lang="sl-SI" sz="3000" baseline="-25000" dirty="0" err="1" smtClean="0">
                  <a:ln w="3175">
                    <a:noFill/>
                  </a:ln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p</a:t>
              </a:r>
              <a:endParaRPr lang="sl-SI" sz="3000" baseline="-25000" dirty="0" smtClean="0">
                <a:ln w="3175">
                  <a:noFill/>
                </a:ln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V="1">
              <a:off x="4273375" y="3595719"/>
              <a:ext cx="24382" cy="2016000"/>
            </a:xfrm>
            <a:prstGeom prst="straightConnector1">
              <a:avLst/>
            </a:prstGeom>
            <a:ln w="5715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Pravokotnik 2"/>
          <p:cNvSpPr/>
          <p:nvPr/>
        </p:nvSpPr>
        <p:spPr>
          <a:xfrm>
            <a:off x="4474463" y="3890702"/>
            <a:ext cx="85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</a:t>
            </a:r>
            <a:endParaRPr lang="sl-SI" sz="3000" baseline="-25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Pravokotnik 2"/>
          <p:cNvSpPr/>
          <p:nvPr/>
        </p:nvSpPr>
        <p:spPr>
          <a:xfrm>
            <a:off x="0" y="-34535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str. </a:t>
            </a:r>
            <a:r>
              <a:rPr lang="en-GB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33</a:t>
            </a:r>
            <a:endParaRPr lang="sl-SI" sz="20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11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931" y="2430459"/>
            <a:ext cx="4126984" cy="2374603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0" y="221989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na telo delujemo z vlečno silo (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 a se telo še ne premakne (v = 0 m/s), se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poveča in nagne v nasprotno smer (nasprotuje gibanju).</a:t>
            </a:r>
          </a:p>
        </p:txBody>
      </p:sp>
      <p:sp>
        <p:nvSpPr>
          <p:cNvPr id="7" name="Pravokotnik 2"/>
          <p:cNvSpPr/>
          <p:nvPr/>
        </p:nvSpPr>
        <p:spPr>
          <a:xfrm>
            <a:off x="4332765" y="4931742"/>
            <a:ext cx="85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err="1" smtClean="0">
                <a:ln w="3175">
                  <a:noFill/>
                </a:ln>
                <a:solidFill>
                  <a:schemeClr val="accent6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solidFill>
                  <a:schemeClr val="accent6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</a:t>
            </a:r>
            <a:endParaRPr lang="sl-SI" sz="3000" baseline="-25000" dirty="0" smtClean="0">
              <a:ln w="3175">
                <a:noFill/>
              </a:ln>
              <a:solidFill>
                <a:schemeClr val="accent6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425696" y="3617760"/>
            <a:ext cx="0" cy="2016000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avokotnik 2"/>
          <p:cNvSpPr/>
          <p:nvPr/>
        </p:nvSpPr>
        <p:spPr>
          <a:xfrm>
            <a:off x="4535423" y="3214550"/>
            <a:ext cx="85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</a:t>
            </a:r>
            <a:endParaRPr lang="sl-SI" sz="3000" baseline="-25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5609221" y="3097612"/>
            <a:ext cx="720000" cy="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avokotnik 2"/>
          <p:cNvSpPr/>
          <p:nvPr/>
        </p:nvSpPr>
        <p:spPr>
          <a:xfrm>
            <a:off x="5465840" y="2487037"/>
            <a:ext cx="85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err="1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endParaRPr lang="sl-SI" sz="3000" baseline="-25000" dirty="0" smtClean="0">
              <a:ln w="3175">
                <a:noFill/>
              </a:ln>
              <a:solidFill>
                <a:schemeClr val="accent5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3595970" y="2425804"/>
            <a:ext cx="720000" cy="201600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avokotnik 2"/>
          <p:cNvSpPr/>
          <p:nvPr/>
        </p:nvSpPr>
        <p:spPr>
          <a:xfrm>
            <a:off x="2908292" y="1842254"/>
            <a:ext cx="85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err="1" smtClean="0">
                <a:ln w="3175">
                  <a:noFill/>
                </a:ln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endParaRPr lang="sl-SI" sz="3000" baseline="-25000" dirty="0" smtClean="0">
              <a:ln w="3175">
                <a:noFill/>
              </a:ln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29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931" y="2430459"/>
            <a:ext cx="4126984" cy="2374603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4332765" y="4931742"/>
            <a:ext cx="85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err="1" smtClean="0">
                <a:ln w="3175">
                  <a:noFill/>
                </a:ln>
                <a:solidFill>
                  <a:schemeClr val="accent6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solidFill>
                  <a:schemeClr val="accent6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</a:t>
            </a:r>
            <a:endParaRPr lang="sl-SI" sz="3000" baseline="-25000" dirty="0" smtClean="0">
              <a:ln w="3175">
                <a:noFill/>
              </a:ln>
              <a:solidFill>
                <a:schemeClr val="accent6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4187781" y="1866118"/>
            <a:ext cx="85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err="1" smtClean="0">
                <a:ln w="3175">
                  <a:noFill/>
                </a:ln>
                <a:solidFill>
                  <a:srgbClr val="7030A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solidFill>
                  <a:srgbClr val="7030A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endParaRPr lang="sl-SI" sz="3000" baseline="-25000" dirty="0" smtClean="0">
              <a:ln w="3175">
                <a:noFill/>
              </a:ln>
              <a:solidFill>
                <a:srgbClr val="7030A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425696" y="3617760"/>
            <a:ext cx="0" cy="2016000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4334335" y="2425287"/>
            <a:ext cx="24382" cy="201600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avokotnik 2"/>
          <p:cNvSpPr/>
          <p:nvPr/>
        </p:nvSpPr>
        <p:spPr>
          <a:xfrm>
            <a:off x="4535423" y="3214550"/>
            <a:ext cx="85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</a:t>
            </a:r>
            <a:endParaRPr lang="sl-SI" sz="3000" baseline="-25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609221" y="3097612"/>
            <a:ext cx="720000" cy="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avokotnik 2"/>
          <p:cNvSpPr/>
          <p:nvPr/>
        </p:nvSpPr>
        <p:spPr>
          <a:xfrm>
            <a:off x="5465840" y="2487037"/>
            <a:ext cx="85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err="1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endParaRPr lang="sl-SI" sz="3000" baseline="-25000" dirty="0" smtClean="0">
              <a:ln w="3175">
                <a:noFill/>
              </a:ln>
              <a:solidFill>
                <a:schemeClr val="accent5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3600573" y="4397174"/>
            <a:ext cx="7200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avokotnik 2"/>
          <p:cNvSpPr/>
          <p:nvPr/>
        </p:nvSpPr>
        <p:spPr>
          <a:xfrm>
            <a:off x="3371168" y="3785105"/>
            <a:ext cx="85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</a:t>
            </a:r>
            <a:endParaRPr lang="sl-SI" sz="3000" baseline="-25000" dirty="0" smtClean="0">
              <a:ln w="3175">
                <a:noFill/>
              </a:ln>
              <a:solidFill>
                <a:srgbClr val="FF000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Pravokotnik 2"/>
          <p:cNvSpPr/>
          <p:nvPr/>
        </p:nvSpPr>
        <p:spPr>
          <a:xfrm>
            <a:off x="2908292" y="1842254"/>
            <a:ext cx="85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err="1" smtClean="0">
                <a:ln w="3175">
                  <a:noFill/>
                </a:ln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endParaRPr lang="sl-SI" sz="3000" baseline="-25000" dirty="0" smtClean="0">
              <a:ln w="3175">
                <a:noFill/>
              </a:ln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2981444" y="2420116"/>
            <a:ext cx="2059778" cy="5171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595970" y="2139889"/>
            <a:ext cx="0" cy="2531061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avokotnik 2"/>
          <p:cNvSpPr/>
          <p:nvPr/>
        </p:nvSpPr>
        <p:spPr>
          <a:xfrm>
            <a:off x="0" y="136645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Silo podlage lahko tedaj glede na smer podlage razdelimo na pravokotno (</a:t>
            </a:r>
            <a:r>
              <a:rPr lang="sl-SI" sz="3000" dirty="0" err="1" smtClean="0">
                <a:ln w="3175">
                  <a:noFill/>
                </a:ln>
                <a:solidFill>
                  <a:srgbClr val="7030A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solidFill>
                  <a:srgbClr val="7030A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- </a:t>
            </a:r>
            <a:r>
              <a:rPr lang="sl-SI" sz="3000" dirty="0" smtClean="0">
                <a:ln w="3175">
                  <a:noFill/>
                </a:ln>
                <a:solidFill>
                  <a:srgbClr val="7030A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normalna sila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vzdolžno komponento (</a:t>
            </a:r>
            <a:r>
              <a:rPr lang="sl-SI" sz="30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- </a:t>
            </a:r>
            <a:r>
              <a:rPr lang="sl-SI" sz="3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sila lepenja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3595970" y="2425804"/>
            <a:ext cx="720000" cy="201600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35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36645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 večanjem vlečne sile (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 se sila lepenja (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veča.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Največja vrednost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odvisna od hrapavosti površine.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Izračunamo jo s koeficientom lepenja (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4"/>
              <p:cNvSpPr txBox="1"/>
              <p:nvPr/>
            </p:nvSpPr>
            <p:spPr>
              <a:xfrm>
                <a:off x="3711059" y="2073048"/>
                <a:ext cx="1721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</m:t>
                          </m:r>
                        </m:sub>
                      </m:sSub>
                      <m:r>
                        <a:rPr lang="sl-SI" sz="32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k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</m:t>
                          </m:r>
                        </m:sub>
                      </m:sSub>
                      <m:sSub>
                        <m:sSubPr>
                          <m:ctrlPr>
                            <a:rPr lang="el-GR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</m:oMath>
                  </m:oMathPara>
                </a14:m>
                <a:endParaRPr lang="sl-SI" sz="3200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1059" y="2073048"/>
                <a:ext cx="1721882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Pravokotnik 2"/>
          <p:cNvSpPr/>
          <p:nvPr/>
        </p:nvSpPr>
        <p:spPr>
          <a:xfrm>
            <a:off x="0" y="3547872"/>
            <a:ext cx="91440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  <a:endParaRPr lang="sl-SI" sz="30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 je najmanjša sila, s katero moramo v vodoravni smeri potegniti kocko (m = 5 kg), da se premakne? [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0,5]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Kolikšen je koeficient lepenja na drugi podlagi, če se je kocka premaknila pri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35 N?</a:t>
            </a:r>
          </a:p>
        </p:txBody>
      </p:sp>
    </p:spTree>
    <p:extLst>
      <p:ext uri="{BB962C8B-B14F-4D97-AF65-F5344CB8AC3E}">
        <p14:creationId xmlns:p14="http://schemas.microsoft.com/office/powerpoint/2010/main" val="227966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931" y="2430459"/>
            <a:ext cx="4126984" cy="2374603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4332765" y="4931742"/>
            <a:ext cx="85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err="1" smtClean="0">
                <a:ln w="3175">
                  <a:noFill/>
                </a:ln>
                <a:solidFill>
                  <a:schemeClr val="accent6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solidFill>
                  <a:schemeClr val="accent6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</a:t>
            </a:r>
            <a:endParaRPr lang="sl-SI" sz="3000" baseline="-25000" dirty="0" smtClean="0">
              <a:ln w="3175">
                <a:noFill/>
              </a:ln>
              <a:solidFill>
                <a:schemeClr val="accent6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4187781" y="1866118"/>
            <a:ext cx="85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err="1" smtClean="0">
                <a:ln w="3175">
                  <a:noFill/>
                </a:ln>
                <a:solidFill>
                  <a:srgbClr val="7030A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solidFill>
                  <a:srgbClr val="7030A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endParaRPr lang="sl-SI" sz="3000" baseline="-25000" dirty="0" smtClean="0">
              <a:ln w="3175">
                <a:noFill/>
              </a:ln>
              <a:solidFill>
                <a:srgbClr val="7030A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425696" y="3617760"/>
            <a:ext cx="0" cy="2016000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4334335" y="2425287"/>
            <a:ext cx="24382" cy="201600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avokotnik 2"/>
          <p:cNvSpPr/>
          <p:nvPr/>
        </p:nvSpPr>
        <p:spPr>
          <a:xfrm>
            <a:off x="4535423" y="3214550"/>
            <a:ext cx="85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</a:t>
            </a:r>
            <a:endParaRPr lang="sl-SI" sz="3000" baseline="-25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609221" y="3097612"/>
            <a:ext cx="540000" cy="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avokotnik 2"/>
          <p:cNvSpPr/>
          <p:nvPr/>
        </p:nvSpPr>
        <p:spPr>
          <a:xfrm>
            <a:off x="5465840" y="2487037"/>
            <a:ext cx="85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err="1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endParaRPr lang="sl-SI" sz="3000" baseline="-25000" dirty="0" smtClean="0">
              <a:ln w="3175">
                <a:noFill/>
              </a:ln>
              <a:solidFill>
                <a:schemeClr val="accent5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3741333" y="4399324"/>
            <a:ext cx="5400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3768275" y="2425343"/>
            <a:ext cx="540000" cy="201600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avokotnik 2"/>
          <p:cNvSpPr/>
          <p:nvPr/>
        </p:nvSpPr>
        <p:spPr>
          <a:xfrm>
            <a:off x="3519640" y="3803308"/>
            <a:ext cx="85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endParaRPr lang="sl-SI" sz="3000" baseline="-25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Pravokotnik 2"/>
          <p:cNvSpPr/>
          <p:nvPr/>
        </p:nvSpPr>
        <p:spPr>
          <a:xfrm>
            <a:off x="2908292" y="1842254"/>
            <a:ext cx="8534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err="1" smtClean="0">
                <a:ln w="3175">
                  <a:noFill/>
                </a:ln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</a:t>
            </a:r>
            <a:endParaRPr lang="sl-SI" sz="3000" baseline="-25000" dirty="0" smtClean="0">
              <a:ln w="3175">
                <a:noFill/>
              </a:ln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2981444" y="2420116"/>
            <a:ext cx="2059778" cy="5171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748871" y="2143117"/>
            <a:ext cx="0" cy="2531061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avokotnik 2"/>
          <p:cNvSpPr/>
          <p:nvPr/>
        </p:nvSpPr>
        <p:spPr>
          <a:xfrm>
            <a:off x="0" y="136645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dovolj veliki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(večji od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max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telo zdrsne</a:t>
            </a:r>
            <a:b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</a:b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(v &gt;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 m/s)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Vzdolžno komponento nadomesti </a:t>
            </a:r>
            <a:r>
              <a:rPr lang="sl-SI" sz="3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sila trenja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30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47353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45672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Sile delujejo na različne načine, zato jih organiziramo v skupine: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1161335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1. po načinu delovanja: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 dotik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(sila kija na žogo, tal na krožnik, …),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 daljavo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(sila teže, električna sila, </a:t>
            </a:r>
            <a:r>
              <a:rPr lang="sl-SI" sz="300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magnetna sila).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Picture 8" descr="http://sarahtaras.com/wp-content/uploads/2014/10/broken-plat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36900"/>
            <a:ext cx="4702460" cy="313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hyperphysics.phy-astr.gsu.edu/Hbase/solar/picsol/mooneart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495" y="3136900"/>
            <a:ext cx="4189505" cy="313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97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36645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Tudi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odvisna od hrapavosti površine.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Izračunamo jo s koeficientom trenja (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4"/>
              <p:cNvSpPr txBox="1"/>
              <p:nvPr/>
            </p:nvSpPr>
            <p:spPr>
              <a:xfrm>
                <a:off x="3688617" y="1475640"/>
                <a:ext cx="176676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lang="sl-SI" sz="32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k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sSub>
                        <m:sSubPr>
                          <m:ctrlPr>
                            <a:rPr lang="el-GR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</m:oMath>
                  </m:oMathPara>
                </a14:m>
                <a:endParaRPr lang="sl-SI" sz="3200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617" y="1475640"/>
                <a:ext cx="1766766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Pravokotnik 2"/>
          <p:cNvSpPr/>
          <p:nvPr/>
        </p:nvSpPr>
        <p:spPr>
          <a:xfrm>
            <a:off x="0" y="2401824"/>
            <a:ext cx="91440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  <a:endParaRPr lang="sl-SI" sz="30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Sani z maso 20 kg drsijo po vodoravni površini.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 je sila trenja, če tiščimo sani navzdol z dodatno silo 50 N. [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0,05]</a:t>
            </a:r>
          </a:p>
        </p:txBody>
      </p:sp>
    </p:spTree>
    <p:extLst>
      <p:ext uri="{BB962C8B-B14F-4D97-AF65-F5344CB8AC3E}">
        <p14:creationId xmlns:p14="http://schemas.microsoft.com/office/powerpoint/2010/main" val="61267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36645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Tudi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odvisna od hrapavosti površine.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Izračunamo jo s koeficientom trenja (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4"/>
              <p:cNvSpPr txBox="1"/>
              <p:nvPr/>
            </p:nvSpPr>
            <p:spPr>
              <a:xfrm>
                <a:off x="3688617" y="1475640"/>
                <a:ext cx="176676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lang="sl-SI" sz="32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k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sSub>
                        <m:sSubPr>
                          <m:ctrlPr>
                            <a:rPr lang="el-GR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</m:oMath>
                  </m:oMathPara>
                </a14:m>
                <a:endParaRPr lang="sl-SI" sz="3200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617" y="1475640"/>
                <a:ext cx="1766766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Pravokotnik 2"/>
          <p:cNvSpPr/>
          <p:nvPr/>
        </p:nvSpPr>
        <p:spPr>
          <a:xfrm>
            <a:off x="0" y="2401824"/>
            <a:ext cx="91440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  <a:endParaRPr lang="sl-SI" sz="30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Sani z maso 20 kg drsijo po vodoravni površini.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 je sila trenja, če tiščimo sani navzdol z dodatno silo 50 N. [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0,05]</a:t>
            </a:r>
          </a:p>
        </p:txBody>
      </p:sp>
      <p:sp>
        <p:nvSpPr>
          <p:cNvPr id="5" name="Pravokotnik 2"/>
          <p:cNvSpPr/>
          <p:nvPr/>
        </p:nvSpPr>
        <p:spPr>
          <a:xfrm>
            <a:off x="0" y="4543892"/>
            <a:ext cx="9144000" cy="178510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sl-SI" sz="2000" dirty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</a:p>
          <a:p>
            <a:pPr algn="ctr"/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Določi koeficient trenja med kocko in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površino,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kocka m = 7 kg enakomerno drsi po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klancu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naklonom 60°.</a:t>
            </a:r>
          </a:p>
        </p:txBody>
      </p:sp>
    </p:spTree>
    <p:extLst>
      <p:ext uri="{BB962C8B-B14F-4D97-AF65-F5344CB8AC3E}">
        <p14:creationId xmlns:p14="http://schemas.microsoft.com/office/powerpoint/2010/main" val="58326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42464"/>
            <a:ext cx="91440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Newtonovi zakoni</a:t>
            </a:r>
          </a:p>
        </p:txBody>
      </p:sp>
      <p:pic>
        <p:nvPicPr>
          <p:cNvPr id="1026" name="Picture 2" descr="https://upload.wikimedia.org/wikipedia/commons/3/39/GodfreyKneller-IsaacNewton-16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1117092"/>
            <a:ext cx="3876675" cy="532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2"/>
          <p:cNvSpPr/>
          <p:nvPr/>
        </p:nvSpPr>
        <p:spPr>
          <a:xfrm>
            <a:off x="4572000" y="1690116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Sir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Isaac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Newton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1642 – 1726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Anglija</a:t>
            </a:r>
          </a:p>
        </p:txBody>
      </p:sp>
      <p:sp>
        <p:nvSpPr>
          <p:cNvPr id="5" name="Pravokotnik 2"/>
          <p:cNvSpPr/>
          <p:nvPr/>
        </p:nvSpPr>
        <p:spPr>
          <a:xfrm>
            <a:off x="0" y="-34535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str. </a:t>
            </a:r>
            <a:r>
              <a:rPr lang="en-GB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40</a:t>
            </a:r>
            <a:endParaRPr lang="sl-SI" sz="20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17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File:Dispersive Prism Illustr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25" y="0"/>
            <a:ext cx="9163926" cy="715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rinicipia-titl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528" y="0"/>
            <a:ext cx="2633472" cy="36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commons/c/cc/NewtonsTelescopeReplic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3488964" cy="3035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63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/>
          <p:nvPr/>
        </p:nvPicPr>
        <p:blipFill rotWithShape="1">
          <a:blip r:embed="rId2"/>
          <a:srcRect l="16039" t="11468" r="17493" b="5607"/>
          <a:stretch/>
        </p:blipFill>
        <p:spPr bwMode="auto">
          <a:xfrm>
            <a:off x="0" y="174170"/>
            <a:ext cx="9253629" cy="64907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1141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997848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Prvi zakon govori o vztrajanju teles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svojem gibanju ali mirovanju: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2874715"/>
            <a:ext cx="9144000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sl-SI" sz="3000" u="sng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1. Newtonov </a:t>
            </a:r>
            <a:r>
              <a:rPr lang="sl-SI" sz="30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zakon: zakon vztrajnosti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„Če je rezultanta zunanjih sil, ki delujejo na telo, enaka nič, telo miruje, ali pa se giblje premo enakomerno.“</a:t>
            </a:r>
          </a:p>
        </p:txBody>
      </p:sp>
    </p:spTree>
    <p:extLst>
      <p:ext uri="{BB962C8B-B14F-4D97-AF65-F5344CB8AC3E}">
        <p14:creationId xmlns:p14="http://schemas.microsoft.com/office/powerpoint/2010/main" val="262754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vvork.com/wp-content/uploads/2010/08/ed019_breitz_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12" y="2635303"/>
            <a:ext cx="8141376" cy="329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2209800" y="1036320"/>
            <a:ext cx="449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600" dirty="0" smtClean="0"/>
              <a:t>ZAKON VZTRAJNOSTI MIROVANE SISTEMA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1072607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/>
          <a:srcRect b="6763"/>
          <a:stretch/>
        </p:blipFill>
        <p:spPr>
          <a:xfrm>
            <a:off x="426721" y="1575081"/>
            <a:ext cx="8412480" cy="5288277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658476" y="374752"/>
            <a:ext cx="794897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3600" dirty="0" smtClean="0"/>
              <a:t>ZAKON VZTRAJNOSTI</a:t>
            </a:r>
          </a:p>
          <a:p>
            <a:pPr algn="ctr"/>
            <a:r>
              <a:rPr lang="sl-SI" sz="3600" dirty="0" smtClean="0"/>
              <a:t>ENAKOMERNO PREMO GIBANJE </a:t>
            </a:r>
            <a:r>
              <a:rPr lang="sl-SI" sz="3600" dirty="0"/>
              <a:t>SISTEMA</a:t>
            </a:r>
          </a:p>
        </p:txBody>
      </p:sp>
    </p:spTree>
    <p:extLst>
      <p:ext uri="{BB962C8B-B14F-4D97-AF65-F5344CB8AC3E}">
        <p14:creationId xmlns:p14="http://schemas.microsoft.com/office/powerpoint/2010/main" val="144978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2"/>
          <p:cNvSpPr/>
          <p:nvPr/>
        </p:nvSpPr>
        <p:spPr>
          <a:xfrm>
            <a:off x="0" y="136645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Drugi zakon poveže silo z maso in s pospeškom:</a:t>
            </a:r>
          </a:p>
        </p:txBody>
      </p:sp>
      <p:sp>
        <p:nvSpPr>
          <p:cNvPr id="5" name="Pravokotnik 2"/>
          <p:cNvSpPr/>
          <p:nvPr/>
        </p:nvSpPr>
        <p:spPr>
          <a:xfrm>
            <a:off x="0" y="990549"/>
            <a:ext cx="9144000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sl-SI" sz="30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2. </a:t>
            </a:r>
            <a:r>
              <a:rPr lang="sl-SI" sz="3000" u="sng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Newtonov </a:t>
            </a:r>
            <a:r>
              <a:rPr lang="sl-SI" sz="30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zakon: zakon dinamike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„Rezultanta zunanjih sil je enaka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produktu mase in pospeška.“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4"/>
              <p:cNvSpPr txBox="1"/>
              <p:nvPr/>
            </p:nvSpPr>
            <p:spPr>
              <a:xfrm>
                <a:off x="3271450" y="2767783"/>
                <a:ext cx="2771015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60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</m:t>
                      </m:r>
                      <m:r>
                        <a:rPr lang="sl-SI" sz="60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sl-SI" sz="60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</m:t>
                      </m:r>
                      <m:r>
                        <a:rPr lang="sl-SI" sz="60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60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sl-SI" sz="60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1450" y="2767783"/>
                <a:ext cx="2771015" cy="92333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https://s-media-cache-ak0.pinimg.com/564x/da/4f/9d/da4f9d716b736f7f933eae4e0ff4ef8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8" y="4010024"/>
            <a:ext cx="4572000" cy="284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871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926" y="1437108"/>
            <a:ext cx="6440805" cy="2300288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26" y="3737396"/>
            <a:ext cx="6430061" cy="3164556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2864054" y="374752"/>
            <a:ext cx="3537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3600" dirty="0" smtClean="0"/>
              <a:t>ZAKON DINAMIKE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105813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45672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Sile delujejo na različne načine, zato jih organiziramo v skupine:</a:t>
            </a:r>
          </a:p>
        </p:txBody>
      </p:sp>
      <p:sp>
        <p:nvSpPr>
          <p:cNvPr id="4" name="Pravokotnik 2"/>
          <p:cNvSpPr/>
          <p:nvPr/>
        </p:nvSpPr>
        <p:spPr>
          <a:xfrm>
            <a:off x="0" y="1161335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2. glede na prijemališče: v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točki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po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premici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ploskovno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prostorsko</a:t>
            </a:r>
          </a:p>
        </p:txBody>
      </p:sp>
      <p:pic>
        <p:nvPicPr>
          <p:cNvPr id="3074" name="Picture 2" descr="http://www.giftedguru.com/wp-content/uploads/2012/08/writi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98376"/>
            <a:ext cx="2458714" cy="180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oglasnik.hr/repository/images/_var/c/f/cf7695c1285f74457a93468a0c43551e7532705e2-GalleryBig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214" y="3584176"/>
            <a:ext cx="3162299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upload.wikimedia.org/wikipedia/commons/8/80/ISS_March_20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013" y="2898376"/>
            <a:ext cx="3007987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48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36645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Tretji zakon predstavi akcijo in reakcijo: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839724"/>
            <a:ext cx="9144000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sl-SI" sz="3000" u="sng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sl-SI" sz="30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 </a:t>
            </a:r>
            <a:r>
              <a:rPr lang="sl-SI" sz="3000" u="sng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Newtonov </a:t>
            </a:r>
            <a:r>
              <a:rPr lang="sl-SI" sz="30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zakon: zakon o vzajemnem učinku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„Kadar prvo telo deluje na drugo telo s silo,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tudi drugo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elo deluje na prvo z nasprotno enako silo.“</a:t>
            </a:r>
          </a:p>
        </p:txBody>
      </p:sp>
      <p:pic>
        <p:nvPicPr>
          <p:cNvPr id="5122" name="Picture 2" descr="http://donmillereducation.com/journal/wp-content/uploads/2011/10/hammer-and-nai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160" y="2466133"/>
            <a:ext cx="3291840" cy="439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jasonrenshaw.typepad.com/.a/6a00d83452d45869e201347fed4f2d970c-p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466133"/>
            <a:ext cx="6594393" cy="439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9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2"/>
          <a:srcRect l="11905" r="18027"/>
          <a:stretch/>
        </p:blipFill>
        <p:spPr>
          <a:xfrm>
            <a:off x="5641497" y="1145334"/>
            <a:ext cx="3502503" cy="374904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95850"/>
            <a:ext cx="3438525" cy="196215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4"/>
          <a:srcRect t="12778"/>
          <a:stretch/>
        </p:blipFill>
        <p:spPr>
          <a:xfrm>
            <a:off x="0" y="1145715"/>
            <a:ext cx="5720906" cy="3749754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8519" y="4895088"/>
            <a:ext cx="2176272" cy="1962912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4791" y="4736013"/>
            <a:ext cx="3518345" cy="2537936"/>
          </a:xfrm>
          <a:prstGeom prst="rect">
            <a:avLst/>
          </a:prstGeom>
        </p:spPr>
      </p:pic>
      <p:sp>
        <p:nvSpPr>
          <p:cNvPr id="9" name="Pravokotnik 8"/>
          <p:cNvSpPr/>
          <p:nvPr/>
        </p:nvSpPr>
        <p:spPr>
          <a:xfrm>
            <a:off x="1510926" y="0"/>
            <a:ext cx="603145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3600" dirty="0" smtClean="0"/>
              <a:t>ZAKON O VZAJEMNEM UČINKU</a:t>
            </a:r>
          </a:p>
          <a:p>
            <a:pPr algn="ctr"/>
            <a:r>
              <a:rPr lang="sl-SI" sz="3600" dirty="0" smtClean="0"/>
              <a:t> AKCIJA - REAKCIJA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14747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b="23810"/>
          <a:stretch/>
        </p:blipFill>
        <p:spPr>
          <a:xfrm>
            <a:off x="381" y="1378858"/>
            <a:ext cx="9143619" cy="5322065"/>
          </a:xfrm>
          <a:prstGeom prst="rect">
            <a:avLst/>
          </a:prstGeom>
        </p:spPr>
      </p:pic>
      <p:sp>
        <p:nvSpPr>
          <p:cNvPr id="5" name="Pravokotnik 2"/>
          <p:cNvSpPr/>
          <p:nvPr/>
        </p:nvSpPr>
        <p:spPr>
          <a:xfrm>
            <a:off x="0" y="136645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Newtonov gravitacijski zakon:</a:t>
            </a:r>
          </a:p>
        </p:txBody>
      </p:sp>
    </p:spTree>
    <p:extLst>
      <p:ext uri="{BB962C8B-B14F-4D97-AF65-F5344CB8AC3E}">
        <p14:creationId xmlns:p14="http://schemas.microsoft.com/office/powerpoint/2010/main" val="425258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36645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Newtonov gravitacijski zakon opiše, s kolikšno silo se med seboj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privlačijo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mase.</a:t>
            </a:r>
          </a:p>
          <a:p>
            <a:pPr algn="ctr"/>
            <a:r>
              <a:rPr lang="sl-SI" sz="3000" i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Gravitacijska sila je vedno privlačna.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4"/>
              <p:cNvSpPr txBox="1"/>
              <p:nvPr/>
            </p:nvSpPr>
            <p:spPr>
              <a:xfrm>
                <a:off x="1050085" y="2242281"/>
                <a:ext cx="2215798" cy="8400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</m:t>
                      </m:r>
                      <m:r>
                        <a:rPr lang="sl-SI" sz="32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G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sl-SI" sz="32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sl-SI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sl-SI" sz="32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sl-SI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e>
                            <m:sup>
                              <m:r>
                                <a:rPr lang="sl-SI" sz="32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085" y="2242281"/>
                <a:ext cx="2215798" cy="84003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ravokotnik 2"/>
          <p:cNvSpPr/>
          <p:nvPr/>
        </p:nvSpPr>
        <p:spPr>
          <a:xfrm>
            <a:off x="5195658" y="3082319"/>
            <a:ext cx="2286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gravitacijska konstanta</a:t>
            </a:r>
            <a:endParaRPr lang="sl-SI" sz="3000" i="1" dirty="0" smtClean="0">
              <a:ln w="3175">
                <a:noFill/>
              </a:ln>
              <a:solidFill>
                <a:srgbClr val="00206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24"/>
              <p:cNvSpPr txBox="1"/>
              <p:nvPr/>
            </p:nvSpPr>
            <p:spPr>
              <a:xfrm>
                <a:off x="4344875" y="2125037"/>
                <a:ext cx="3987566" cy="10745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G</m:t>
                      </m:r>
                      <m:r>
                        <a:rPr lang="sl-SI" sz="32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=6,67∙</m:t>
                      </m:r>
                      <m:sSup>
                        <m:sSupPr>
                          <m:ctrlPr>
                            <a:rPr lang="sl-SI" sz="3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l-SI" sz="32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l-SI" sz="32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−11</m:t>
                          </m:r>
                        </m:sup>
                      </m:sSup>
                      <m:f>
                        <m:fPr>
                          <m:ctrlPr>
                            <a:rPr lang="sl-SI" sz="3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</m:t>
                          </m:r>
                          <m:sSup>
                            <m:sSupPr>
                              <m:ctrlPr>
                                <a:rPr lang="sl-SI" sz="3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sl-SI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l-SI" sz="3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kg</m:t>
                              </m:r>
                            </m:e>
                            <m:sup>
                              <m:r>
                                <a:rPr lang="sl-SI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206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4875" y="2125037"/>
                <a:ext cx="3987566" cy="107452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3100" y="4229100"/>
            <a:ext cx="52578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38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136645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Gravitacija Zemlje:</a:t>
            </a:r>
          </a:p>
        </p:txBody>
      </p:sp>
    </p:spTree>
    <p:extLst>
      <p:ext uri="{BB962C8B-B14F-4D97-AF65-F5344CB8AC3E}">
        <p14:creationId xmlns:p14="http://schemas.microsoft.com/office/powerpoint/2010/main" val="231921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" y="1402080"/>
            <a:ext cx="9107805" cy="512064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136645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Gravitacija Zemlje:</a:t>
            </a:r>
          </a:p>
        </p:txBody>
      </p:sp>
    </p:spTree>
    <p:extLst>
      <p:ext uri="{BB962C8B-B14F-4D97-AF65-F5344CB8AC3E}">
        <p14:creationId xmlns:p14="http://schemas.microsoft.com/office/powerpoint/2010/main" val="301008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37360"/>
            <a:ext cx="9107805" cy="512064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136645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Gravitacija Zemlje:</a:t>
            </a:r>
          </a:p>
        </p:txBody>
      </p:sp>
    </p:spTree>
    <p:extLst>
      <p:ext uri="{BB962C8B-B14F-4D97-AF65-F5344CB8AC3E}">
        <p14:creationId xmlns:p14="http://schemas.microsoft.com/office/powerpoint/2010/main" val="58306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trtvCvZb28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822071"/>
            <a:ext cx="9146709" cy="514502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09" y="6488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>
                <a:hlinkClick r:id="rId4"/>
              </a:rPr>
              <a:t>https://</a:t>
            </a:r>
            <a:r>
              <a:rPr lang="sl-SI" dirty="0" smtClean="0">
                <a:hlinkClick r:id="rId4"/>
              </a:rPr>
              <a:t>www.youtube.com/embed/ktrtvCvZb28</a:t>
            </a:r>
            <a:endParaRPr lang="sl-SI" dirty="0"/>
          </a:p>
        </p:txBody>
      </p:sp>
      <p:sp>
        <p:nvSpPr>
          <p:cNvPr id="4" name="Pravokotnik 2"/>
          <p:cNvSpPr/>
          <p:nvPr/>
        </p:nvSpPr>
        <p:spPr>
          <a:xfrm>
            <a:off x="0" y="136645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Obračanje satelita v vesolju …</a:t>
            </a:r>
          </a:p>
        </p:txBody>
      </p:sp>
    </p:spTree>
    <p:extLst>
      <p:ext uri="{BB962C8B-B14F-4D97-AF65-F5344CB8AC3E}">
        <p14:creationId xmlns:p14="http://schemas.microsoft.com/office/powerpoint/2010/main" val="331051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401824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							</a:t>
            </a:r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[g = 9,838 m/s</a:t>
            </a:r>
            <a:r>
              <a:rPr lang="sl-SI" sz="2000" baseline="30000" dirty="0" smtClean="0">
                <a:ln w="3175">
                  <a:noFill/>
                </a:ln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]</a:t>
            </a:r>
            <a:endParaRPr lang="sl-SI" sz="3000" dirty="0" smtClean="0">
              <a:ln w="3175">
                <a:noFill/>
              </a:ln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Izračunaj gravitacijski pospešek na površini Zemlje.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[r = 6378 km,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</a:t>
            </a:r>
            <a:r>
              <a:rPr lang="sl-SI" sz="30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6,0 ∙ 10</a:t>
            </a:r>
            <a:r>
              <a:rPr lang="sl-SI" sz="30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24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kg]</a:t>
            </a:r>
          </a:p>
        </p:txBody>
      </p:sp>
    </p:spTree>
    <p:extLst>
      <p:ext uri="{BB962C8B-B14F-4D97-AF65-F5344CB8AC3E}">
        <p14:creationId xmlns:p14="http://schemas.microsoft.com/office/powerpoint/2010/main" val="384393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45672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Sile delujejo na različne načine, zato jih organiziramo v skupine:</a:t>
            </a:r>
          </a:p>
        </p:txBody>
      </p:sp>
      <p:sp>
        <p:nvSpPr>
          <p:cNvPr id="4" name="Pravokotnik 2"/>
          <p:cNvSpPr/>
          <p:nvPr/>
        </p:nvSpPr>
        <p:spPr>
          <a:xfrm>
            <a:off x="0" y="1161335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 glede na izbiro sistema: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zunanje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(iz okolice),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notranje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(znotraj telesa).</a:t>
            </a:r>
          </a:p>
        </p:txBody>
      </p:sp>
      <p:pic>
        <p:nvPicPr>
          <p:cNvPr id="4098" name="Picture 2" descr="http://autoguide.com.vsassets.com/blog/wp-content/uploads/2014/09/2014_Acura_RLX_Sport_Hybrid_G1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422497"/>
            <a:ext cx="7886700" cy="4435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732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723772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Sila ima smer in velikost (je vektor: usmerjena daljica),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zato jo lahko narišemo.</a:t>
            </a:r>
          </a:p>
        </p:txBody>
      </p:sp>
      <p:sp>
        <p:nvSpPr>
          <p:cNvPr id="3" name="Pravokotnik 2"/>
          <p:cNvSpPr/>
          <p:nvPr/>
        </p:nvSpPr>
        <p:spPr>
          <a:xfrm>
            <a:off x="812800" y="806072"/>
            <a:ext cx="23749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</a:t>
            </a:r>
          </a:p>
        </p:txBody>
      </p:sp>
      <p:sp>
        <p:nvSpPr>
          <p:cNvPr id="4" name="Pravokotnik 2"/>
          <p:cNvSpPr/>
          <p:nvPr/>
        </p:nvSpPr>
        <p:spPr>
          <a:xfrm>
            <a:off x="5727700" y="806072"/>
            <a:ext cx="2374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chemeClr val="accent6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accent6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</a:t>
            </a:r>
            <a:r>
              <a:rPr lang="sl-SI" sz="3000" dirty="0" err="1" smtClean="0">
                <a:ln w="3175">
                  <a:noFill/>
                </a:ln>
                <a:solidFill>
                  <a:schemeClr val="accent6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newton</a:t>
            </a:r>
            <a:r>
              <a:rPr lang="sl-SI" sz="3000" dirty="0" smtClean="0">
                <a:ln w="3175">
                  <a:noFill/>
                </a:ln>
                <a:solidFill>
                  <a:schemeClr val="accent6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]</a:t>
            </a:r>
          </a:p>
        </p:txBody>
      </p:sp>
      <p:sp>
        <p:nvSpPr>
          <p:cNvPr id="5" name="Pravokotnik 2"/>
          <p:cNvSpPr/>
          <p:nvPr/>
        </p:nvSpPr>
        <p:spPr>
          <a:xfrm>
            <a:off x="0" y="3892172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risanju z „mersko skalo“ določimo, pretvorbo iz dolžinske enote v silo.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Primer: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 cm … 1 N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(1 cm predstavlja velikost 1 N)</a:t>
            </a:r>
          </a:p>
          <a:p>
            <a:pPr algn="ctr"/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Narobe: 1 cm = 1 N !!!</a:t>
            </a:r>
          </a:p>
        </p:txBody>
      </p:sp>
    </p:spTree>
    <p:extLst>
      <p:ext uri="{BB962C8B-B14F-4D97-AF65-F5344CB8AC3E}">
        <p14:creationId xmlns:p14="http://schemas.microsoft.com/office/powerpoint/2010/main" val="7667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62594"/>
            <a:ext cx="9107805" cy="512064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 flipH="1">
            <a:off x="3093424" y="393153"/>
            <a:ext cx="29209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smtClean="0"/>
              <a:t>RISANJE SIL</a:t>
            </a:r>
            <a:endParaRPr lang="sl-SI" sz="4400" dirty="0"/>
          </a:p>
        </p:txBody>
      </p:sp>
    </p:spTree>
    <p:extLst>
      <p:ext uri="{BB962C8B-B14F-4D97-AF65-F5344CB8AC3E}">
        <p14:creationId xmlns:p14="http://schemas.microsoft.com/office/powerpoint/2010/main" val="157541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73" y="1402080"/>
            <a:ext cx="8847582" cy="4974336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 flipH="1">
            <a:off x="2650096" y="423633"/>
            <a:ext cx="3825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 smtClean="0"/>
              <a:t>SEŠTEVANJE SIL</a:t>
            </a:r>
            <a:endParaRPr lang="sl-SI" sz="4400" dirty="0"/>
          </a:p>
        </p:txBody>
      </p:sp>
    </p:spTree>
    <p:extLst>
      <p:ext uri="{BB962C8B-B14F-4D97-AF65-F5344CB8AC3E}">
        <p14:creationId xmlns:p14="http://schemas.microsoft.com/office/powerpoint/2010/main" val="200574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33974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Nariši silo 5 N, ki kaže vodoravno v desno.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Nariši silo 3 N, ki kaže v isto smer.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Sili grafično seštej (določi rezultanto sil).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296864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Nariši silo 4 N, ki kaže vodoravno v desno.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Nariši silo 6 N, ki kaže vodoravno v levo.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Določi rezultanto sil.</a:t>
            </a:r>
          </a:p>
        </p:txBody>
      </p:sp>
    </p:spTree>
    <p:extLst>
      <p:ext uri="{BB962C8B-B14F-4D97-AF65-F5344CB8AC3E}">
        <p14:creationId xmlns:p14="http://schemas.microsoft.com/office/powerpoint/2010/main" val="165857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3207</TotalTime>
  <Words>1513</Words>
  <Application>Microsoft Office PowerPoint</Application>
  <PresentationFormat>Diaprojekcija na zaslonu (4:3)</PresentationFormat>
  <Paragraphs>253</Paragraphs>
  <Slides>48</Slides>
  <Notes>12</Notes>
  <HiddenSlides>0</HiddenSlides>
  <MMClips>1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48</vt:i4>
      </vt:variant>
    </vt:vector>
  </HeadingPairs>
  <TitlesOfParts>
    <vt:vector size="56" baseType="lpstr">
      <vt:lpstr>Arial</vt:lpstr>
      <vt:lpstr>Calibri</vt:lpstr>
      <vt:lpstr>Calibri Light</vt:lpstr>
      <vt:lpstr>Cambria</vt:lpstr>
      <vt:lpstr>Cambria Math</vt:lpstr>
      <vt:lpstr>Times New Roman</vt:lpstr>
      <vt:lpstr>Verdana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Abak</dc:creator>
  <cp:lastModifiedBy>Angela</cp:lastModifiedBy>
  <cp:revision>659</cp:revision>
  <dcterms:created xsi:type="dcterms:W3CDTF">2015-11-23T20:51:38Z</dcterms:created>
  <dcterms:modified xsi:type="dcterms:W3CDTF">2020-10-14T05:14:12Z</dcterms:modified>
</cp:coreProperties>
</file>