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0" r:id="rId7"/>
    <p:sldId id="257" r:id="rId8"/>
    <p:sldId id="264" r:id="rId9"/>
    <p:sldId id="263" r:id="rId10"/>
    <p:sldId id="265" r:id="rId11"/>
    <p:sldId id="266" r:id="rId12"/>
    <p:sldId id="269" r:id="rId13"/>
    <p:sldId id="270" r:id="rId14"/>
    <p:sldId id="271" r:id="rId15"/>
    <p:sldId id="268" r:id="rId16"/>
    <p:sldId id="272" r:id="rId17"/>
    <p:sldId id="267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FF"/>
    <a:srgbClr val="003366"/>
    <a:srgbClr val="0066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2125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427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617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732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612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912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37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952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062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2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200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F22A-D7BB-4CDF-B4DC-B04C47885685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F78A7-9EC1-4A87-9C8D-315C212EE2B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51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45733" y="84667"/>
            <a:ext cx="8644467" cy="594359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077507" y="515816"/>
            <a:ext cx="8189385" cy="1323439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PONOVIMO</a:t>
            </a:r>
            <a:endParaRPr lang="sl-SI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balancing a barbell on fi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63" y="3524981"/>
            <a:ext cx="3089990" cy="30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3985320" y="2824021"/>
            <a:ext cx="42146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 + 7 = 15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2548467" y="2675467"/>
            <a:ext cx="263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SEŠTEVANEC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678002" y="3917592"/>
            <a:ext cx="263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SEŠTEVANEC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7035768" y="2650067"/>
            <a:ext cx="1164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VSOTA</a:t>
            </a:r>
          </a:p>
        </p:txBody>
      </p:sp>
      <p:sp>
        <p:nvSpPr>
          <p:cNvPr id="13" name="Elipsa 12"/>
          <p:cNvSpPr/>
          <p:nvPr/>
        </p:nvSpPr>
        <p:spPr>
          <a:xfrm>
            <a:off x="6874535" y="2547772"/>
            <a:ext cx="1422798" cy="1625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2396068" y="452547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IZJEMA: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3996098" y="4530194"/>
            <a:ext cx="36952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 + 0 = 8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6711351" y="2075700"/>
            <a:ext cx="314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NAJVEČJE ŠTEVILO</a:t>
            </a:r>
          </a:p>
        </p:txBody>
      </p:sp>
    </p:spTree>
    <p:extLst>
      <p:ext uri="{BB962C8B-B14F-4D97-AF65-F5344CB8AC3E}">
        <p14:creationId xmlns:p14="http://schemas.microsoft.com/office/powerpoint/2010/main" val="34116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  <p:bldP spid="15" grpId="0"/>
      <p:bldP spid="13" grpId="0" animBg="1"/>
      <p:bldP spid="17" grpId="0"/>
      <p:bldP spid="18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VAJA - rešitve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605694"/>
            <a:ext cx="8229600" cy="36100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a + 125 = 2 875</a:t>
            </a:r>
            <a:r>
              <a:rPr lang="sl-SI" sz="4000" dirty="0">
                <a:solidFill>
                  <a:schemeClr val="bg1"/>
                </a:solidFill>
                <a:latin typeface="+mj-lt"/>
              </a:rPr>
              <a:t>	</a:t>
            </a:r>
            <a:r>
              <a:rPr lang="sl-SI" sz="4000" b="1" dirty="0">
                <a:solidFill>
                  <a:srgbClr val="FF0000"/>
                </a:solidFill>
                <a:latin typeface="+mj-lt"/>
              </a:rPr>
              <a:t>a = 2 750</a:t>
            </a:r>
            <a:r>
              <a:rPr lang="sl-SI" sz="4000" dirty="0">
                <a:solidFill>
                  <a:schemeClr val="bg1"/>
                </a:solidFill>
                <a:latin typeface="+mj-lt"/>
              </a:rPr>
              <a:t>	</a:t>
            </a: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rgbClr val="FF0000"/>
                </a:solidFill>
                <a:latin typeface="+mj-lt"/>
              </a:rPr>
              <a:t>b = 57 487              </a:t>
            </a:r>
            <a:r>
              <a:rPr lang="sl-SI" sz="4000" b="1" dirty="0">
                <a:solidFill>
                  <a:srgbClr val="FFC000"/>
                </a:solidFill>
                <a:latin typeface="+mj-lt"/>
              </a:rPr>
              <a:t>735 + b = 58 222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rgbClr val="FFCCFF"/>
                </a:solidFill>
                <a:latin typeface="+mj-lt"/>
              </a:rPr>
              <a:t>x + 22 284 = 528 980        </a:t>
            </a:r>
            <a:r>
              <a:rPr lang="sl-SI" sz="4000" b="1" dirty="0">
                <a:solidFill>
                  <a:srgbClr val="FF0000"/>
                </a:solidFill>
                <a:latin typeface="+mj-lt"/>
              </a:rPr>
              <a:t>x = 506 696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rgbClr val="FF0000"/>
                </a:solidFill>
                <a:latin typeface="+mj-lt"/>
              </a:rPr>
              <a:t>   z = 392 996           </a:t>
            </a:r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87 325 + z = 480 321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100 001 + r = 150 509     </a:t>
            </a:r>
            <a:r>
              <a:rPr lang="sl-SI" sz="4000" b="1" dirty="0">
                <a:solidFill>
                  <a:srgbClr val="FF0000"/>
                </a:solidFill>
                <a:latin typeface="+mj-lt"/>
              </a:rPr>
              <a:t>r = 50 508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4000" dirty="0">
              <a:solidFill>
                <a:schemeClr val="bg1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92518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49965" y="0"/>
            <a:ext cx="8644467" cy="594359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077507" y="515816"/>
            <a:ext cx="8189385" cy="1323439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PONOVIMO</a:t>
            </a:r>
            <a:endParaRPr lang="sl-SI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balancing a barbell on fi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63" y="3524981"/>
            <a:ext cx="3089990" cy="30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4083905" y="2824021"/>
            <a:ext cx="40174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15 - 7 = 8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1849965" y="3929815"/>
            <a:ext cx="263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ZMANJŠEVANEC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5157536" y="3926088"/>
            <a:ext cx="263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ODŠTEVANEC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7035767" y="2650067"/>
            <a:ext cx="1509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RAZLIKA</a:t>
            </a:r>
          </a:p>
        </p:txBody>
      </p:sp>
      <p:sp>
        <p:nvSpPr>
          <p:cNvPr id="13" name="Elipsa 12"/>
          <p:cNvSpPr/>
          <p:nvPr/>
        </p:nvSpPr>
        <p:spPr>
          <a:xfrm>
            <a:off x="3980913" y="2941322"/>
            <a:ext cx="1422798" cy="10935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2396068" y="452547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IZJEMA: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3575310" y="4530194"/>
            <a:ext cx="45368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15 - 0 = 15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3166531" y="2337216"/>
            <a:ext cx="314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NAJVEČJE ŠTEVILO</a:t>
            </a:r>
          </a:p>
        </p:txBody>
      </p:sp>
    </p:spTree>
    <p:extLst>
      <p:ext uri="{BB962C8B-B14F-4D97-AF65-F5344CB8AC3E}">
        <p14:creationId xmlns:p14="http://schemas.microsoft.com/office/powerpoint/2010/main" val="62374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  <p:bldP spid="15" grpId="0"/>
      <p:bldP spid="13" grpId="0" animBg="1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2624667" y="410936"/>
            <a:ext cx="7031567" cy="1631216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0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NEZNANKA</a:t>
            </a:r>
            <a:endParaRPr lang="sl-SI" sz="10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03" y="3338558"/>
            <a:ext cx="3049637" cy="30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624667" y="335963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chemeClr val="bg1"/>
                </a:solidFill>
              </a:rPr>
              <a:t>a, b, x, y …</a:t>
            </a:r>
          </a:p>
          <a:p>
            <a:r>
              <a:rPr lang="sl-SI" sz="7200" dirty="0">
                <a:solidFill>
                  <a:schemeClr val="bg1"/>
                </a:solidFill>
              </a:rPr>
              <a:t>č, š, ž, A, B, X …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4239917" y="2453697"/>
            <a:ext cx="1178983" cy="10531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5603050" y="2334731"/>
            <a:ext cx="3644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chemeClr val="bg1"/>
                </a:solidFill>
              </a:rPr>
              <a:t>- 3 = 2</a:t>
            </a:r>
          </a:p>
        </p:txBody>
      </p:sp>
      <p:cxnSp>
        <p:nvCxnSpPr>
          <p:cNvPr id="11" name="Raven povezovalnik 10"/>
          <p:cNvCxnSpPr/>
          <p:nvPr/>
        </p:nvCxnSpPr>
        <p:spPr>
          <a:xfrm>
            <a:off x="2523066" y="5096934"/>
            <a:ext cx="6231467" cy="169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2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343473" y="422682"/>
            <a:ext cx="5689599" cy="1938992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ODŠTEVANJA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18267" y="2539474"/>
            <a:ext cx="8034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chemeClr val="bg1"/>
                </a:solidFill>
              </a:rPr>
              <a:t>Katero število moramo odšteti od 21, </a:t>
            </a:r>
          </a:p>
          <a:p>
            <a:pPr algn="ctr"/>
            <a:r>
              <a:rPr lang="sl-SI" sz="6000" dirty="0">
                <a:solidFill>
                  <a:schemeClr val="bg1"/>
                </a:solidFill>
              </a:rPr>
              <a:t>da dobimo 14?</a:t>
            </a: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7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ODŠTEVANJA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394521"/>
            <a:ext cx="8229600" cy="6264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21 - x = 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x = 21 – 14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x = 7</a:t>
            </a:r>
          </a:p>
        </p:txBody>
      </p:sp>
      <p:sp>
        <p:nvSpPr>
          <p:cNvPr id="10" name="Elipsa 9"/>
          <p:cNvSpPr/>
          <p:nvPr/>
        </p:nvSpPr>
        <p:spPr>
          <a:xfrm>
            <a:off x="2413462" y="1626867"/>
            <a:ext cx="1422798" cy="1625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Zaobljeni pravokotnik 2"/>
          <p:cNvSpPr/>
          <p:nvPr/>
        </p:nvSpPr>
        <p:spPr>
          <a:xfrm>
            <a:off x="3953933" y="4368800"/>
            <a:ext cx="2838054" cy="11514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7831667" y="2076257"/>
            <a:ext cx="2531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ZAPIS V TREH VRSTICAH!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3015465" y="5704835"/>
            <a:ext cx="51723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PODPISOVANJE!!!</a:t>
            </a:r>
          </a:p>
        </p:txBody>
      </p:sp>
      <p:sp>
        <p:nvSpPr>
          <p:cNvPr id="11" name="Elipsa 10"/>
          <p:cNvSpPr/>
          <p:nvPr/>
        </p:nvSpPr>
        <p:spPr>
          <a:xfrm>
            <a:off x="4886126" y="1730105"/>
            <a:ext cx="973667" cy="383375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88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" grpId="0"/>
      <p:bldP spid="12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343473" y="422682"/>
            <a:ext cx="5689599" cy="1938992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ODŠTEVANJA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18267" y="2539474"/>
            <a:ext cx="8034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chemeClr val="bg1"/>
                </a:solidFill>
              </a:rPr>
              <a:t>Od katerega števila moramo odšteti 5, </a:t>
            </a:r>
          </a:p>
          <a:p>
            <a:pPr algn="ctr"/>
            <a:r>
              <a:rPr lang="sl-SI" sz="6000" dirty="0">
                <a:solidFill>
                  <a:schemeClr val="bg1"/>
                </a:solidFill>
              </a:rPr>
              <a:t>da dobimo 7?</a:t>
            </a: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ODŠTEVANJA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394521"/>
            <a:ext cx="8229600" cy="6264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x - 5 = 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x = 7 + 5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x = 12</a:t>
            </a:r>
          </a:p>
        </p:txBody>
      </p:sp>
      <p:sp>
        <p:nvSpPr>
          <p:cNvPr id="10" name="Elipsa 9"/>
          <p:cNvSpPr/>
          <p:nvPr/>
        </p:nvSpPr>
        <p:spPr>
          <a:xfrm>
            <a:off x="2914252" y="1918082"/>
            <a:ext cx="828015" cy="12353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Zaobljeni pravokotnik 2"/>
          <p:cNvSpPr/>
          <p:nvPr/>
        </p:nvSpPr>
        <p:spPr>
          <a:xfrm>
            <a:off x="3953933" y="4368800"/>
            <a:ext cx="3130352" cy="11514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7831667" y="2076257"/>
            <a:ext cx="2531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ZAPIS V TREH VRSTICAH!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3015465" y="5704835"/>
            <a:ext cx="51723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PODPISOVANJE!!!</a:t>
            </a:r>
          </a:p>
        </p:txBody>
      </p:sp>
      <p:sp>
        <p:nvSpPr>
          <p:cNvPr id="11" name="Elipsa 10"/>
          <p:cNvSpPr/>
          <p:nvPr/>
        </p:nvSpPr>
        <p:spPr>
          <a:xfrm>
            <a:off x="4886126" y="1730105"/>
            <a:ext cx="973667" cy="383375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560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" grpId="0"/>
      <p:bldP spid="1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306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204564" y="448731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685530" y="4689340"/>
            <a:ext cx="5005486" cy="1384995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l-SI" sz="1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sl-SI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Največje število v računih odštevanja je zmanjševanec.</a:t>
            </a:r>
          </a:p>
          <a:p>
            <a:pPr algn="ctr"/>
            <a:endParaRPr lang="sl-SI" sz="1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673031" y="3704857"/>
            <a:ext cx="2531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C000"/>
                </a:solidFill>
              </a:rPr>
              <a:t>ZAPIS V DVEH VRSTICAH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3944160" y="3977971"/>
            <a:ext cx="4488226" cy="825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7890933" y="2464266"/>
            <a:ext cx="253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C000"/>
                </a:solidFill>
              </a:rPr>
              <a:t>ODŠTEVAM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7890933" y="3311055"/>
            <a:ext cx="253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C000"/>
                </a:solidFill>
              </a:rPr>
              <a:t>SEŠTEVAM</a:t>
            </a:r>
          </a:p>
        </p:txBody>
      </p:sp>
      <p:sp>
        <p:nvSpPr>
          <p:cNvPr id="11" name="Elipsa 10"/>
          <p:cNvSpPr/>
          <p:nvPr/>
        </p:nvSpPr>
        <p:spPr>
          <a:xfrm>
            <a:off x="4438252" y="2286166"/>
            <a:ext cx="828015" cy="84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4261315" y="3142150"/>
            <a:ext cx="828015" cy="84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064000" y="3927551"/>
            <a:ext cx="1143000" cy="84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321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66039" y="161014"/>
            <a:ext cx="8644467" cy="594359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077507" y="515816"/>
            <a:ext cx="8189385" cy="1323439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PONOVIMO</a:t>
            </a:r>
            <a:endParaRPr lang="sl-SI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balancing a barbell on fi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470" y="3527581"/>
            <a:ext cx="3089990" cy="30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4287868" y="2824045"/>
            <a:ext cx="38763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l-SI" sz="8000" b="1" dirty="0">
                <a:solidFill>
                  <a:schemeClr val="bg1"/>
                </a:solidFill>
              </a:rPr>
              <a:t>3 </a:t>
            </a:r>
            <a:r>
              <a:rPr lang="sl-SI" sz="8000" b="1" baseline="30000" dirty="0">
                <a:solidFill>
                  <a:schemeClr val="bg1"/>
                </a:solidFill>
              </a:rPr>
              <a:t>.</a:t>
            </a:r>
            <a:r>
              <a:rPr lang="sl-SI" sz="8000" b="1" dirty="0">
                <a:solidFill>
                  <a:schemeClr val="bg1"/>
                </a:solidFill>
              </a:rPr>
              <a:t> 6 = 18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3449703" y="2178707"/>
            <a:ext cx="213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 </a:t>
            </a:r>
          </a:p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(MNOŽENEC)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5029102" y="3918104"/>
            <a:ext cx="3746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FAKTOR </a:t>
            </a:r>
          </a:p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(MNOŽITELJ)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7030555" y="2533536"/>
            <a:ext cx="376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ZMNOŽEK (PRODUKT)</a:t>
            </a:r>
          </a:p>
        </p:txBody>
      </p:sp>
      <p:sp>
        <p:nvSpPr>
          <p:cNvPr id="13" name="Elipsa 12"/>
          <p:cNvSpPr/>
          <p:nvPr/>
        </p:nvSpPr>
        <p:spPr>
          <a:xfrm>
            <a:off x="6862560" y="2981654"/>
            <a:ext cx="1422798" cy="10918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2396068" y="452547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IZJEMA: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1866039" y="4804453"/>
            <a:ext cx="79618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l-SI" sz="8000" b="1" dirty="0">
                <a:solidFill>
                  <a:schemeClr val="bg1"/>
                </a:solidFill>
              </a:rPr>
              <a:t>3 </a:t>
            </a:r>
            <a:r>
              <a:rPr lang="sl-SI" sz="8000" b="1" baseline="30000" dirty="0">
                <a:solidFill>
                  <a:schemeClr val="bg1"/>
                </a:solidFill>
              </a:rPr>
              <a:t>.</a:t>
            </a:r>
            <a:r>
              <a:rPr lang="sl-SI" sz="8000" b="1" dirty="0">
                <a:solidFill>
                  <a:schemeClr val="bg1"/>
                </a:solidFill>
              </a:rPr>
              <a:t> 0 </a:t>
            </a:r>
            <a:r>
              <a:rPr lang="sl-SI" sz="8000" b="1">
                <a:solidFill>
                  <a:schemeClr val="bg1"/>
                </a:solidFill>
              </a:rPr>
              <a:t>= 0 </a:t>
            </a:r>
            <a:r>
              <a:rPr lang="sl-SI" sz="4000" b="1" dirty="0">
                <a:solidFill>
                  <a:schemeClr val="bg1"/>
                </a:solidFill>
              </a:rPr>
              <a:t>ali</a:t>
            </a:r>
            <a:r>
              <a:rPr lang="sl-SI" sz="8000" b="1" dirty="0">
                <a:solidFill>
                  <a:schemeClr val="bg1"/>
                </a:solidFill>
              </a:rPr>
              <a:t> 3 </a:t>
            </a:r>
            <a:r>
              <a:rPr lang="sl-SI" sz="8000" b="1" baseline="30000" dirty="0">
                <a:solidFill>
                  <a:schemeClr val="bg1"/>
                </a:solidFill>
              </a:rPr>
              <a:t>.</a:t>
            </a:r>
            <a:r>
              <a:rPr lang="sl-SI" sz="8000" b="1" dirty="0">
                <a:solidFill>
                  <a:schemeClr val="bg1"/>
                </a:solidFill>
              </a:rPr>
              <a:t> 1 = 3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7030555" y="4100535"/>
            <a:ext cx="314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NAJVEČJE ŠTEVILO</a:t>
            </a:r>
          </a:p>
        </p:txBody>
      </p:sp>
    </p:spTree>
    <p:extLst>
      <p:ext uri="{BB962C8B-B14F-4D97-AF65-F5344CB8AC3E}">
        <p14:creationId xmlns:p14="http://schemas.microsoft.com/office/powerpoint/2010/main" val="30268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  <p:bldP spid="15" grpId="0"/>
      <p:bldP spid="13" grpId="0" animBg="1"/>
      <p:bldP spid="17" grpId="0"/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343473" y="422682"/>
            <a:ext cx="5689599" cy="1938992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MNOŽENJA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18267" y="2539474"/>
            <a:ext cx="8034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chemeClr val="bg1"/>
                </a:solidFill>
              </a:rPr>
              <a:t>S katerim številom moramo pomnožiti 4, </a:t>
            </a:r>
          </a:p>
          <a:p>
            <a:pPr algn="ctr"/>
            <a:r>
              <a:rPr lang="sl-SI" sz="6000" dirty="0">
                <a:solidFill>
                  <a:schemeClr val="bg1"/>
                </a:solidFill>
              </a:rPr>
              <a:t>da dobimo 32?</a:t>
            </a: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7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343473" y="422682"/>
            <a:ext cx="5689599" cy="1631216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0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</a:t>
            </a:r>
            <a:endParaRPr lang="sl-SI" sz="10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8100" y="1874308"/>
            <a:ext cx="4648200" cy="4086225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05" r="100000"/>
                    </a14:imgEffect>
                  </a14:imgLayer>
                </a14:imgProps>
              </a:ext>
            </a:extLst>
          </a:blip>
          <a:srcRect l="57057" t="52706" r="7060" b="20772"/>
          <a:stretch/>
        </p:blipFill>
        <p:spPr>
          <a:xfrm>
            <a:off x="6509130" y="3069166"/>
            <a:ext cx="1667934" cy="1083733"/>
          </a:xfrm>
          <a:prstGeom prst="rect">
            <a:avLst/>
          </a:prstGeom>
        </p:spPr>
      </p:pic>
      <p:pic>
        <p:nvPicPr>
          <p:cNvPr id="2052" name="Picture 4" descr="Bitmoji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28" y="2174453"/>
            <a:ext cx="2762619" cy="27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140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MNOŽENJA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394521"/>
            <a:ext cx="8229600" cy="6264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None/>
            </a:pPr>
            <a:r>
              <a:rPr lang="sl-SI" sz="6000" dirty="0"/>
              <a:t>    </a:t>
            </a:r>
            <a:r>
              <a:rPr lang="sl-SI" sz="8000" dirty="0">
                <a:solidFill>
                  <a:schemeClr val="bg1"/>
                </a:solidFill>
                <a:latin typeface="+mj-lt"/>
              </a:rPr>
              <a:t>m </a:t>
            </a:r>
            <a:r>
              <a:rPr lang="sl-SI" sz="8000" baseline="30000" dirty="0">
                <a:solidFill>
                  <a:schemeClr val="bg1"/>
                </a:solidFill>
                <a:latin typeface="+mj-lt"/>
              </a:rPr>
              <a:t>.</a:t>
            </a:r>
            <a:r>
              <a:rPr lang="sl-SI" sz="8000" dirty="0">
                <a:solidFill>
                  <a:schemeClr val="bg1"/>
                </a:solidFill>
                <a:latin typeface="+mj-lt"/>
              </a:rPr>
              <a:t> 4 = 32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m = 32 : 4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m = 8</a:t>
            </a:r>
          </a:p>
        </p:txBody>
      </p:sp>
      <p:sp>
        <p:nvSpPr>
          <p:cNvPr id="10" name="Elipsa 9"/>
          <p:cNvSpPr/>
          <p:nvPr/>
        </p:nvSpPr>
        <p:spPr>
          <a:xfrm>
            <a:off x="5714601" y="1573162"/>
            <a:ext cx="1422798" cy="1625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Zaobljeni pravokotnik 2"/>
          <p:cNvSpPr/>
          <p:nvPr/>
        </p:nvSpPr>
        <p:spPr>
          <a:xfrm>
            <a:off x="3953933" y="4368800"/>
            <a:ext cx="2838054" cy="11514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7831667" y="2076257"/>
            <a:ext cx="2531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ZAPIS V TREH VRSTICAH!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3015465" y="5704835"/>
            <a:ext cx="51723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PODPISOVANJE!!!</a:t>
            </a:r>
          </a:p>
        </p:txBody>
      </p:sp>
      <p:sp>
        <p:nvSpPr>
          <p:cNvPr id="11" name="Elipsa 10"/>
          <p:cNvSpPr/>
          <p:nvPr/>
        </p:nvSpPr>
        <p:spPr>
          <a:xfrm>
            <a:off x="4886126" y="1730105"/>
            <a:ext cx="973667" cy="383375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396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" grpId="0"/>
      <p:bldP spid="12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343473" y="422682"/>
            <a:ext cx="5689599" cy="1938992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MNOŽENJA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18267" y="2539474"/>
            <a:ext cx="8034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chemeClr val="bg1"/>
                </a:solidFill>
              </a:rPr>
              <a:t>Če število 7 pomnožimo z nekim številom, </a:t>
            </a:r>
          </a:p>
          <a:p>
            <a:pPr algn="ctr"/>
            <a:r>
              <a:rPr lang="sl-SI" sz="6000" dirty="0">
                <a:solidFill>
                  <a:schemeClr val="bg1"/>
                </a:solidFill>
              </a:rPr>
              <a:t>dobimo 63?</a:t>
            </a: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MNOŽENJA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394521"/>
            <a:ext cx="8229600" cy="6264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None/>
            </a:pPr>
            <a:r>
              <a:rPr lang="sl-SI" sz="6000" dirty="0"/>
              <a:t>      </a:t>
            </a:r>
            <a:r>
              <a:rPr lang="sl-SI" sz="8000" dirty="0">
                <a:solidFill>
                  <a:schemeClr val="bg1"/>
                </a:solidFill>
                <a:latin typeface="+mj-lt"/>
              </a:rPr>
              <a:t>7 </a:t>
            </a:r>
            <a:r>
              <a:rPr lang="sl-SI" sz="8000" baseline="30000" dirty="0">
                <a:solidFill>
                  <a:schemeClr val="bg1"/>
                </a:solidFill>
                <a:latin typeface="+mj-lt"/>
              </a:rPr>
              <a:t>.</a:t>
            </a:r>
            <a:r>
              <a:rPr lang="sl-SI" sz="8000" dirty="0">
                <a:solidFill>
                  <a:schemeClr val="bg1"/>
                </a:solidFill>
                <a:latin typeface="+mj-lt"/>
              </a:rPr>
              <a:t> k = 63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k = 63 : 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k = 9</a:t>
            </a:r>
          </a:p>
        </p:txBody>
      </p:sp>
      <p:sp>
        <p:nvSpPr>
          <p:cNvPr id="10" name="Elipsa 9"/>
          <p:cNvSpPr/>
          <p:nvPr/>
        </p:nvSpPr>
        <p:spPr>
          <a:xfrm>
            <a:off x="5714601" y="1573162"/>
            <a:ext cx="1422798" cy="1625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Zaobljeni pravokotnik 2"/>
          <p:cNvSpPr/>
          <p:nvPr/>
        </p:nvSpPr>
        <p:spPr>
          <a:xfrm>
            <a:off x="3953933" y="4368800"/>
            <a:ext cx="2838054" cy="11514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7831667" y="2076257"/>
            <a:ext cx="2531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ZAPIS V TREH VRSTICAH!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3015465" y="5704835"/>
            <a:ext cx="51723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PODPISOVANJE!!!</a:t>
            </a:r>
          </a:p>
        </p:txBody>
      </p:sp>
      <p:sp>
        <p:nvSpPr>
          <p:cNvPr id="11" name="Elipsa 10"/>
          <p:cNvSpPr/>
          <p:nvPr/>
        </p:nvSpPr>
        <p:spPr>
          <a:xfrm>
            <a:off x="4886126" y="1730105"/>
            <a:ext cx="973667" cy="383375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6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" grpId="0"/>
      <p:bldP spid="12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98435" y="574930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296079" y="4685235"/>
            <a:ext cx="5599839" cy="1384995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l-SI" sz="1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sl-SI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Največje število v računih </a:t>
            </a:r>
            <a:r>
              <a:rPr lang="sl-SI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množenja</a:t>
            </a:r>
            <a:r>
              <a:rPr lang="sl-SI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je zmnožek/produkt.</a:t>
            </a:r>
          </a:p>
          <a:p>
            <a:pPr algn="ctr"/>
            <a:endParaRPr lang="sl-SI" sz="1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673031" y="3704857"/>
            <a:ext cx="2531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C000"/>
                </a:solidFill>
              </a:rPr>
              <a:t>ZAPIS V DVEH VRSTICAH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3944159" y="3945467"/>
            <a:ext cx="4488226" cy="8789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7865532" y="2868969"/>
            <a:ext cx="253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C000"/>
                </a:solidFill>
              </a:rPr>
              <a:t>DELIM</a:t>
            </a:r>
          </a:p>
        </p:txBody>
      </p:sp>
    </p:spTree>
    <p:extLst>
      <p:ext uri="{BB962C8B-B14F-4D97-AF65-F5344CB8AC3E}">
        <p14:creationId xmlns:p14="http://schemas.microsoft.com/office/powerpoint/2010/main" val="115749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MNOŽENJA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438345"/>
            <a:ext cx="8229600" cy="6264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None/>
            </a:pPr>
            <a:r>
              <a:rPr lang="sl-SI" sz="6000" dirty="0"/>
              <a:t>      </a:t>
            </a:r>
            <a:r>
              <a:rPr lang="sl-SI" sz="8000" dirty="0">
                <a:solidFill>
                  <a:schemeClr val="bg1"/>
                </a:solidFill>
              </a:rPr>
              <a:t>7 </a:t>
            </a:r>
            <a:r>
              <a:rPr lang="sl-SI" sz="8000" baseline="30000" dirty="0">
                <a:solidFill>
                  <a:schemeClr val="bg1"/>
                </a:solidFill>
              </a:rPr>
              <a:t>.</a:t>
            </a:r>
            <a:r>
              <a:rPr lang="sl-SI" sz="8000" dirty="0">
                <a:solidFill>
                  <a:schemeClr val="bg1"/>
                </a:solidFill>
              </a:rPr>
              <a:t> k = 63</a:t>
            </a:r>
          </a:p>
          <a:p>
            <a:pPr marL="0" indent="0">
              <a:buNone/>
            </a:pPr>
            <a:r>
              <a:rPr lang="sl-SI" sz="8000" dirty="0">
                <a:solidFill>
                  <a:schemeClr val="bg1"/>
                </a:solidFill>
              </a:rPr>
              <a:t>          k = 63 : 7</a:t>
            </a:r>
          </a:p>
          <a:p>
            <a:pPr marL="0" indent="0">
              <a:buNone/>
            </a:pPr>
            <a:r>
              <a:rPr lang="sl-SI" sz="8000" dirty="0">
                <a:solidFill>
                  <a:schemeClr val="bg1"/>
                </a:solidFill>
              </a:rPr>
              <a:t>          k = 9</a:t>
            </a:r>
          </a:p>
        </p:txBody>
      </p:sp>
      <p:sp>
        <p:nvSpPr>
          <p:cNvPr id="3" name="Zaobljeni pravokotnik 2"/>
          <p:cNvSpPr/>
          <p:nvPr/>
        </p:nvSpPr>
        <p:spPr>
          <a:xfrm>
            <a:off x="3953933" y="4368800"/>
            <a:ext cx="2838054" cy="11514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6900334" y="1532266"/>
            <a:ext cx="3447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1. ZAPIS V TREH VRSTICAH!</a:t>
            </a:r>
          </a:p>
        </p:txBody>
      </p:sp>
      <p:sp>
        <p:nvSpPr>
          <p:cNvPr id="11" name="Elipsa 10"/>
          <p:cNvSpPr/>
          <p:nvPr/>
        </p:nvSpPr>
        <p:spPr>
          <a:xfrm>
            <a:off x="4988587" y="1730105"/>
            <a:ext cx="871206" cy="383375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7154334" y="2659641"/>
            <a:ext cx="3259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2. PODPISOVANJE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748367" y="3236993"/>
            <a:ext cx="2531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4. POMOŽNI RAČUN – </a:t>
            </a:r>
          </a:p>
          <a:p>
            <a:pPr algn="ctr"/>
            <a:r>
              <a:rPr lang="sl-SI" sz="3200" b="1" dirty="0">
                <a:solidFill>
                  <a:srgbClr val="FFC000"/>
                </a:solidFill>
              </a:rPr>
              <a:t>NE BRIŠI!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3033101" y="5539939"/>
            <a:ext cx="500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3. OBČRTAJ REZULTAT </a:t>
            </a:r>
          </a:p>
        </p:txBody>
      </p:sp>
    </p:spTree>
    <p:extLst>
      <p:ext uri="{BB962C8B-B14F-4D97-AF65-F5344CB8AC3E}">
        <p14:creationId xmlns:p14="http://schemas.microsoft.com/office/powerpoint/2010/main" val="24083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animBg="1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605694"/>
            <a:ext cx="8229600" cy="48882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a </a:t>
            </a:r>
            <a:r>
              <a:rPr lang="sl-SI" sz="4000" b="1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.</a:t>
            </a:r>
            <a:r>
              <a:rPr lang="sl-SI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 5 = 4 835</a:t>
            </a:r>
            <a:r>
              <a:rPr lang="sl-SI" sz="4000" dirty="0">
                <a:solidFill>
                  <a:schemeClr val="bg1"/>
                </a:solidFill>
                <a:latin typeface="+mj-lt"/>
              </a:rPr>
              <a:t>		</a:t>
            </a: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rgbClr val="FFC000"/>
                </a:solidFill>
                <a:latin typeface="+mj-lt"/>
              </a:rPr>
              <a:t>4 </a:t>
            </a:r>
            <a:r>
              <a:rPr lang="sl-SI" sz="4000" b="1" baseline="30000" dirty="0">
                <a:solidFill>
                  <a:srgbClr val="FFC000"/>
                </a:solidFill>
                <a:latin typeface="+mj-lt"/>
              </a:rPr>
              <a:t>.</a:t>
            </a:r>
            <a:r>
              <a:rPr lang="sl-SI" sz="4000" b="1" dirty="0">
                <a:solidFill>
                  <a:srgbClr val="FFC000"/>
                </a:solidFill>
                <a:latin typeface="+mj-lt"/>
              </a:rPr>
              <a:t> b = 2 884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rgbClr val="FFCCFF"/>
                </a:solidFill>
                <a:latin typeface="+mj-lt"/>
              </a:rPr>
              <a:t>y </a:t>
            </a:r>
            <a:r>
              <a:rPr lang="sl-SI" sz="4000" b="1" baseline="30000" dirty="0">
                <a:solidFill>
                  <a:srgbClr val="FFCCFF"/>
                </a:solidFill>
                <a:latin typeface="+mj-lt"/>
              </a:rPr>
              <a:t>.</a:t>
            </a:r>
            <a:r>
              <a:rPr lang="sl-SI" sz="4000" b="1" dirty="0">
                <a:solidFill>
                  <a:srgbClr val="FFCCFF"/>
                </a:solidFill>
                <a:latin typeface="+mj-lt"/>
              </a:rPr>
              <a:t> 9 = 21 456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3000" dirty="0">
              <a:solidFill>
                <a:schemeClr val="bg1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3200" dirty="0">
                <a:solidFill>
                  <a:schemeClr val="bg1"/>
                </a:solidFill>
                <a:latin typeface="+mj-lt"/>
              </a:rPr>
              <a:t>Koliko denarja je dobil vsak od treh razredov,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3200" dirty="0">
                <a:solidFill>
                  <a:schemeClr val="bg1"/>
                </a:solidFill>
                <a:latin typeface="+mj-lt"/>
              </a:rPr>
              <a:t>če so skupaj dobili 2 853 €?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3200" dirty="0">
                <a:solidFill>
                  <a:schemeClr val="bg1"/>
                </a:solidFill>
                <a:latin typeface="+mj-lt"/>
              </a:rPr>
              <a:t>Zapiši z enačbo.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</a:t>
            </a:r>
          </a:p>
        </p:txBody>
      </p:sp>
      <p:sp>
        <p:nvSpPr>
          <p:cNvPr id="3" name="Pravokotnik: zaokroženi vogali 2">
            <a:extLst>
              <a:ext uri="{FF2B5EF4-FFF2-40B4-BE49-F238E27FC236}">
                <a16:creationId xmlns:a16="http://schemas.microsoft.com/office/drawing/2014/main" id="{71D865E1-A8CE-48EA-94FF-74F9EC8C953D}"/>
              </a:ext>
            </a:extLst>
          </p:cNvPr>
          <p:cNvSpPr/>
          <p:nvPr/>
        </p:nvSpPr>
        <p:spPr>
          <a:xfrm>
            <a:off x="5211193" y="1443435"/>
            <a:ext cx="5253608" cy="8026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35203B3C-8D55-469A-8D58-5435F9483371}"/>
              </a:ext>
            </a:extLst>
          </p:cNvPr>
          <p:cNvSpPr txBox="1"/>
          <p:nvPr/>
        </p:nvSpPr>
        <p:spPr>
          <a:xfrm>
            <a:off x="5326602" y="1573162"/>
            <a:ext cx="5717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NALOGE REŠI V ZVEZEK</a:t>
            </a:r>
          </a:p>
        </p:txBody>
      </p:sp>
    </p:spTree>
    <p:extLst>
      <p:ext uri="{BB962C8B-B14F-4D97-AF65-F5344CB8AC3E}">
        <p14:creationId xmlns:p14="http://schemas.microsoft.com/office/powerpoint/2010/main" val="3303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605694"/>
            <a:ext cx="8229600" cy="48882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a </a:t>
            </a:r>
            <a:r>
              <a:rPr lang="sl-SI" sz="4000" b="1" baseline="300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.</a:t>
            </a:r>
            <a:r>
              <a:rPr lang="sl-SI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 5 = 4 835    </a:t>
            </a:r>
            <a:r>
              <a:rPr lang="sl-SI" sz="4000" b="1" dirty="0">
                <a:solidFill>
                  <a:srgbClr val="FF0000"/>
                </a:solidFill>
                <a:latin typeface="+mj-lt"/>
              </a:rPr>
              <a:t>a = 967</a:t>
            </a:r>
            <a:r>
              <a:rPr lang="sl-SI" sz="4000" dirty="0">
                <a:solidFill>
                  <a:schemeClr val="bg1"/>
                </a:solidFill>
                <a:latin typeface="+mj-lt"/>
              </a:rPr>
              <a:t>		</a:t>
            </a: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rgbClr val="FF0000"/>
                </a:solidFill>
                <a:latin typeface="+mj-lt"/>
              </a:rPr>
              <a:t>b = 721      </a:t>
            </a:r>
            <a:r>
              <a:rPr lang="sl-SI" sz="4000" b="1" dirty="0">
                <a:solidFill>
                  <a:srgbClr val="FFC000"/>
                </a:solidFill>
                <a:latin typeface="+mj-lt"/>
              </a:rPr>
              <a:t>4 </a:t>
            </a:r>
            <a:r>
              <a:rPr lang="sl-SI" sz="4000" b="1" baseline="30000" dirty="0">
                <a:solidFill>
                  <a:srgbClr val="FFC000"/>
                </a:solidFill>
                <a:latin typeface="+mj-lt"/>
              </a:rPr>
              <a:t>.</a:t>
            </a:r>
            <a:r>
              <a:rPr lang="sl-SI" sz="4000" b="1" dirty="0">
                <a:solidFill>
                  <a:srgbClr val="FFC000"/>
                </a:solidFill>
                <a:latin typeface="+mj-lt"/>
              </a:rPr>
              <a:t> b = 2 884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rgbClr val="FFCCFF"/>
                </a:solidFill>
                <a:latin typeface="+mj-lt"/>
              </a:rPr>
              <a:t>y </a:t>
            </a:r>
            <a:r>
              <a:rPr lang="sl-SI" sz="4000" b="1" baseline="30000" dirty="0">
                <a:solidFill>
                  <a:srgbClr val="FFCCFF"/>
                </a:solidFill>
                <a:latin typeface="+mj-lt"/>
              </a:rPr>
              <a:t>.</a:t>
            </a:r>
            <a:r>
              <a:rPr lang="sl-SI" sz="4000" b="1" dirty="0">
                <a:solidFill>
                  <a:srgbClr val="FFCCFF"/>
                </a:solidFill>
                <a:latin typeface="+mj-lt"/>
              </a:rPr>
              <a:t> 9 = 21 456      </a:t>
            </a:r>
            <a:r>
              <a:rPr lang="sl-SI" sz="4000" b="1" dirty="0">
                <a:solidFill>
                  <a:srgbClr val="FF0000"/>
                </a:solidFill>
                <a:latin typeface="+mj-lt"/>
              </a:rPr>
              <a:t>y = 2 384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3000" dirty="0">
              <a:solidFill>
                <a:schemeClr val="bg1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3200" dirty="0">
                <a:solidFill>
                  <a:schemeClr val="bg1"/>
                </a:solidFill>
                <a:latin typeface="+mj-lt"/>
              </a:rPr>
              <a:t>Koliko denarja je dobil vsak od treh razredov,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3200" dirty="0">
                <a:solidFill>
                  <a:schemeClr val="bg1"/>
                </a:solidFill>
                <a:latin typeface="+mj-lt"/>
              </a:rPr>
              <a:t>če so skupaj dobili 2 853 €?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3200" dirty="0">
                <a:solidFill>
                  <a:schemeClr val="bg1"/>
                </a:solidFill>
                <a:latin typeface="+mj-lt"/>
              </a:rPr>
              <a:t>Zapiši z enačbo.   </a:t>
            </a:r>
            <a:r>
              <a:rPr lang="sl-SI" sz="3200" b="1" dirty="0">
                <a:solidFill>
                  <a:srgbClr val="FF0000"/>
                </a:solidFill>
                <a:latin typeface="+mj-lt"/>
              </a:rPr>
              <a:t>x = 951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29803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49965" y="0"/>
            <a:ext cx="8644467" cy="594359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077507" y="515816"/>
            <a:ext cx="8189385" cy="1323439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PONOVIMO</a:t>
            </a:r>
            <a:endParaRPr lang="sl-SI" sz="8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balancing a barbell on fi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63" y="3524981"/>
            <a:ext cx="3089990" cy="30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kotnik 10"/>
          <p:cNvSpPr/>
          <p:nvPr/>
        </p:nvSpPr>
        <p:spPr>
          <a:xfrm>
            <a:off x="4083905" y="2824021"/>
            <a:ext cx="40174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 : 5 = 4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3265473" y="3966531"/>
            <a:ext cx="165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DELJENEC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5479243" y="3986753"/>
            <a:ext cx="146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DELITELJ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7035767" y="2650067"/>
            <a:ext cx="1803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KOLIČNIK</a:t>
            </a:r>
          </a:p>
        </p:txBody>
      </p:sp>
      <p:sp>
        <p:nvSpPr>
          <p:cNvPr id="13" name="Elipsa 12"/>
          <p:cNvSpPr/>
          <p:nvPr/>
        </p:nvSpPr>
        <p:spPr>
          <a:xfrm>
            <a:off x="3980913" y="2941322"/>
            <a:ext cx="1422798" cy="10935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PoljeZBesedilom 16"/>
          <p:cNvSpPr txBox="1"/>
          <p:nvPr/>
        </p:nvSpPr>
        <p:spPr>
          <a:xfrm>
            <a:off x="2396068" y="452547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IZJEMA:</a:t>
            </a:r>
          </a:p>
        </p:txBody>
      </p:sp>
      <p:sp>
        <p:nvSpPr>
          <p:cNvPr id="18" name="Pravokotnik 17"/>
          <p:cNvSpPr/>
          <p:nvPr/>
        </p:nvSpPr>
        <p:spPr>
          <a:xfrm>
            <a:off x="3590539" y="4530194"/>
            <a:ext cx="45063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 : 1 = 20</a:t>
            </a:r>
          </a:p>
        </p:txBody>
      </p:sp>
      <p:sp>
        <p:nvSpPr>
          <p:cNvPr id="20" name="PoljeZBesedilom 19"/>
          <p:cNvSpPr txBox="1"/>
          <p:nvPr/>
        </p:nvSpPr>
        <p:spPr>
          <a:xfrm>
            <a:off x="3166531" y="2337216"/>
            <a:ext cx="314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NAJVEČJE ŠTEVILO</a:t>
            </a:r>
          </a:p>
        </p:txBody>
      </p:sp>
      <p:sp>
        <p:nvSpPr>
          <p:cNvPr id="2" name="PoljeZBesedilom 1"/>
          <p:cNvSpPr txBox="1"/>
          <p:nvPr/>
        </p:nvSpPr>
        <p:spPr>
          <a:xfrm rot="1239495">
            <a:off x="1964175" y="2480791"/>
            <a:ext cx="8449733" cy="8617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5000" b="1" dirty="0">
                <a:solidFill>
                  <a:srgbClr val="FF0000"/>
                </a:solidFill>
              </a:rPr>
              <a:t>DELJENJE Z 0 NI DOVOLJENO!</a:t>
            </a:r>
          </a:p>
        </p:txBody>
      </p:sp>
    </p:spTree>
    <p:extLst>
      <p:ext uri="{BB962C8B-B14F-4D97-AF65-F5344CB8AC3E}">
        <p14:creationId xmlns:p14="http://schemas.microsoft.com/office/powerpoint/2010/main" val="16405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3" grpId="0" animBg="1"/>
      <p:bldP spid="17" grpId="0"/>
      <p:bldP spid="18" grpId="0"/>
      <p:bldP spid="20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343473" y="422682"/>
            <a:ext cx="5689599" cy="1938992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DELJENJA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18267" y="2539474"/>
            <a:ext cx="8034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chemeClr val="bg1"/>
                </a:solidFill>
              </a:rPr>
              <a:t>Če število 35 delim z nekim številom, </a:t>
            </a:r>
          </a:p>
          <a:p>
            <a:pPr algn="ctr"/>
            <a:r>
              <a:rPr lang="sl-SI" sz="6000" dirty="0">
                <a:solidFill>
                  <a:schemeClr val="bg1"/>
                </a:solidFill>
              </a:rPr>
              <a:t>dobimo 7?</a:t>
            </a: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DELJENJA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394521"/>
            <a:ext cx="8229600" cy="6264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35 : s = 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s = 35 : 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s = 5</a:t>
            </a:r>
          </a:p>
        </p:txBody>
      </p:sp>
      <p:sp>
        <p:nvSpPr>
          <p:cNvPr id="10" name="Elipsa 9"/>
          <p:cNvSpPr/>
          <p:nvPr/>
        </p:nvSpPr>
        <p:spPr>
          <a:xfrm>
            <a:off x="2413462" y="1626867"/>
            <a:ext cx="1422798" cy="1625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Zaobljeni pravokotnik 2"/>
          <p:cNvSpPr/>
          <p:nvPr/>
        </p:nvSpPr>
        <p:spPr>
          <a:xfrm>
            <a:off x="3953933" y="4368800"/>
            <a:ext cx="2838054" cy="11514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7831667" y="2076257"/>
            <a:ext cx="2531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ZAPIS V TREH VRSTICAH!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3015465" y="5704835"/>
            <a:ext cx="318689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PREIZKUS?</a:t>
            </a:r>
          </a:p>
        </p:txBody>
      </p:sp>
      <p:sp>
        <p:nvSpPr>
          <p:cNvPr id="11" name="Elipsa 10"/>
          <p:cNvSpPr/>
          <p:nvPr/>
        </p:nvSpPr>
        <p:spPr>
          <a:xfrm>
            <a:off x="4886126" y="1730105"/>
            <a:ext cx="973667" cy="383375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9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" grpId="0"/>
      <p:bldP spid="12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2624667" y="410936"/>
            <a:ext cx="7031567" cy="1631216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10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NEZNANKA</a:t>
            </a:r>
            <a:endParaRPr lang="sl-SI" sz="10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203" y="3338558"/>
            <a:ext cx="3049637" cy="304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2624667" y="335963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chemeClr val="bg1"/>
                </a:solidFill>
              </a:rPr>
              <a:t>a, b, x, y …</a:t>
            </a:r>
          </a:p>
          <a:p>
            <a:r>
              <a:rPr lang="sl-SI" sz="7200" dirty="0">
                <a:solidFill>
                  <a:schemeClr val="bg1"/>
                </a:solidFill>
              </a:rPr>
              <a:t>č, š, ž, A, B, X …</a:t>
            </a:r>
          </a:p>
        </p:txBody>
      </p:sp>
      <p:sp>
        <p:nvSpPr>
          <p:cNvPr id="7" name="Zaobljeni pravokotnik 6"/>
          <p:cNvSpPr/>
          <p:nvPr/>
        </p:nvSpPr>
        <p:spPr>
          <a:xfrm>
            <a:off x="4239917" y="2453697"/>
            <a:ext cx="1178983" cy="10531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5603050" y="2334731"/>
            <a:ext cx="3644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chemeClr val="bg1"/>
                </a:solidFill>
              </a:rPr>
              <a:t>+ 3 = 8</a:t>
            </a:r>
          </a:p>
        </p:txBody>
      </p:sp>
      <p:cxnSp>
        <p:nvCxnSpPr>
          <p:cNvPr id="11" name="Raven povezovalnik 10"/>
          <p:cNvCxnSpPr/>
          <p:nvPr/>
        </p:nvCxnSpPr>
        <p:spPr>
          <a:xfrm>
            <a:off x="2523066" y="5096934"/>
            <a:ext cx="6231467" cy="169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2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343473" y="422682"/>
            <a:ext cx="5689599" cy="1938992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DELJENJA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18267" y="2539474"/>
            <a:ext cx="8034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chemeClr val="bg1"/>
                </a:solidFill>
              </a:rPr>
              <a:t>Katero število moram deliti z 8, </a:t>
            </a:r>
          </a:p>
          <a:p>
            <a:pPr algn="ctr"/>
            <a:r>
              <a:rPr lang="sl-SI" sz="6000" dirty="0">
                <a:solidFill>
                  <a:schemeClr val="bg1"/>
                </a:solidFill>
              </a:rPr>
              <a:t>da dobim 3?</a:t>
            </a: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07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DELJENJA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394521"/>
            <a:ext cx="8229600" cy="6264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r : 8 = 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r = 3 </a:t>
            </a:r>
            <a:r>
              <a:rPr lang="sl-SI" sz="8000" baseline="30000" dirty="0">
                <a:solidFill>
                  <a:schemeClr val="bg1"/>
                </a:solidFill>
                <a:latin typeface="+mj-lt"/>
              </a:rPr>
              <a:t>.</a:t>
            </a:r>
            <a:r>
              <a:rPr lang="sl-SI" sz="8000" dirty="0">
                <a:solidFill>
                  <a:schemeClr val="bg1"/>
                </a:solidFill>
                <a:latin typeface="+mj-lt"/>
              </a:rPr>
              <a:t> 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r = 24</a:t>
            </a:r>
          </a:p>
        </p:txBody>
      </p:sp>
      <p:sp>
        <p:nvSpPr>
          <p:cNvPr id="10" name="Elipsa 9"/>
          <p:cNvSpPr/>
          <p:nvPr/>
        </p:nvSpPr>
        <p:spPr>
          <a:xfrm>
            <a:off x="2914252" y="1918082"/>
            <a:ext cx="828015" cy="12353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Zaobljeni pravokotnik 2"/>
          <p:cNvSpPr/>
          <p:nvPr/>
        </p:nvSpPr>
        <p:spPr>
          <a:xfrm>
            <a:off x="3953933" y="4368800"/>
            <a:ext cx="3130352" cy="11514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7831667" y="2076257"/>
            <a:ext cx="2531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ZAPIS V TREH VRSTICAH!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3015465" y="5704835"/>
            <a:ext cx="51723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PODPISOVANJE!!!</a:t>
            </a:r>
          </a:p>
        </p:txBody>
      </p:sp>
      <p:sp>
        <p:nvSpPr>
          <p:cNvPr id="11" name="Elipsa 10"/>
          <p:cNvSpPr/>
          <p:nvPr/>
        </p:nvSpPr>
        <p:spPr>
          <a:xfrm>
            <a:off x="4810786" y="1727909"/>
            <a:ext cx="973667" cy="383375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75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" grpId="0"/>
      <p:bldP spid="12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466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204564" y="448731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685530" y="4689340"/>
            <a:ext cx="5005486" cy="1384995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l-SI" sz="1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sl-SI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Največje število v računih DELJENJA je </a:t>
            </a:r>
            <a:r>
              <a:rPr lang="sl-SI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DELJENEC</a:t>
            </a:r>
            <a:r>
              <a:rPr lang="sl-SI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</a:p>
          <a:p>
            <a:pPr algn="ctr"/>
            <a:endParaRPr lang="sl-SI" sz="1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673031" y="3704857"/>
            <a:ext cx="2531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C000"/>
                </a:solidFill>
              </a:rPr>
              <a:t>ZAPIS V DVEH VRSTICAH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7890933" y="2464266"/>
            <a:ext cx="253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C000"/>
                </a:solidFill>
              </a:rPr>
              <a:t>DELIM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7890933" y="3311055"/>
            <a:ext cx="253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C000"/>
                </a:solidFill>
              </a:rPr>
              <a:t>MNOŽIM</a:t>
            </a:r>
          </a:p>
        </p:txBody>
      </p:sp>
      <p:sp>
        <p:nvSpPr>
          <p:cNvPr id="11" name="Elipsa 10"/>
          <p:cNvSpPr/>
          <p:nvPr/>
        </p:nvSpPr>
        <p:spPr>
          <a:xfrm>
            <a:off x="4438252" y="2286166"/>
            <a:ext cx="828015" cy="84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369871" y="3977971"/>
            <a:ext cx="1143000" cy="84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/>
          <a:srcRect l="58750" t="45066" r="34583" b="43040"/>
          <a:stretch/>
        </p:blipFill>
        <p:spPr>
          <a:xfrm>
            <a:off x="5801046" y="3123293"/>
            <a:ext cx="812800" cy="815661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 rotWithShape="1">
          <a:blip r:embed="rId2"/>
          <a:srcRect l="35833" t="46300" r="55000" b="41477"/>
          <a:stretch/>
        </p:blipFill>
        <p:spPr>
          <a:xfrm>
            <a:off x="7128417" y="3123293"/>
            <a:ext cx="1117600" cy="838200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 rotWithShape="1">
          <a:blip r:embed="rId2"/>
          <a:srcRect l="47986" t="48152" r="46528" b="40489"/>
          <a:stretch/>
        </p:blipFill>
        <p:spPr>
          <a:xfrm>
            <a:off x="4441567" y="3260776"/>
            <a:ext cx="846915" cy="778933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4415199" y="3158617"/>
            <a:ext cx="1002436" cy="8420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Zaobljeni pravokotnik 7"/>
          <p:cNvSpPr/>
          <p:nvPr/>
        </p:nvSpPr>
        <p:spPr>
          <a:xfrm>
            <a:off x="3944160" y="3977971"/>
            <a:ext cx="4488226" cy="8255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9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3343473" y="422682"/>
            <a:ext cx="5689599" cy="1938992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SEŠTEVANJA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218267" y="2539474"/>
            <a:ext cx="80348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6000" dirty="0">
                <a:solidFill>
                  <a:schemeClr val="bg1"/>
                </a:solidFill>
              </a:rPr>
              <a:t>Kateremu številu moramo prišteti 9, </a:t>
            </a:r>
          </a:p>
          <a:p>
            <a:pPr algn="ctr"/>
            <a:r>
              <a:rPr lang="sl-SI" sz="6000" dirty="0">
                <a:solidFill>
                  <a:schemeClr val="bg1"/>
                </a:solidFill>
              </a:rPr>
              <a:t>da dobimo 17?</a:t>
            </a: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3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SEŠTEVANJA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268" y="1775611"/>
            <a:ext cx="7339542" cy="3941771"/>
          </a:xfrm>
          <a:prstGeom prst="rect">
            <a:avLst/>
          </a:prstGeom>
        </p:spPr>
      </p:pic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47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SEŠTEVANJA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394521"/>
            <a:ext cx="8229600" cy="6264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6000" dirty="0"/>
              <a:t>    </a:t>
            </a:r>
            <a:r>
              <a:rPr lang="sl-SI" sz="8000" dirty="0">
                <a:solidFill>
                  <a:schemeClr val="bg1"/>
                </a:solidFill>
                <a:latin typeface="+mj-lt"/>
              </a:rPr>
              <a:t>x + 9 = 17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x = 17 – 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x = 8</a:t>
            </a:r>
          </a:p>
        </p:txBody>
      </p:sp>
      <p:sp>
        <p:nvSpPr>
          <p:cNvPr id="10" name="Elipsa 9"/>
          <p:cNvSpPr/>
          <p:nvPr/>
        </p:nvSpPr>
        <p:spPr>
          <a:xfrm>
            <a:off x="5714601" y="1573162"/>
            <a:ext cx="1422798" cy="16250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Zaobljeni pravokotnik 2"/>
          <p:cNvSpPr/>
          <p:nvPr/>
        </p:nvSpPr>
        <p:spPr>
          <a:xfrm>
            <a:off x="3953933" y="4368800"/>
            <a:ext cx="2838054" cy="11514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7831667" y="2076257"/>
            <a:ext cx="2531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ZAPIS V TREH VRSTICAH!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3015465" y="5704835"/>
            <a:ext cx="51723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PODPISOVANJE!!!</a:t>
            </a:r>
          </a:p>
        </p:txBody>
      </p:sp>
      <p:sp>
        <p:nvSpPr>
          <p:cNvPr id="11" name="Elipsa 10"/>
          <p:cNvSpPr/>
          <p:nvPr/>
        </p:nvSpPr>
        <p:spPr>
          <a:xfrm>
            <a:off x="4886126" y="1730105"/>
            <a:ext cx="973667" cy="383375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229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" grpId="0"/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6" name="Pravokotnik 5"/>
          <p:cNvSpPr/>
          <p:nvPr/>
        </p:nvSpPr>
        <p:spPr>
          <a:xfrm>
            <a:off x="3627107" y="4588931"/>
            <a:ext cx="5122332" cy="1384995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sl-SI" sz="1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sl-SI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Največje število v računih seštevanja je vsota.</a:t>
            </a:r>
          </a:p>
          <a:p>
            <a:pPr algn="ctr"/>
            <a:endParaRPr lang="sl-SI" sz="1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673031" y="3704857"/>
            <a:ext cx="2531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C000"/>
                </a:solidFill>
              </a:rPr>
              <a:t>ZAPIS V DVEH VRSTICAH</a:t>
            </a:r>
          </a:p>
        </p:txBody>
      </p:sp>
      <p:sp>
        <p:nvSpPr>
          <p:cNvPr id="8" name="Zaobljeni pravokotnik 7"/>
          <p:cNvSpPr/>
          <p:nvPr/>
        </p:nvSpPr>
        <p:spPr>
          <a:xfrm>
            <a:off x="4046174" y="3735181"/>
            <a:ext cx="4488226" cy="9896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7882466" y="2667466"/>
            <a:ext cx="2531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FFC000"/>
                </a:solidFill>
              </a:rPr>
              <a:t>ODŠTEVAM</a:t>
            </a:r>
          </a:p>
        </p:txBody>
      </p:sp>
    </p:spTree>
    <p:extLst>
      <p:ext uri="{BB962C8B-B14F-4D97-AF65-F5344CB8AC3E}">
        <p14:creationId xmlns:p14="http://schemas.microsoft.com/office/powerpoint/2010/main" val="20147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ENAČBE SEŠTEVANJA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394521"/>
            <a:ext cx="8229600" cy="62646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6000" dirty="0"/>
              <a:t>    </a:t>
            </a:r>
            <a:r>
              <a:rPr lang="sl-SI" sz="8000" dirty="0">
                <a:solidFill>
                  <a:schemeClr val="bg1"/>
                </a:solidFill>
                <a:latin typeface="+mj-lt"/>
              </a:rPr>
              <a:t>x + 9 = 17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x = 17 – 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x = 8</a:t>
            </a:r>
          </a:p>
        </p:txBody>
      </p:sp>
      <p:sp>
        <p:nvSpPr>
          <p:cNvPr id="3" name="Zaobljeni pravokotnik 2"/>
          <p:cNvSpPr/>
          <p:nvPr/>
        </p:nvSpPr>
        <p:spPr>
          <a:xfrm>
            <a:off x="3953933" y="4368800"/>
            <a:ext cx="2838054" cy="11514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/>
          <p:cNvSpPr txBox="1"/>
          <p:nvPr/>
        </p:nvSpPr>
        <p:spPr>
          <a:xfrm>
            <a:off x="6900334" y="1532266"/>
            <a:ext cx="3447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1. ZAPIS V TREH VRSTICAH!</a:t>
            </a:r>
          </a:p>
        </p:txBody>
      </p:sp>
      <p:sp>
        <p:nvSpPr>
          <p:cNvPr id="11" name="Elipsa 10"/>
          <p:cNvSpPr/>
          <p:nvPr/>
        </p:nvSpPr>
        <p:spPr>
          <a:xfrm>
            <a:off x="4886126" y="1730105"/>
            <a:ext cx="973667" cy="383375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7154334" y="2659641"/>
            <a:ext cx="3259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2. PODPISOVANJE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748367" y="3236993"/>
            <a:ext cx="2531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4. POMOŽNI RAČUN – </a:t>
            </a:r>
          </a:p>
          <a:p>
            <a:pPr algn="ctr"/>
            <a:r>
              <a:rPr lang="sl-SI" sz="3200" b="1" dirty="0">
                <a:solidFill>
                  <a:srgbClr val="FFC000"/>
                </a:solidFill>
              </a:rPr>
              <a:t>NE BRIŠI!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3033101" y="5539939"/>
            <a:ext cx="5006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>
                <a:solidFill>
                  <a:srgbClr val="FFC000"/>
                </a:solidFill>
              </a:rPr>
              <a:t>3. OBČRTAJ REZULTAT </a:t>
            </a:r>
          </a:p>
        </p:txBody>
      </p:sp>
    </p:spTree>
    <p:extLst>
      <p:ext uri="{BB962C8B-B14F-4D97-AF65-F5344CB8AC3E}">
        <p14:creationId xmlns:p14="http://schemas.microsoft.com/office/powerpoint/2010/main" val="26532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76547" cy="685800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4302791" y="287865"/>
            <a:ext cx="3579675" cy="861774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5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PONOVIMO</a:t>
            </a:r>
          </a:p>
        </p:txBody>
      </p:sp>
      <p:sp>
        <p:nvSpPr>
          <p:cNvPr id="8" name="Pravokotnik 7"/>
          <p:cNvSpPr/>
          <p:nvPr/>
        </p:nvSpPr>
        <p:spPr>
          <a:xfrm>
            <a:off x="1879600" y="177800"/>
            <a:ext cx="8585200" cy="578273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964267" y="422682"/>
            <a:ext cx="8500533" cy="1015663"/>
          </a:xfrm>
          <a:prstGeom prst="rect">
            <a:avLst/>
          </a:prstGeom>
          <a:solidFill>
            <a:srgbClr val="00B0F0"/>
          </a:solidFill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VAJA</a:t>
            </a:r>
            <a:endParaRPr lang="sl-SI" sz="6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734" y="4286934"/>
            <a:ext cx="2053364" cy="205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099733" y="1605694"/>
            <a:ext cx="8229600" cy="36100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</a:rPr>
              <a:t>a + 125 = 2 875</a:t>
            </a:r>
            <a:r>
              <a:rPr lang="sl-SI" sz="4000" dirty="0">
                <a:solidFill>
                  <a:schemeClr val="bg1"/>
                </a:solidFill>
                <a:latin typeface="+mj-lt"/>
              </a:rPr>
              <a:t>		</a:t>
            </a: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rgbClr val="FFC000"/>
                </a:solidFill>
                <a:latin typeface="+mj-lt"/>
              </a:rPr>
              <a:t>735 + b = 58 222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rgbClr val="FFCCFF"/>
                </a:solidFill>
                <a:latin typeface="+mj-lt"/>
              </a:rPr>
              <a:t>x + 22 284 = 528 980</a:t>
            </a:r>
          </a:p>
          <a:p>
            <a:pPr marL="0" indent="0" algn="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87 325 + z = 480 321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100 001 + r = 150 509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4000" dirty="0">
              <a:solidFill>
                <a:schemeClr val="bg1"/>
              </a:solidFill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8000" dirty="0">
                <a:solidFill>
                  <a:schemeClr val="bg1"/>
                </a:solidFill>
                <a:latin typeface="+mj-lt"/>
              </a:rPr>
              <a:t>          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73AFDD61-5964-4D66-B425-7FD3A03B8294}"/>
              </a:ext>
            </a:extLst>
          </p:cNvPr>
          <p:cNvSpPr/>
          <p:nvPr/>
        </p:nvSpPr>
        <p:spPr>
          <a:xfrm>
            <a:off x="3355759" y="5191274"/>
            <a:ext cx="5347975" cy="765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30F000C-9317-4BEF-ACDE-D36D2DEE7E8E}"/>
              </a:ext>
            </a:extLst>
          </p:cNvPr>
          <p:cNvSpPr txBox="1"/>
          <p:nvPr/>
        </p:nvSpPr>
        <p:spPr>
          <a:xfrm>
            <a:off x="3488267" y="5214592"/>
            <a:ext cx="6605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rgbClr val="002060"/>
                </a:solidFill>
              </a:rPr>
              <a:t>REŠI ENAČBE V ZVEZEK</a:t>
            </a:r>
          </a:p>
        </p:txBody>
      </p:sp>
    </p:spTree>
    <p:extLst>
      <p:ext uri="{BB962C8B-B14F-4D97-AF65-F5344CB8AC3E}">
        <p14:creationId xmlns:p14="http://schemas.microsoft.com/office/powerpoint/2010/main" val="13070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789</Words>
  <Application>Microsoft Office PowerPoint</Application>
  <PresentationFormat>Širokozaslonsko</PresentationFormat>
  <Paragraphs>221</Paragraphs>
  <Slides>32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Mateja Majhen</dc:creator>
  <cp:lastModifiedBy>OŠ Lenart 03</cp:lastModifiedBy>
  <cp:revision>20</cp:revision>
  <dcterms:created xsi:type="dcterms:W3CDTF">2021-01-15T05:54:10Z</dcterms:created>
  <dcterms:modified xsi:type="dcterms:W3CDTF">2022-01-13T18:19:16Z</dcterms:modified>
</cp:coreProperties>
</file>