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60" r:id="rId3"/>
    <p:sldId id="261" r:id="rId4"/>
    <p:sldId id="262" r:id="rId5"/>
    <p:sldId id="263" r:id="rId6"/>
    <p:sldId id="267" r:id="rId7"/>
    <p:sldId id="266" r:id="rId8"/>
    <p:sldId id="264" r:id="rId9"/>
    <p:sldId id="265" r:id="rId10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67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ja Šikovec" userId="05b0d955-8db8-41c5-b90b-8fc199c53ce1" providerId="ADAL" clId="{12BEAFA1-D3E9-4538-A8D5-9FF0401F9D99}"/>
    <pc:docChg chg="custSel addSld delSld modSld sldOrd">
      <pc:chgData name="Sanja Šikovec" userId="05b0d955-8db8-41c5-b90b-8fc199c53ce1" providerId="ADAL" clId="{12BEAFA1-D3E9-4538-A8D5-9FF0401F9D99}" dt="2020-05-24T09:59:02.510" v="500" actId="47"/>
      <pc:docMkLst>
        <pc:docMk/>
      </pc:docMkLst>
      <pc:sldChg chg="addSp modSp mod">
        <pc:chgData name="Sanja Šikovec" userId="05b0d955-8db8-41c5-b90b-8fc199c53ce1" providerId="ADAL" clId="{12BEAFA1-D3E9-4538-A8D5-9FF0401F9D99}" dt="2020-05-24T09:45:14.592" v="53" actId="207"/>
        <pc:sldMkLst>
          <pc:docMk/>
          <pc:sldMk cId="0" sldId="260"/>
        </pc:sldMkLst>
        <pc:spChg chg="mod">
          <ac:chgData name="Sanja Šikovec" userId="05b0d955-8db8-41c5-b90b-8fc199c53ce1" providerId="ADAL" clId="{12BEAFA1-D3E9-4538-A8D5-9FF0401F9D99}" dt="2020-05-24T09:44:31.333" v="16" actId="1076"/>
          <ac:spMkLst>
            <pc:docMk/>
            <pc:sldMk cId="0" sldId="260"/>
            <ac:spMk id="2" creationId="{00000000-0000-0000-0000-000000000000}"/>
          </ac:spMkLst>
        </pc:spChg>
        <pc:spChg chg="mod">
          <ac:chgData name="Sanja Šikovec" userId="05b0d955-8db8-41c5-b90b-8fc199c53ce1" providerId="ADAL" clId="{12BEAFA1-D3E9-4538-A8D5-9FF0401F9D99}" dt="2020-05-24T09:44:38.541" v="18" actId="1076"/>
          <ac:spMkLst>
            <pc:docMk/>
            <pc:sldMk cId="0" sldId="260"/>
            <ac:spMk id="3" creationId="{00000000-0000-0000-0000-000000000000}"/>
          </ac:spMkLst>
        </pc:spChg>
        <pc:spChg chg="mod">
          <ac:chgData name="Sanja Šikovec" userId="05b0d955-8db8-41c5-b90b-8fc199c53ce1" providerId="ADAL" clId="{12BEAFA1-D3E9-4538-A8D5-9FF0401F9D99}" dt="2020-05-24T09:44:34.549" v="17" actId="1076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Sanja Šikovec" userId="05b0d955-8db8-41c5-b90b-8fc199c53ce1" providerId="ADAL" clId="{12BEAFA1-D3E9-4538-A8D5-9FF0401F9D99}" dt="2020-05-24T09:45:14.592" v="53" actId="207"/>
          <ac:spMkLst>
            <pc:docMk/>
            <pc:sldMk cId="0" sldId="260"/>
            <ac:spMk id="5" creationId="{AA82F241-A241-4503-8564-EC1ACC3F71E2}"/>
          </ac:spMkLst>
        </pc:spChg>
      </pc:sldChg>
      <pc:sldChg chg="addSp delSp modSp mod">
        <pc:chgData name="Sanja Šikovec" userId="05b0d955-8db8-41c5-b90b-8fc199c53ce1" providerId="ADAL" clId="{12BEAFA1-D3E9-4538-A8D5-9FF0401F9D99}" dt="2020-05-24T09:47:35.459" v="78" actId="207"/>
        <pc:sldMkLst>
          <pc:docMk/>
          <pc:sldMk cId="0" sldId="262"/>
        </pc:sldMkLst>
        <pc:spChg chg="del">
          <ac:chgData name="Sanja Šikovec" userId="05b0d955-8db8-41c5-b90b-8fc199c53ce1" providerId="ADAL" clId="{12BEAFA1-D3E9-4538-A8D5-9FF0401F9D99}" dt="2020-05-24T09:47:03.183" v="54" actId="21"/>
          <ac:spMkLst>
            <pc:docMk/>
            <pc:sldMk cId="0" sldId="262"/>
            <ac:spMk id="3" creationId="{00000000-0000-0000-0000-000000000000}"/>
          </ac:spMkLst>
        </pc:spChg>
        <pc:spChg chg="del">
          <ac:chgData name="Sanja Šikovec" userId="05b0d955-8db8-41c5-b90b-8fc199c53ce1" providerId="ADAL" clId="{12BEAFA1-D3E9-4538-A8D5-9FF0401F9D99}" dt="2020-05-24T09:44:26.913" v="15" actId="478"/>
          <ac:spMkLst>
            <pc:docMk/>
            <pc:sldMk cId="0" sldId="262"/>
            <ac:spMk id="5" creationId="{00000000-0000-0000-0000-000000000000}"/>
          </ac:spMkLst>
        </pc:spChg>
        <pc:spChg chg="add mod">
          <ac:chgData name="Sanja Šikovec" userId="05b0d955-8db8-41c5-b90b-8fc199c53ce1" providerId="ADAL" clId="{12BEAFA1-D3E9-4538-A8D5-9FF0401F9D99}" dt="2020-05-24T09:47:35.459" v="78" actId="207"/>
          <ac:spMkLst>
            <pc:docMk/>
            <pc:sldMk cId="0" sldId="262"/>
            <ac:spMk id="6" creationId="{37C1F250-92B6-4A72-818D-FD7D25B48439}"/>
          </ac:spMkLst>
        </pc:spChg>
      </pc:sldChg>
      <pc:sldChg chg="modSp mod">
        <pc:chgData name="Sanja Šikovec" userId="05b0d955-8db8-41c5-b90b-8fc199c53ce1" providerId="ADAL" clId="{12BEAFA1-D3E9-4538-A8D5-9FF0401F9D99}" dt="2020-05-24T09:43:17.503" v="14" actId="14100"/>
        <pc:sldMkLst>
          <pc:docMk/>
          <pc:sldMk cId="0" sldId="266"/>
        </pc:sldMkLst>
        <pc:spChg chg="mod">
          <ac:chgData name="Sanja Šikovec" userId="05b0d955-8db8-41c5-b90b-8fc199c53ce1" providerId="ADAL" clId="{12BEAFA1-D3E9-4538-A8D5-9FF0401F9D99}" dt="2020-05-24T09:43:10.081" v="6" actId="20577"/>
          <ac:spMkLst>
            <pc:docMk/>
            <pc:sldMk cId="0" sldId="266"/>
            <ac:spMk id="5" creationId="{DA1005FF-B726-419F-88C2-EFE35819D3AD}"/>
          </ac:spMkLst>
        </pc:spChg>
        <pc:spChg chg="mod">
          <ac:chgData name="Sanja Šikovec" userId="05b0d955-8db8-41c5-b90b-8fc199c53ce1" providerId="ADAL" clId="{12BEAFA1-D3E9-4538-A8D5-9FF0401F9D99}" dt="2020-05-24T09:43:17.503" v="14" actId="14100"/>
          <ac:spMkLst>
            <pc:docMk/>
            <pc:sldMk cId="0" sldId="266"/>
            <ac:spMk id="6" creationId="{8FBEA250-AC94-449C-A499-342AA5BFFDD5}"/>
          </ac:spMkLst>
        </pc:spChg>
      </pc:sldChg>
      <pc:sldChg chg="delSp del mod">
        <pc:chgData name="Sanja Šikovec" userId="05b0d955-8db8-41c5-b90b-8fc199c53ce1" providerId="ADAL" clId="{12BEAFA1-D3E9-4538-A8D5-9FF0401F9D99}" dt="2020-05-24T09:59:02.510" v="500" actId="47"/>
        <pc:sldMkLst>
          <pc:docMk/>
          <pc:sldMk cId="0" sldId="268"/>
        </pc:sldMkLst>
        <pc:picChg chg="del">
          <ac:chgData name="Sanja Šikovec" userId="05b0d955-8db8-41c5-b90b-8fc199c53ce1" providerId="ADAL" clId="{12BEAFA1-D3E9-4538-A8D5-9FF0401F9D99}" dt="2020-05-24T09:52:08.478" v="79" actId="478"/>
          <ac:picMkLst>
            <pc:docMk/>
            <pc:sldMk cId="0" sldId="268"/>
            <ac:picMk id="2" creationId="{00000000-0000-0000-0000-000000000000}"/>
          </ac:picMkLst>
        </pc:picChg>
      </pc:sldChg>
      <pc:sldChg chg="addSp modSp new mod ord setBg">
        <pc:chgData name="Sanja Šikovec" userId="05b0d955-8db8-41c5-b90b-8fc199c53ce1" providerId="ADAL" clId="{12BEAFA1-D3E9-4538-A8D5-9FF0401F9D99}" dt="2020-05-24T09:58:54.286" v="499" actId="1076"/>
        <pc:sldMkLst>
          <pc:docMk/>
          <pc:sldMk cId="1228318134" sldId="269"/>
        </pc:sldMkLst>
        <pc:spChg chg="add mod">
          <ac:chgData name="Sanja Šikovec" userId="05b0d955-8db8-41c5-b90b-8fc199c53ce1" providerId="ADAL" clId="{12BEAFA1-D3E9-4538-A8D5-9FF0401F9D99}" dt="2020-05-24T09:58:54.286" v="499" actId="1076"/>
          <ac:spMkLst>
            <pc:docMk/>
            <pc:sldMk cId="1228318134" sldId="269"/>
            <ac:spMk id="4" creationId="{EFF966A7-A51A-4CA8-964F-B74A5C6B0F67}"/>
          </ac:spMkLst>
        </pc:spChg>
        <pc:picChg chg="add mod modCrop">
          <ac:chgData name="Sanja Šikovec" userId="05b0d955-8db8-41c5-b90b-8fc199c53ce1" providerId="ADAL" clId="{12BEAFA1-D3E9-4538-A8D5-9FF0401F9D99}" dt="2020-05-24T09:56:12.901" v="493" actId="1076"/>
          <ac:picMkLst>
            <pc:docMk/>
            <pc:sldMk cId="1228318134" sldId="269"/>
            <ac:picMk id="3" creationId="{00B64F74-7B42-412B-AA5A-57FDDC539F8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sl-SI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Kliknite ikono, če želite dodati sliko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FE619A3-A779-488E-889A-29CB0C03E3EA}" type="datetimeFigureOut">
              <a:rPr lang="sl-SI" smtClean="0"/>
              <a:pPr/>
              <a:t>22. 05. 2020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BE59592-38E1-4307-A793-05E7CF7BA838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-4os.ce.edus.si/gradiva/zgo/srednji_vek/plemstvo.html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radovislovenije.si/zivljenje-na-gradu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watch?v=yW213k_7jzg" TargetMode="External"/><Relationship Id="rId5" Type="http://schemas.openxmlformats.org/officeDocument/2006/relationships/hyperlink" Target="https://www.youtube.com/watch?v=nF_QSTM-G6E" TargetMode="Externa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0B64F74-7B42-412B-AA5A-57FDDC539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15350" r="10800" b="34250"/>
          <a:stretch/>
        </p:blipFill>
        <p:spPr>
          <a:xfrm>
            <a:off x="395536" y="2207563"/>
            <a:ext cx="2880320" cy="345638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EFF966A7-A51A-4CA8-964F-B74A5C6B0F67}"/>
              </a:ext>
            </a:extLst>
          </p:cNvPr>
          <p:cNvSpPr txBox="1"/>
          <p:nvPr/>
        </p:nvSpPr>
        <p:spPr>
          <a:xfrm>
            <a:off x="3419872" y="797510"/>
            <a:ext cx="56166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Hej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, 7. a!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Nov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teden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nove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</a:rPr>
              <a:t>zmage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</a:rPr>
              <a:t>. 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 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Danes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boste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izvedeli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nekaj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več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o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življenju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plemičev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gradu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Prepričana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sem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, da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že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ogromno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veste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. 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Najprej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si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snov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preberite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v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učbeniku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nato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pa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si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oglejte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slike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na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prosojnicah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ter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zapišite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vso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snov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.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Drugega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dela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pri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zgodovini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danes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nimate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n-US" sz="2400" dirty="0">
              <a:solidFill>
                <a:schemeClr val="bg1"/>
              </a:solidFill>
              <a:latin typeface="Century" panose="02040604050505020304" pitchFamily="18" charset="0"/>
              <a:sym typeface="Wingdings" panose="05000000000000000000" pitchFamily="2" charset="2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Imejte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lep</a:t>
            </a:r>
            <a:r>
              <a:rPr lang="en-US" sz="2400" dirty="0">
                <a:solidFill>
                  <a:schemeClr val="bg1"/>
                </a:solidFill>
                <a:latin typeface="Century" panose="02040604050505020304" pitchFamily="18" charset="0"/>
                <a:sym typeface="Wingdings" panose="05000000000000000000" pitchFamily="2" charset="2"/>
              </a:rPr>
              <a:t> dan. </a:t>
            </a:r>
            <a:endParaRPr lang="en-SI" sz="2400" dirty="0">
              <a:solidFill>
                <a:schemeClr val="bg1"/>
              </a:solidFill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318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57200" y="548680"/>
            <a:ext cx="8229600" cy="1828800"/>
          </a:xfrm>
        </p:spPr>
        <p:txBody>
          <a:bodyPr/>
          <a:lstStyle/>
          <a:p>
            <a:r>
              <a:rPr lang="sl-SI" dirty="0"/>
              <a:t>Življenje fevdalcev na gradovih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64445" y="3617153"/>
            <a:ext cx="6415110" cy="1726736"/>
          </a:xfrm>
        </p:spPr>
        <p:txBody>
          <a:bodyPr/>
          <a:lstStyle/>
          <a:p>
            <a:r>
              <a:rPr lang="sl-SI" dirty="0"/>
              <a:t>FEVDALEC – zemljiški gospod (plemič - vladar, grofje, vitezi, baroni, škofje …)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75856" y="250030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Učbenik str. 149, 150.</a:t>
            </a:r>
          </a:p>
        </p:txBody>
      </p:sp>
      <p:sp>
        <p:nvSpPr>
          <p:cNvPr id="5" name="Pravokotnik: zaokroženi vogali 4">
            <a:hlinkClick r:id="rId2"/>
            <a:extLst>
              <a:ext uri="{FF2B5EF4-FFF2-40B4-BE49-F238E27FC236}">
                <a16:creationId xmlns:a16="http://schemas.microsoft.com/office/drawing/2014/main" id="{AA82F241-A241-4503-8564-EC1ACC3F71E2}"/>
              </a:ext>
            </a:extLst>
          </p:cNvPr>
          <p:cNvSpPr/>
          <p:nvPr/>
        </p:nvSpPr>
        <p:spPr>
          <a:xfrm>
            <a:off x="611560" y="5085184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Spletna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povezava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vse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plemstvu</a:t>
            </a:r>
            <a:endParaRPr lang="en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1. GRAD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143248"/>
            <a:ext cx="5715040" cy="352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0992" y="1285860"/>
            <a:ext cx="4953008" cy="3714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1214422"/>
            <a:ext cx="591211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PoljeZBesedilom 6"/>
          <p:cNvSpPr txBox="1"/>
          <p:nvPr/>
        </p:nvSpPr>
        <p:spPr>
          <a:xfrm>
            <a:off x="1428728" y="1857364"/>
            <a:ext cx="6143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l-SI" dirty="0"/>
          </a:p>
        </p:txBody>
      </p:sp>
      <p:sp>
        <p:nvSpPr>
          <p:cNvPr id="8" name="Zaobljeni pravokotnik 7"/>
          <p:cNvSpPr/>
          <p:nvPr/>
        </p:nvSpPr>
        <p:spPr>
          <a:xfrm>
            <a:off x="1214414" y="1928802"/>
            <a:ext cx="7143800" cy="278608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l-SI" sz="2800" b="1" dirty="0"/>
              <a:t> Na vzpetinah – obrambna in varovalna lega,</a:t>
            </a:r>
          </a:p>
          <a:p>
            <a:pPr>
              <a:buFontTx/>
              <a:buChar char="-"/>
            </a:pPr>
            <a:r>
              <a:rPr lang="sl-SI" sz="2800" b="1" dirty="0"/>
              <a:t> od 16. stoletja dalje na ravninah - DVORCI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2. ŽIVLJENJE NA GRADOVIH</a:t>
            </a:r>
          </a:p>
        </p:txBody>
      </p:sp>
      <p:sp>
        <p:nvSpPr>
          <p:cNvPr id="4" name="Zaobljeni pravokotnik 3"/>
          <p:cNvSpPr/>
          <p:nvPr/>
        </p:nvSpPr>
        <p:spPr>
          <a:xfrm>
            <a:off x="500034" y="1571612"/>
            <a:ext cx="8143932" cy="31432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l-SI" sz="2800" dirty="0"/>
              <a:t> samozadosten, </a:t>
            </a:r>
          </a:p>
          <a:p>
            <a:pPr>
              <a:buFontTx/>
              <a:buChar char="-"/>
            </a:pPr>
            <a:r>
              <a:rPr lang="sl-SI" sz="2800" dirty="0"/>
              <a:t> središče zemljiškega gospoda,</a:t>
            </a:r>
          </a:p>
          <a:p>
            <a:pPr>
              <a:buFontTx/>
              <a:buChar char="-"/>
            </a:pPr>
            <a:r>
              <a:rPr lang="sl-SI" sz="2800" dirty="0"/>
              <a:t> kapele, hlevi</a:t>
            </a:r>
          </a:p>
          <a:p>
            <a:pPr>
              <a:buFontTx/>
              <a:buChar char="-"/>
            </a:pPr>
            <a:r>
              <a:rPr lang="sl-SI" sz="2800" dirty="0"/>
              <a:t> PALACIJ – stanovanjski del gradu</a:t>
            </a:r>
          </a:p>
          <a:p>
            <a:pPr>
              <a:buFontTx/>
              <a:buChar char="-"/>
            </a:pPr>
            <a:r>
              <a:rPr lang="sl-SI" sz="2800" dirty="0"/>
              <a:t> </a:t>
            </a:r>
            <a:r>
              <a:rPr lang="sl-SI" sz="2800"/>
              <a:t>upravno središče</a:t>
            </a:r>
            <a:endParaRPr lang="sl-SI" sz="2800" dirty="0"/>
          </a:p>
        </p:txBody>
      </p:sp>
      <p:sp>
        <p:nvSpPr>
          <p:cNvPr id="6" name="Pravokotnik: zaokroženi vogali 5">
            <a:hlinkClick r:id="rId2"/>
            <a:extLst>
              <a:ext uri="{FF2B5EF4-FFF2-40B4-BE49-F238E27FC236}">
                <a16:creationId xmlns:a16="http://schemas.microsoft.com/office/drawing/2014/main" id="{37C1F250-92B6-4A72-818D-FD7D25B48439}"/>
              </a:ext>
            </a:extLst>
          </p:cNvPr>
          <p:cNvSpPr/>
          <p:nvPr/>
        </p:nvSpPr>
        <p:spPr>
          <a:xfrm>
            <a:off x="457200" y="5373216"/>
            <a:ext cx="3682752" cy="1143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bg1"/>
                </a:solidFill>
              </a:rPr>
              <a:t>Življenje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gradovih</a:t>
            </a:r>
            <a:endParaRPr lang="en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3. GRAJSKA GOSPODA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59375" t="19444" r="3125" b="34722"/>
          <a:stretch>
            <a:fillRect/>
          </a:stretch>
        </p:blipFill>
        <p:spPr bwMode="auto">
          <a:xfrm>
            <a:off x="285720" y="1285859"/>
            <a:ext cx="4357718" cy="399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14422"/>
            <a:ext cx="34861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 l="2083" t="69086" r="67708"/>
          <a:stretch>
            <a:fillRect/>
          </a:stretch>
        </p:blipFill>
        <p:spPr bwMode="auto">
          <a:xfrm>
            <a:off x="285720" y="2428868"/>
            <a:ext cx="5584588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1291" y="3786166"/>
            <a:ext cx="2742709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142852"/>
            <a:ext cx="2500330" cy="3549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aobljeni pravokotnik 4"/>
          <p:cNvSpPr/>
          <p:nvPr/>
        </p:nvSpPr>
        <p:spPr>
          <a:xfrm>
            <a:off x="632768" y="229241"/>
            <a:ext cx="4875336" cy="247967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l-SI" sz="2400" dirty="0"/>
              <a:t>hladne sobe – ognjišča, TAPISERIJE</a:t>
            </a:r>
          </a:p>
          <a:p>
            <a:pPr>
              <a:buFontTx/>
              <a:buChar char="-"/>
            </a:pPr>
            <a:r>
              <a:rPr lang="sl-SI" sz="2400" dirty="0"/>
              <a:t> moški: lov, ženske: vezenje</a:t>
            </a:r>
          </a:p>
          <a:p>
            <a:pPr>
              <a:buFontTx/>
              <a:buChar char="-"/>
            </a:pPr>
            <a:r>
              <a:rPr lang="sl-SI" sz="2400" dirty="0"/>
              <a:t> TRUBADURJI – potujoči pevci, prenašali novice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" b="10497"/>
          <a:stretch/>
        </p:blipFill>
        <p:spPr bwMode="auto">
          <a:xfrm>
            <a:off x="251229" y="2924944"/>
            <a:ext cx="5997310" cy="3558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 l="50000" t="30556" r="2083" b="18055"/>
          <a:stretch>
            <a:fillRect/>
          </a:stretch>
        </p:blipFill>
        <p:spPr bwMode="auto">
          <a:xfrm>
            <a:off x="500034" y="428604"/>
            <a:ext cx="4174296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 l="5208" t="58333" r="5208" b="11111"/>
          <a:stretch>
            <a:fillRect/>
          </a:stretch>
        </p:blipFill>
        <p:spPr bwMode="auto">
          <a:xfrm>
            <a:off x="0" y="4500546"/>
            <a:ext cx="9215501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 l="11458" t="19444" r="54167" b="2778"/>
          <a:stretch>
            <a:fillRect/>
          </a:stretch>
        </p:blipFill>
        <p:spPr bwMode="auto">
          <a:xfrm>
            <a:off x="5004048" y="357190"/>
            <a:ext cx="235745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ravokotnik: zaokroženi vogali 4">
            <a:hlinkClick r:id="rId5"/>
            <a:extLst>
              <a:ext uri="{FF2B5EF4-FFF2-40B4-BE49-F238E27FC236}">
                <a16:creationId xmlns:a16="http://schemas.microsoft.com/office/drawing/2014/main" id="{DA1005FF-B726-419F-88C2-EFE35819D3AD}"/>
              </a:ext>
            </a:extLst>
          </p:cNvPr>
          <p:cNvSpPr/>
          <p:nvPr/>
        </p:nvSpPr>
        <p:spPr>
          <a:xfrm>
            <a:off x="7452320" y="1988852"/>
            <a:ext cx="1440160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Video: </a:t>
            </a:r>
            <a:r>
              <a:rPr lang="en-US" dirty="0" err="1"/>
              <a:t>Kdo</a:t>
            </a:r>
            <a:r>
              <a:rPr lang="en-US" dirty="0"/>
              <a:t> so </a:t>
            </a:r>
            <a:r>
              <a:rPr lang="en-US" dirty="0" err="1"/>
              <a:t>bili</a:t>
            </a:r>
            <a:r>
              <a:rPr lang="en-US" dirty="0"/>
              <a:t> </a:t>
            </a:r>
            <a:r>
              <a:rPr lang="en-US" dirty="0" err="1"/>
              <a:t>vitezi</a:t>
            </a:r>
            <a:r>
              <a:rPr lang="en-US" dirty="0"/>
              <a:t>?</a:t>
            </a:r>
            <a:endParaRPr lang="en-SI" dirty="0"/>
          </a:p>
        </p:txBody>
      </p:sp>
      <p:sp>
        <p:nvSpPr>
          <p:cNvPr id="6" name="Pravokotnik: zaokroženi vogali 5">
            <a:hlinkClick r:id="rId6"/>
            <a:extLst>
              <a:ext uri="{FF2B5EF4-FFF2-40B4-BE49-F238E27FC236}">
                <a16:creationId xmlns:a16="http://schemas.microsoft.com/office/drawing/2014/main" id="{8FBEA250-AC94-449C-A499-342AA5BFFDD5}"/>
              </a:ext>
            </a:extLst>
          </p:cNvPr>
          <p:cNvSpPr/>
          <p:nvPr/>
        </p:nvSpPr>
        <p:spPr>
          <a:xfrm>
            <a:off x="7452320" y="3282134"/>
            <a:ext cx="1584176" cy="1075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Video: </a:t>
            </a:r>
            <a:r>
              <a:rPr lang="en-US" dirty="0" err="1"/>
              <a:t>Vitezi</a:t>
            </a:r>
            <a:r>
              <a:rPr lang="en-US" dirty="0"/>
              <a:t> </a:t>
            </a:r>
            <a:r>
              <a:rPr lang="en-US" dirty="0" err="1"/>
              <a:t>Belega</a:t>
            </a:r>
            <a:r>
              <a:rPr lang="en-US" dirty="0"/>
              <a:t> </a:t>
            </a:r>
            <a:r>
              <a:rPr lang="en-US" dirty="0" err="1"/>
              <a:t>volka</a:t>
            </a:r>
            <a:endParaRPr lang="en-S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4. VITEZI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1500174"/>
            <a:ext cx="18097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48986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1214422"/>
            <a:ext cx="7920063" cy="529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aobljeni pravokotnik 5"/>
          <p:cNvSpPr/>
          <p:nvPr/>
        </p:nvSpPr>
        <p:spPr>
          <a:xfrm>
            <a:off x="1214414" y="3143248"/>
            <a:ext cx="7143800" cy="278608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l-SI" sz="2400" b="1" dirty="0"/>
              <a:t> viteški turnirji,</a:t>
            </a:r>
          </a:p>
          <a:p>
            <a:pPr>
              <a:buFontTx/>
              <a:buChar char="-"/>
            </a:pPr>
            <a:r>
              <a:rPr lang="sl-SI" sz="2400" b="1" dirty="0"/>
              <a:t> plemiči nižjega rodu, služili večjim gospodom,</a:t>
            </a:r>
          </a:p>
          <a:p>
            <a:pPr>
              <a:buFontTx/>
              <a:buChar char="-"/>
            </a:pPr>
            <a:r>
              <a:rPr lang="sl-SI" sz="2400" b="1" dirty="0"/>
              <a:t> oprema: meč, kopje, oklepi,</a:t>
            </a:r>
          </a:p>
          <a:p>
            <a:pPr>
              <a:buFontTx/>
              <a:buChar char="-"/>
            </a:pPr>
            <a:r>
              <a:rPr lang="sl-SI" sz="2400" b="1" dirty="0"/>
              <a:t> predstavljali pogum, čast, pobožnost</a:t>
            </a:r>
          </a:p>
          <a:p>
            <a:pPr>
              <a:buFontTx/>
              <a:buChar char="-"/>
            </a:pPr>
            <a:r>
              <a:rPr lang="sl-SI" sz="2400" b="1" dirty="0"/>
              <a:t> viteštvo – način življenja in razmišljanja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5. </a:t>
            </a:r>
            <a:r>
              <a:rPr lang="sl-SI"/>
              <a:t>DRUGI GRAJSKI PREBIVALCI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3286124"/>
            <a:ext cx="52387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441007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aobljeni pravokotnik 4"/>
          <p:cNvSpPr/>
          <p:nvPr/>
        </p:nvSpPr>
        <p:spPr>
          <a:xfrm>
            <a:off x="5143504" y="1428736"/>
            <a:ext cx="3643338" cy="171451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sl-SI" sz="2400" dirty="0"/>
              <a:t> obrtniki</a:t>
            </a:r>
          </a:p>
          <a:p>
            <a:pPr>
              <a:buFontTx/>
              <a:buChar char="-"/>
            </a:pPr>
            <a:r>
              <a:rPr lang="sl-SI" sz="2400" dirty="0"/>
              <a:t> vojaki</a:t>
            </a:r>
          </a:p>
          <a:p>
            <a:pPr>
              <a:buFontTx/>
              <a:buChar char="-"/>
            </a:pPr>
            <a:r>
              <a:rPr lang="sl-SI" sz="2400" dirty="0"/>
              <a:t> hlapci, dekle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h">
  <a:themeElements>
    <a:clrScheme name="Vrh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Vrh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rh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3148</TotalTime>
  <Words>237</Words>
  <Application>Microsoft Office PowerPoint</Application>
  <PresentationFormat>Diaprojekcija na zaslonu (4:3)</PresentationFormat>
  <Paragraphs>39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7" baseType="lpstr">
      <vt:lpstr>Arial</vt:lpstr>
      <vt:lpstr>Book Antiqua</vt:lpstr>
      <vt:lpstr>Century</vt:lpstr>
      <vt:lpstr>Lucida Sans</vt:lpstr>
      <vt:lpstr>Wingdings</vt:lpstr>
      <vt:lpstr>Wingdings 2</vt:lpstr>
      <vt:lpstr>Wingdings 3</vt:lpstr>
      <vt:lpstr>Vrh</vt:lpstr>
      <vt:lpstr>PowerPointova predstavitev</vt:lpstr>
      <vt:lpstr>Življenje fevdalcev na gradovih</vt:lpstr>
      <vt:lpstr>1. GRAD</vt:lpstr>
      <vt:lpstr>2. ŽIVLJENJE NA GRADOVIH</vt:lpstr>
      <vt:lpstr>3. GRAJSKA GOSPODA</vt:lpstr>
      <vt:lpstr>PowerPointova predstavitev</vt:lpstr>
      <vt:lpstr>PowerPointova predstavitev</vt:lpstr>
      <vt:lpstr>4. VITEZI</vt:lpstr>
      <vt:lpstr>5. DRUGI GRAJSKI PREBIVALCI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SanjaHP</dc:creator>
  <cp:lastModifiedBy>Sanja Šikovec</cp:lastModifiedBy>
  <cp:revision>26</cp:revision>
  <dcterms:created xsi:type="dcterms:W3CDTF">2012-03-28T16:34:25Z</dcterms:created>
  <dcterms:modified xsi:type="dcterms:W3CDTF">2020-05-24T09:59:05Z</dcterms:modified>
</cp:coreProperties>
</file>