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1812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5081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258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6209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953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4722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080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222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8116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9430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442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99589-2E25-449F-B179-A5C9C4997508}" type="datetimeFigureOut">
              <a:rPr lang="sl-SI" smtClean="0"/>
              <a:t>3. 10. 2021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22D6-5FB3-4A57-B9A3-37BDF264E11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823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jvideo.com/video-tako-izgleda-spocetje-otoka-v-telesu/f57ce0daf93abe5b221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icna.net/wp-content/uploads/flipbook/1/mobile/index.html#p=5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7957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Od spočetja do rojstva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sl-SI" sz="3600" b="1" dirty="0" smtClean="0">
                <a:solidFill>
                  <a:srgbClr val="0070C0"/>
                </a:solidFill>
              </a:rPr>
              <a:t>SPO</a:t>
            </a:r>
          </a:p>
          <a:p>
            <a:endParaRPr lang="sl-SI" sz="3600" b="1" dirty="0"/>
          </a:p>
          <a:p>
            <a:endParaRPr lang="sl-SI" sz="3600" b="1" dirty="0" smtClean="0"/>
          </a:p>
          <a:p>
            <a:r>
              <a:rPr lang="sl-SI" sz="3600" b="1" dirty="0" smtClean="0"/>
              <a:t>3. razred</a:t>
            </a:r>
            <a:endParaRPr lang="sl-SI" sz="3600" b="1" dirty="0"/>
          </a:p>
        </p:txBody>
      </p:sp>
    </p:spTree>
    <p:extLst>
      <p:ext uri="{BB962C8B-B14F-4D97-AF65-F5344CB8AC3E}">
        <p14:creationId xmlns:p14="http://schemas.microsoft.com/office/powerpoint/2010/main" val="113810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Otroku začne biti srce po 21 dnevu</a:t>
            </a:r>
            <a:r>
              <a:rPr lang="sl-SI" dirty="0" smtClean="0"/>
              <a:t>, nato se počasi začnejo razvijati </a:t>
            </a:r>
            <a:r>
              <a:rPr lang="sl-SI" b="1" dirty="0" smtClean="0">
                <a:solidFill>
                  <a:srgbClr val="FF0000"/>
                </a:solidFill>
              </a:rPr>
              <a:t>možgani</a:t>
            </a:r>
            <a:r>
              <a:rPr lang="sl-SI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Otrok se razvija v maternici</a:t>
            </a:r>
            <a:r>
              <a:rPr lang="sl-SI" dirty="0" smtClean="0"/>
              <a:t>, ki je na nek način </a:t>
            </a:r>
            <a:r>
              <a:rPr lang="sl-SI" b="1" dirty="0" smtClean="0">
                <a:solidFill>
                  <a:srgbClr val="0070C0"/>
                </a:solidFill>
              </a:rPr>
              <a:t>9 mesecev </a:t>
            </a:r>
            <a:r>
              <a:rPr lang="sl-SI" dirty="0" smtClean="0"/>
              <a:t>njegova „soba“.</a:t>
            </a:r>
          </a:p>
          <a:p>
            <a:pPr algn="just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V maternici je voda, ki ji pravimo plodovnica</a:t>
            </a:r>
            <a:r>
              <a:rPr lang="sl-SI" dirty="0" smtClean="0"/>
              <a:t> in otrok v njej </a:t>
            </a:r>
            <a:r>
              <a:rPr lang="sl-SI" b="1" dirty="0" smtClean="0">
                <a:solidFill>
                  <a:srgbClr val="0070C0"/>
                </a:solidFill>
              </a:rPr>
              <a:t>plav</a:t>
            </a:r>
            <a:r>
              <a:rPr lang="sl-SI" dirty="0" smtClean="0"/>
              <a:t>a.</a:t>
            </a:r>
          </a:p>
          <a:p>
            <a:pPr algn="just">
              <a:lnSpc>
                <a:spcPct val="150000"/>
              </a:lnSpc>
            </a:pPr>
            <a:r>
              <a:rPr lang="sl-SI" dirty="0" smtClean="0"/>
              <a:t>Med nosečnostjo se v maternici oblikuje </a:t>
            </a:r>
            <a:r>
              <a:rPr lang="sl-SI" b="1" dirty="0" smtClean="0">
                <a:solidFill>
                  <a:srgbClr val="FF0000"/>
                </a:solidFill>
              </a:rPr>
              <a:t>posteljica</a:t>
            </a:r>
            <a:r>
              <a:rPr lang="sl-SI" dirty="0" smtClean="0"/>
              <a:t>. To je pregrada, ki </a:t>
            </a:r>
            <a:r>
              <a:rPr lang="sl-SI" b="1" dirty="0" smtClean="0">
                <a:solidFill>
                  <a:srgbClr val="00B050"/>
                </a:solidFill>
              </a:rPr>
              <a:t>ga ščiti in preprečuje, da bi bil otrok v neposrednem stiku s škodljivimi snovmi, zaradi katerih bi lahko zbolel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503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5918109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dirty="0" smtClean="0"/>
              <a:t>Vendar posteljica ne preprečuje vsem stvarem prehajanje, </a:t>
            </a:r>
            <a:r>
              <a:rPr lang="sl-SI" b="1" dirty="0" smtClean="0">
                <a:solidFill>
                  <a:srgbClr val="00B050"/>
                </a:solidFill>
              </a:rPr>
              <a:t>nekatere snovi, ki jih mama zaužije, vseeno lahko pridejo do otroka</a:t>
            </a:r>
            <a:r>
              <a:rPr lang="sl-SI" dirty="0" smtClean="0"/>
              <a:t>. Zato je zelo </a:t>
            </a:r>
            <a:r>
              <a:rPr lang="sl-SI" b="1" dirty="0" smtClean="0">
                <a:solidFill>
                  <a:srgbClr val="FF0000"/>
                </a:solidFill>
              </a:rPr>
              <a:t>pomembno, kaj mama zauživa med nosečnostjo</a:t>
            </a:r>
            <a:r>
              <a:rPr lang="sl-SI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sl-SI" dirty="0" smtClean="0"/>
              <a:t>Otrok je s posteljico povezan preko </a:t>
            </a:r>
            <a:r>
              <a:rPr lang="sl-SI" b="1" dirty="0" smtClean="0">
                <a:solidFill>
                  <a:srgbClr val="FF0000"/>
                </a:solidFill>
              </a:rPr>
              <a:t>popkovnice</a:t>
            </a:r>
            <a:r>
              <a:rPr lang="sl-SI" dirty="0" smtClean="0"/>
              <a:t>. </a:t>
            </a:r>
            <a:r>
              <a:rPr lang="sl-SI" b="1" dirty="0" smtClean="0">
                <a:solidFill>
                  <a:srgbClr val="FF0000"/>
                </a:solidFill>
              </a:rPr>
              <a:t>To je cevka, po kateri dobiva otrok hrano in vse snovi, ki jih potrebuje za razvoj</a:t>
            </a:r>
            <a:r>
              <a:rPr lang="sl-SI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sl-SI" dirty="0" smtClean="0"/>
              <a:t>Popkovnico po rojstvu takoj odrežejo,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sl-SI" dirty="0" smtClean="0"/>
              <a:t>   ostane nam </a:t>
            </a:r>
            <a:r>
              <a:rPr lang="sl-SI" b="1" dirty="0" smtClean="0">
                <a:solidFill>
                  <a:srgbClr val="FF0000"/>
                </a:solidFill>
              </a:rPr>
              <a:t>popek</a:t>
            </a:r>
            <a:r>
              <a:rPr lang="sl-SI" dirty="0" smtClean="0"/>
              <a:t>.</a:t>
            </a:r>
            <a:endParaRPr lang="sl-SI" dirty="0"/>
          </a:p>
        </p:txBody>
      </p:sp>
      <p:pic>
        <p:nvPicPr>
          <p:cNvPr id="6146" name="Picture 2" descr="Rezultat iskanja slik za popkovn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676" y="3762103"/>
            <a:ext cx="3777798" cy="2833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395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Ženska v 5. mesecu nosečnosti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7170" name="Picture 2" descr="Rezultat iskanja slik za Å¾enska v 5. mesecu noseÄno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43" y="1690688"/>
            <a:ext cx="632461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94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Otrok ima že človeško obliko, oči, ušesa so že na svojem mestu, otrok sesa z ustnicami, ne diha s pljuči, ampak dobi kisik preko popkovnice, njegovo srce bije zelo hitro</a:t>
            </a:r>
            <a:r>
              <a:rPr lang="sl-SI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Mama od 4. meseca dalje čuti njegove premike. Čuti jih kot nežno božanje.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2246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783024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00B0F0"/>
                </a:solidFill>
              </a:rPr>
              <a:t>Ultrazvok </a:t>
            </a:r>
            <a:br>
              <a:rPr lang="sl-SI" b="1" dirty="0" smtClean="0">
                <a:solidFill>
                  <a:srgbClr val="00B0F0"/>
                </a:solidFill>
              </a:rPr>
            </a:br>
            <a:r>
              <a:rPr lang="sl-SI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Ultrazvok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sl-SI" sz="28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naprava</a:t>
            </a:r>
            <a: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 katero zdravnik opazuje otroka, njegov razvoj in rast, bitje srca …</a:t>
            </a:r>
            <a:br>
              <a:rPr lang="sl-SI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Rezultat iskanja slik za ultrazvok noseÄnost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36" y="2847703"/>
            <a:ext cx="5288312" cy="35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zultat iskanja slik za ultrazvok noseÄnos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2" y="2847703"/>
            <a:ext cx="5286353" cy="352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34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Ženska v 9. mesecu nosečnosti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1026" name="Picture 2" descr="Povezana slik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56" r="7892"/>
          <a:stretch/>
        </p:blipFill>
        <p:spPr bwMode="auto">
          <a:xfrm>
            <a:off x="3032299" y="1690688"/>
            <a:ext cx="5394960" cy="455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35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 smtClean="0"/>
              <a:t>Otrok je že skoraj pripravljen na rojstvo.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Meri okrog 50 cm.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Proti koncu nosečnosti se otrok obrne tako, da ima noge zgoraj, glavo pa spodaj.</a:t>
            </a:r>
            <a:endParaRPr lang="sl-SI" dirty="0"/>
          </a:p>
        </p:txBody>
      </p:sp>
      <p:pic>
        <p:nvPicPr>
          <p:cNvPr id="4" name="Picture 2" descr="https://www.nosecka.net/wp-content/uploads/2017/02/wc_fd_f-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91" t="18604" r="6341"/>
          <a:stretch/>
        </p:blipFill>
        <p:spPr bwMode="auto">
          <a:xfrm>
            <a:off x="3029615" y="2863488"/>
            <a:ext cx="5312311" cy="328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3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70C0"/>
                </a:solidFill>
              </a:rPr>
              <a:t>Nedonošenček</a:t>
            </a:r>
            <a:endParaRPr lang="sl-SI" b="1" dirty="0">
              <a:solidFill>
                <a:srgbClr val="0070C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Če se otrok rodi prekmalu, še težko diha in se prehranjuje</a:t>
            </a:r>
            <a:r>
              <a:rPr lang="sl-SI" dirty="0" smtClean="0"/>
              <a:t>. Ostati mora dlje v porodnišnici. Namestijo jih v posebno posteljico, ki ji pravimo </a:t>
            </a:r>
            <a:r>
              <a:rPr lang="sl-SI" b="1" dirty="0" smtClean="0">
                <a:solidFill>
                  <a:srgbClr val="FF0000"/>
                </a:solidFill>
              </a:rPr>
              <a:t>inkubator</a:t>
            </a:r>
            <a:r>
              <a:rPr lang="sl-SI" dirty="0" smtClean="0"/>
              <a:t>. Inkubator poskrbi, da dobi </a:t>
            </a:r>
            <a:r>
              <a:rPr lang="sl-SI" b="1" dirty="0" smtClean="0">
                <a:solidFill>
                  <a:srgbClr val="00B0F0"/>
                </a:solidFill>
              </a:rPr>
              <a:t>dovolj kisika, da mu je toplo in se pravilno razvija</a:t>
            </a:r>
            <a:r>
              <a:rPr lang="sl-SI" dirty="0" smtClean="0"/>
              <a:t>. Ko je dovolj močan, ga vzamejo iz inkubatorja in gre lahko s starši domov.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771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0" y="258899"/>
            <a:ext cx="5925691" cy="444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zultat iskanja slik za inkuba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540" y="2482147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Porod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46760" y="1564367"/>
            <a:ext cx="10515600" cy="4758055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Ko se bliža porod, </a:t>
            </a:r>
            <a:r>
              <a:rPr lang="sl-SI" b="1" dirty="0" smtClean="0">
                <a:solidFill>
                  <a:srgbClr val="00B050"/>
                </a:solidFill>
              </a:rPr>
              <a:t>mama začuti v trebuhu krče </a:t>
            </a:r>
            <a:r>
              <a:rPr lang="sl-SI" dirty="0" smtClean="0"/>
              <a:t>in tako ve, da se bo otrok kmalu rodil. Te krče imenujemo </a:t>
            </a:r>
            <a:r>
              <a:rPr lang="sl-SI" b="1" dirty="0" smtClean="0">
                <a:solidFill>
                  <a:srgbClr val="00B050"/>
                </a:solidFill>
              </a:rPr>
              <a:t>popadki</a:t>
            </a:r>
            <a:r>
              <a:rPr lang="sl-SI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Otrok se rodi skozi maternični vrat</a:t>
            </a:r>
            <a:r>
              <a:rPr lang="sl-SI" dirty="0" smtClean="0"/>
              <a:t>, ki se med porodom razširi.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Porod poteka v </a:t>
            </a:r>
            <a:r>
              <a:rPr lang="sl-SI" b="1" dirty="0" smtClean="0">
                <a:solidFill>
                  <a:srgbClr val="FF0000"/>
                </a:solidFill>
              </a:rPr>
              <a:t>porodnišnici</a:t>
            </a:r>
            <a:r>
              <a:rPr lang="sl-SI" dirty="0" smtClean="0"/>
              <a:t>, mami pa pri tem pomaga zdravnik in sestra, ki ji pravimo </a:t>
            </a:r>
            <a:r>
              <a:rPr lang="sl-SI" b="1" dirty="0" smtClean="0">
                <a:solidFill>
                  <a:srgbClr val="FF0000"/>
                </a:solidFill>
              </a:rPr>
              <a:t>babica</a:t>
            </a:r>
            <a:r>
              <a:rPr lang="sl-SI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00B0F0"/>
                </a:solidFill>
              </a:rPr>
              <a:t>Po porodu otroka umijejo, stehtajo, pregledajo, nato pa ga dajo mami, ki ga nahrani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5454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Moški in ženska si izkazujeta ljubezen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459865"/>
            <a:ext cx="10515600" cy="435133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sl-SI" dirty="0" smtClean="0"/>
              <a:t>Da nastane otrok, sta potrebna moški in ženska. Sta par in se imata zelo rada. Njuni telesi se privlačita, se božata, objemata in si izkazujeta ljubezen.</a:t>
            </a:r>
          </a:p>
          <a:p>
            <a:endParaRPr lang="sl-SI" dirty="0"/>
          </a:p>
        </p:txBody>
      </p:sp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554" y="2945512"/>
            <a:ext cx="5342709" cy="355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5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zultat iskanja slik za po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197" y="933222"/>
            <a:ext cx="7350141" cy="490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2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Dvojčki (enojajčni, dvojajčni)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551305"/>
            <a:ext cx="10515600" cy="477111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b="1" u="sng" dirty="0" smtClean="0">
                <a:solidFill>
                  <a:srgbClr val="00B0F0"/>
                </a:solidFill>
              </a:rPr>
              <a:t>Enojajčni dvojčki </a:t>
            </a:r>
            <a:r>
              <a:rPr lang="sl-SI" dirty="0" smtClean="0"/>
              <a:t>se razvijejo </a:t>
            </a:r>
            <a:r>
              <a:rPr lang="sl-SI" b="1" dirty="0" smtClean="0">
                <a:solidFill>
                  <a:srgbClr val="00B0F0"/>
                </a:solidFill>
              </a:rPr>
              <a:t>iz enega jajčeca</a:t>
            </a:r>
            <a:r>
              <a:rPr lang="sl-SI" dirty="0" smtClean="0"/>
              <a:t>, ki se je razdelil na dva dela. Enojajčni dvojčki so </a:t>
            </a:r>
            <a:r>
              <a:rPr lang="sl-SI" b="1" dirty="0" smtClean="0">
                <a:solidFill>
                  <a:srgbClr val="00B0F0"/>
                </a:solidFill>
              </a:rPr>
              <a:t>vedno enakega spola </a:t>
            </a:r>
            <a:r>
              <a:rPr lang="sl-SI" dirty="0" smtClean="0"/>
              <a:t>in so si </a:t>
            </a:r>
            <a:r>
              <a:rPr lang="sl-SI" b="1" dirty="0" smtClean="0">
                <a:solidFill>
                  <a:srgbClr val="00B0F0"/>
                </a:solidFill>
              </a:rPr>
              <a:t>na las podobni</a:t>
            </a:r>
            <a:r>
              <a:rPr lang="sl-SI" dirty="0" smtClean="0"/>
              <a:t>.</a:t>
            </a:r>
          </a:p>
          <a:p>
            <a:pPr marL="0" indent="0">
              <a:lnSpc>
                <a:spcPct val="150000"/>
              </a:lnSpc>
              <a:buNone/>
            </a:pPr>
            <a:endParaRPr lang="sl-SI" dirty="0" smtClean="0"/>
          </a:p>
          <a:p>
            <a:pPr>
              <a:lnSpc>
                <a:spcPct val="150000"/>
              </a:lnSpc>
            </a:pPr>
            <a:r>
              <a:rPr lang="sl-SI" b="1" u="sng" dirty="0" smtClean="0">
                <a:solidFill>
                  <a:srgbClr val="00B0F0"/>
                </a:solidFill>
              </a:rPr>
              <a:t>Dvojajčni dvojčki </a:t>
            </a:r>
            <a:r>
              <a:rPr lang="sl-SI" dirty="0" smtClean="0"/>
              <a:t>pa so se razvili </a:t>
            </a:r>
            <a:r>
              <a:rPr lang="sl-SI" b="1" dirty="0" smtClean="0">
                <a:solidFill>
                  <a:srgbClr val="00B0F0"/>
                </a:solidFill>
              </a:rPr>
              <a:t>iz dveh oplojenih jajčec</a:t>
            </a:r>
            <a:r>
              <a:rPr lang="sl-SI" dirty="0" smtClean="0"/>
              <a:t>. Dvojčka sta </a:t>
            </a:r>
            <a:r>
              <a:rPr lang="sl-SI" b="1" dirty="0" smtClean="0">
                <a:solidFill>
                  <a:srgbClr val="00B0F0"/>
                </a:solidFill>
              </a:rPr>
              <a:t>lahko različnega spola in izgleda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5782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zultat iskanja slik za enojajÄni dvojÄ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26" y="229370"/>
            <a:ext cx="3893911" cy="58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zultat iskanja slik za enojajÄni dvojÄ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1356774"/>
            <a:ext cx="5999026" cy="357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31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zultat iskanja slik za dvojajÄni dvojÄki dojenÄ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21" y="1202416"/>
            <a:ext cx="5653444" cy="395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zultat iskanja slik za dvojajÄni dvojÄ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197" y="839894"/>
            <a:ext cx="3972287" cy="5607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Oploditev</a:t>
            </a:r>
            <a:endParaRPr lang="sl-SI" b="1" dirty="0">
              <a:solidFill>
                <a:srgbClr val="00B0F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sl-SI" dirty="0" smtClean="0"/>
              <a:t>Med ljubljenjem </a:t>
            </a:r>
            <a:r>
              <a:rPr lang="sl-SI" b="1" dirty="0" smtClean="0">
                <a:solidFill>
                  <a:srgbClr val="FF0000"/>
                </a:solidFill>
              </a:rPr>
              <a:t>se združita moška spolna celica </a:t>
            </a:r>
            <a:r>
              <a:rPr lang="sl-SI" b="1" u="sng" dirty="0" smtClean="0">
                <a:solidFill>
                  <a:srgbClr val="FF0000"/>
                </a:solidFill>
              </a:rPr>
              <a:t>semenčica</a:t>
            </a:r>
            <a:r>
              <a:rPr lang="sl-SI" b="1" dirty="0" smtClean="0">
                <a:solidFill>
                  <a:srgbClr val="FF0000"/>
                </a:solidFill>
              </a:rPr>
              <a:t> in ženska spolna celica </a:t>
            </a:r>
            <a:r>
              <a:rPr lang="sl-SI" b="1" u="sng" dirty="0" smtClean="0">
                <a:solidFill>
                  <a:srgbClr val="FF0000"/>
                </a:solidFill>
              </a:rPr>
              <a:t>jajčece</a:t>
            </a:r>
            <a:r>
              <a:rPr lang="sl-SI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Moške spolne celice nastajajo </a:t>
            </a:r>
            <a:r>
              <a:rPr lang="sl-SI" u="sng" dirty="0" smtClean="0"/>
              <a:t>v moških spolnih organih</a:t>
            </a:r>
            <a:r>
              <a:rPr lang="sl-SI" dirty="0" smtClean="0"/>
              <a:t>, ki jih imenujemo </a:t>
            </a:r>
            <a:r>
              <a:rPr lang="sl-SI" b="1" dirty="0" smtClean="0">
                <a:solidFill>
                  <a:srgbClr val="FF0000"/>
                </a:solidFill>
              </a:rPr>
              <a:t>moda</a:t>
            </a:r>
            <a:r>
              <a:rPr lang="sl-SI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sl-SI" dirty="0" smtClean="0"/>
              <a:t>Ženske spolne celice nastajajo </a:t>
            </a:r>
            <a:r>
              <a:rPr lang="sl-SI" u="sng" dirty="0" smtClean="0"/>
              <a:t>v ženskih spolnih cel</a:t>
            </a:r>
            <a:r>
              <a:rPr lang="sl-SI" dirty="0" smtClean="0"/>
              <a:t>icah, ki jih imenujemo </a:t>
            </a:r>
            <a:r>
              <a:rPr lang="sl-SI" b="1" dirty="0" smtClean="0">
                <a:solidFill>
                  <a:srgbClr val="FF0000"/>
                </a:solidFill>
              </a:rPr>
              <a:t>jajčniki</a:t>
            </a:r>
            <a:r>
              <a:rPr lang="sl-SI" dirty="0" smtClean="0"/>
              <a:t>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268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365124"/>
            <a:ext cx="10515600" cy="62185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l-SI" dirty="0" smtClean="0"/>
              <a:t>Moških semenčic je več in vse se borijo, da bi zmagale in prve prišle do ženskega jajčeca. Le eni semenčici uspe. </a:t>
            </a: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Ko se semenčica in jajčece združita, nastane iz njiju ena celica</a:t>
            </a:r>
            <a:r>
              <a:rPr lang="sl-SI" dirty="0" smtClean="0"/>
              <a:t>. </a:t>
            </a:r>
          </a:p>
          <a:p>
            <a:pPr>
              <a:lnSpc>
                <a:spcPct val="150000"/>
              </a:lnSpc>
            </a:pPr>
            <a:r>
              <a:rPr lang="sl-SI" b="1" dirty="0" smtClean="0">
                <a:solidFill>
                  <a:srgbClr val="FF0000"/>
                </a:solidFill>
              </a:rPr>
              <a:t>Združitvi moške in ženske spolne celice pravimo oploditev</a:t>
            </a:r>
            <a:r>
              <a:rPr lang="sl-SI" dirty="0" smtClean="0"/>
              <a:t>. Nastane oplojeno jajčece, ki mu pravimo zigota. Trenutek, ko se ti dve celici združita, je </a:t>
            </a:r>
            <a:r>
              <a:rPr lang="sl-SI" b="1" dirty="0" smtClean="0">
                <a:solidFill>
                  <a:srgbClr val="FF0000"/>
                </a:solidFill>
              </a:rPr>
              <a:t>spočetje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>
                <a:hlinkClick r:id="rId2"/>
              </a:rPr>
              <a:t>http://www.mojvideo.com/video-tako-izgleda-spocetje-otoka-v-telesu/f57ce0daf93abe5b2214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6373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00B0F0"/>
                </a:solidFill>
              </a:rPr>
              <a:t>Zarodek, plod</a:t>
            </a:r>
            <a:endParaRPr lang="sl-SI" b="1" dirty="0">
              <a:solidFill>
                <a:srgbClr val="00B0F0"/>
              </a:solidFill>
            </a:endParaRPr>
          </a:p>
        </p:txBody>
      </p:sp>
      <p:pic>
        <p:nvPicPr>
          <p:cNvPr id="2050" name="Picture 2" descr="http://www.sticna.net/wp-content/uploads/flipbook/1/files/thumb/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81" t="55735"/>
          <a:stretch/>
        </p:blipFill>
        <p:spPr bwMode="auto">
          <a:xfrm>
            <a:off x="3226524" y="1998616"/>
            <a:ext cx="5042264" cy="329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7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sticna.net/wp-content/uploads/flipbook/1/files/thumb/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17"/>
          <a:stretch/>
        </p:blipFill>
        <p:spPr bwMode="auto">
          <a:xfrm>
            <a:off x="1109164" y="548640"/>
            <a:ext cx="9463021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sticna.net/wp-content/uploads/flipbook/1/files/thumb/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84" b="19437"/>
          <a:stretch/>
        </p:blipFill>
        <p:spPr bwMode="auto">
          <a:xfrm>
            <a:off x="338455" y="3670663"/>
            <a:ext cx="10689729" cy="266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6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sticna.net/wp-content/uploads/flipbook/1/files/thumb/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2" r="25379" b="27405"/>
          <a:stretch/>
        </p:blipFill>
        <p:spPr bwMode="auto">
          <a:xfrm>
            <a:off x="1278981" y="744585"/>
            <a:ext cx="9286002" cy="471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06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654629" y="1474693"/>
            <a:ext cx="105373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>
                <a:hlinkClick r:id="rId2"/>
              </a:rPr>
              <a:t>http://www.sticna.net/wp-content/uploads/flipbook/1/mobile/index.html#p=5</a:t>
            </a:r>
            <a:endParaRPr lang="sl-SI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918324"/>
              </p:ext>
            </p:extLst>
          </p:nvPr>
        </p:nvGraphicFramePr>
        <p:xfrm>
          <a:off x="2031999" y="719666"/>
          <a:ext cx="260465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655">
                  <a:extLst>
                    <a:ext uri="{9D8B030D-6E8A-4147-A177-3AD203B41FA5}">
                      <a16:colId xmlns:a16="http://schemas.microsoft.com/office/drawing/2014/main" val="33035326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VIR 5 – 7 diapozitiva:</a:t>
                      </a:r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358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016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70057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sl-SI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-1187470"/>
            <a:ext cx="10727239" cy="5756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77744" tIns="0" rIns="0" bIns="214245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sl-SI" sz="18000" dirty="0" smtClean="0">
                <a:solidFill>
                  <a:srgbClr val="2B2B2B"/>
                </a:solidFill>
                <a:latin typeface="Lato"/>
              </a:rPr>
              <a:t> </a:t>
            </a:r>
            <a:r>
              <a:rPr lang="sl-SI" sz="4400" b="1" dirty="0" smtClean="0">
                <a:solidFill>
                  <a:srgbClr val="00B0F0"/>
                </a:solidFill>
              </a:rPr>
              <a:t>Prvi mesec nosečnosti</a:t>
            </a:r>
            <a:r>
              <a:rPr kumimoji="0" lang="sl-SI" altLang="sl-SI" sz="44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Lato"/>
              </a:rPr>
              <a:t>     </a:t>
            </a:r>
            <a:r>
              <a:rPr kumimoji="0" lang="sl-SI" altLang="sl-SI" sz="1200" b="0" i="0" u="none" strike="noStrike" cap="none" normalizeH="0" baseline="0" dirty="0" smtClean="0">
                <a:ln>
                  <a:noFill/>
                </a:ln>
                <a:solidFill>
                  <a:srgbClr val="2B2B2B"/>
                </a:solidFill>
                <a:effectLst/>
                <a:latin typeface="Lato"/>
              </a:rPr>
              <a:t>                                           </a:t>
            </a:r>
            <a:endParaRPr kumimoji="0" lang="sl-SI" altLang="sl-SI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2800" dirty="0">
                <a:latin typeface="inherit"/>
              </a:rPr>
              <a:t> </a:t>
            </a:r>
            <a:r>
              <a:rPr lang="sl-SI" altLang="sl-SI" sz="2800" dirty="0" smtClean="0">
                <a:latin typeface="inherit"/>
              </a:rPr>
              <a:t>      - 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Otrok je velik približno pol centimetra.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      - Razvijati se začnejo srce, žilni sistem, jetra, prebavni sistem,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sl-SI" altLang="sl-SI" sz="2800" dirty="0">
                <a:latin typeface="inherit"/>
              </a:rPr>
              <a:t> </a:t>
            </a:r>
            <a:r>
              <a:rPr lang="sl-SI" altLang="sl-SI" sz="2800" dirty="0" smtClean="0">
                <a:latin typeface="inherit"/>
              </a:rPr>
              <a:t>        </a:t>
            </a: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hrbtenica in hrbtenjača.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sl-SI" altLang="sl-SI" sz="2800" b="0" i="0" u="none" strike="noStrike" cap="none" normalizeH="0" baseline="0" dirty="0" smtClean="0">
                <a:ln>
                  <a:noFill/>
                </a:ln>
                <a:effectLst/>
                <a:latin typeface="inherit"/>
              </a:rPr>
              <a:t>       - Razvijati se začne posteljica.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l-SI" altLang="sl-SI" sz="1200" b="0" i="0" u="none" strike="noStrike" cap="none" normalizeH="0" baseline="0" dirty="0" smtClean="0">
              <a:ln>
                <a:noFill/>
              </a:ln>
              <a:solidFill>
                <a:srgbClr val="2B2B2B"/>
              </a:solidFill>
              <a:effectLst/>
              <a:latin typeface="Lato"/>
            </a:endParaRPr>
          </a:p>
        </p:txBody>
      </p:sp>
      <p:pic>
        <p:nvPicPr>
          <p:cNvPr id="5122" name="Picture 2" descr="https://www.nosecka.net/wp-content/uploads/2017/02/wc_fd_f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4"/>
          <a:stretch/>
        </p:blipFill>
        <p:spPr bwMode="auto">
          <a:xfrm>
            <a:off x="5847403" y="2890728"/>
            <a:ext cx="5808355" cy="357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1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</TotalTime>
  <Words>620</Words>
  <Application>Microsoft Office PowerPoint</Application>
  <PresentationFormat>Širokozaslonsko</PresentationFormat>
  <Paragraphs>51</Paragraphs>
  <Slides>23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inherit</vt:lpstr>
      <vt:lpstr>Lato</vt:lpstr>
      <vt:lpstr>Officeova tema</vt:lpstr>
      <vt:lpstr>Od spočetja do rojstva</vt:lpstr>
      <vt:lpstr>Moški in ženska si izkazujeta ljubezen</vt:lpstr>
      <vt:lpstr>Oploditev</vt:lpstr>
      <vt:lpstr>PowerPointova predstavitev</vt:lpstr>
      <vt:lpstr>Zarodek, plod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Ženska v 5. mesecu nosečnosti</vt:lpstr>
      <vt:lpstr>PowerPointova predstavitev</vt:lpstr>
      <vt:lpstr>Ultrazvok  Ultrazvok je naprava, s katero zdravnik opazuje otroka, njegov razvoj in rast, bitje srca … </vt:lpstr>
      <vt:lpstr>Ženska v 9. mesecu nosečnosti</vt:lpstr>
      <vt:lpstr>PowerPointova predstavitev</vt:lpstr>
      <vt:lpstr>Nedonošenček</vt:lpstr>
      <vt:lpstr>PowerPointova predstavitev</vt:lpstr>
      <vt:lpstr>Porod</vt:lpstr>
      <vt:lpstr>PowerPointova predstavitev</vt:lpstr>
      <vt:lpstr>Dvojčki (enojajčni, dvojajčni)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Hišni</dc:creator>
  <cp:lastModifiedBy>Matjaž Petek</cp:lastModifiedBy>
  <cp:revision>13</cp:revision>
  <dcterms:created xsi:type="dcterms:W3CDTF">2019-03-16T17:09:30Z</dcterms:created>
  <dcterms:modified xsi:type="dcterms:W3CDTF">2021-10-03T18:56:38Z</dcterms:modified>
</cp:coreProperties>
</file>