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7" r:id="rId4"/>
    <p:sldId id="278" r:id="rId5"/>
    <p:sldId id="271" r:id="rId6"/>
    <p:sldId id="275" r:id="rId7"/>
    <p:sldId id="262" r:id="rId8"/>
    <p:sldId id="279" r:id="rId9"/>
    <p:sldId id="280" r:id="rId10"/>
    <p:sldId id="267" r:id="rId11"/>
    <p:sldId id="284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F11B-2728-49A7-8361-7933EA2E2DB6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6131-0AD8-4D79-BEC6-BA491440176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786182" y="3429000"/>
            <a:ext cx="4803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RAZVOJ LJUDSKE OBLASTI </a:t>
            </a:r>
          </a:p>
          <a:p>
            <a:r>
              <a:rPr lang="sl-SI" sz="3200" dirty="0" smtClean="0"/>
              <a:t>V SLOVENIJI IN JUGOSLAVIJI</a:t>
            </a:r>
            <a:endParaRPr lang="sl-SI" sz="3200" dirty="0"/>
          </a:p>
        </p:txBody>
      </p:sp>
      <p:pic>
        <p:nvPicPr>
          <p:cNvPr id="3" name="Slika 2" descr="grb_SFR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3214710" cy="328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29novdanrepublikekz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85786" y="1000108"/>
            <a:ext cx="7227014" cy="5405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332656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95536" y="1340768"/>
            <a:ext cx="8434017" cy="36724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Kako je bila organizirana OF?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Kakšen pomen je imel za nastajanje slovenske državnosti zbor odposlancev slovenskega naroda?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Kakšni so bili sklepi drugega zasedanja AVNOJ-a?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PREMISLI</a:t>
            </a:r>
            <a:r>
              <a:rPr lang="sl-SI" sz="2400" b="1" dirty="0" smtClean="0">
                <a:solidFill>
                  <a:srgbClr val="C0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>
                <a:solidFill>
                  <a:srgbClr val="C00000"/>
                </a:solidFill>
              </a:rPr>
              <a:t>S katerimi težavami sta se soočila OF in AVNOJ pri razvijanju nove oblasti</a:t>
            </a:r>
            <a:r>
              <a:rPr lang="sl-SI" sz="2400" b="1" dirty="0" smtClean="0">
                <a:solidFill>
                  <a:srgbClr val="C00000"/>
                </a:solidFill>
              </a:rPr>
              <a:t>?</a:t>
            </a:r>
            <a:endParaRPr lang="sl-SI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00034" y="357166"/>
            <a:ext cx="5015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RAZVOJ LJUDSKE OBLASTI V  SLOVENIJI</a:t>
            </a:r>
          </a:p>
          <a:p>
            <a:r>
              <a:rPr lang="sl-SI" sz="2400" dirty="0" smtClean="0"/>
              <a:t> (NASTANEK SLOVENSKE DRŽAVNOSTI)</a:t>
            </a:r>
            <a:endParaRPr lang="sl-SI" sz="2400" dirty="0"/>
          </a:p>
        </p:txBody>
      </p:sp>
      <p:pic>
        <p:nvPicPr>
          <p:cNvPr id="3" name="Slika 2" descr="2006-04-0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8844"/>
            <a:ext cx="8984216" cy="396185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500430" y="1357298"/>
            <a:ext cx="36484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NAJVIŠJI ORGAN</a:t>
            </a:r>
          </a:p>
          <a:p>
            <a:r>
              <a:rPr lang="sl-SI" sz="1400" dirty="0" smtClean="0"/>
              <a:t>POLITIČNO IN OBLASTNO TELO,</a:t>
            </a:r>
          </a:p>
          <a:p>
            <a:r>
              <a:rPr lang="sl-SI" sz="1400" dirty="0" smtClean="0"/>
              <a:t> KI EDINI ZASTOPA IN VODO  SLOVENSKI NAROD</a:t>
            </a:r>
            <a:endParaRPr lang="sl-SI" sz="1400" dirty="0"/>
          </a:p>
        </p:txBody>
      </p:sp>
      <p:cxnSp>
        <p:nvCxnSpPr>
          <p:cNvPr id="6" name="Raven puščični konektor 5"/>
          <p:cNvCxnSpPr/>
          <p:nvPr/>
        </p:nvCxnSpPr>
        <p:spPr>
          <a:xfrm rot="5400000">
            <a:off x="2964645" y="2464587"/>
            <a:ext cx="1285884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4429124" y="4000504"/>
            <a:ext cx="125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25 ČLANOV</a:t>
            </a:r>
            <a:endParaRPr lang="sl-SI" dirty="0"/>
          </a:p>
        </p:txBody>
      </p:sp>
      <p:cxnSp>
        <p:nvCxnSpPr>
          <p:cNvPr id="8" name="Raven puščični konektor 7"/>
          <p:cNvCxnSpPr>
            <a:endCxn id="7" idx="0"/>
          </p:cNvCxnSpPr>
          <p:nvPr/>
        </p:nvCxnSpPr>
        <p:spPr>
          <a:xfrm rot="16200000" flipH="1">
            <a:off x="4815320" y="3758771"/>
            <a:ext cx="356396" cy="127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Pravokotnik 11"/>
          <p:cNvSpPr/>
          <p:nvPr/>
        </p:nvSpPr>
        <p:spPr>
          <a:xfrm>
            <a:off x="4929190" y="4714884"/>
            <a:ext cx="4071966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57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rgbClr val="C00000"/>
                </a:solidFill>
              </a:rPr>
              <a:t>1. Vloga OF v osvobodilnem boju</a:t>
            </a:r>
            <a:endParaRPr lang="sl-SI" sz="32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755508" y="836712"/>
            <a:ext cx="4283116" cy="688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Osvobodilna fronta /OF/ </a:t>
            </a:r>
            <a:r>
              <a:rPr lang="sl-SI" b="1" dirty="0" smtClean="0"/>
              <a:t>je bila skupna organizacija različnih političnih skupin.</a:t>
            </a:r>
            <a:endParaRPr lang="sl-SI" b="1" dirty="0"/>
          </a:p>
        </p:txBody>
      </p:sp>
      <p:sp>
        <p:nvSpPr>
          <p:cNvPr id="5" name="Pravokotnik 4"/>
          <p:cNvSpPr/>
          <p:nvPr/>
        </p:nvSpPr>
        <p:spPr>
          <a:xfrm>
            <a:off x="6956024" y="1889390"/>
            <a:ext cx="2132822" cy="1300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Vodila</a:t>
            </a:r>
            <a:r>
              <a:rPr lang="sl-SI" b="1" dirty="0" smtClean="0"/>
              <a:t> je osvobodilni boj na Slovenskem.</a:t>
            </a:r>
            <a:endParaRPr lang="sl-SI" b="1" dirty="0"/>
          </a:p>
        </p:txBody>
      </p:sp>
      <p:sp>
        <p:nvSpPr>
          <p:cNvPr id="6" name="Pravokotnik 5"/>
          <p:cNvSpPr/>
          <p:nvPr/>
        </p:nvSpPr>
        <p:spPr>
          <a:xfrm>
            <a:off x="4838252" y="1870683"/>
            <a:ext cx="2006278" cy="1318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 osvobojenem ozemlju je prevzela </a:t>
            </a:r>
            <a:r>
              <a:rPr lang="sl-SI" b="1" dirty="0" smtClean="0">
                <a:solidFill>
                  <a:srgbClr val="C00000"/>
                </a:solidFill>
              </a:rPr>
              <a:t>oblast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53" y="1107725"/>
            <a:ext cx="4488567" cy="46315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9837" y="3734624"/>
            <a:ext cx="3767655" cy="2249619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6200767" y="5409513"/>
            <a:ext cx="2880320" cy="539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1. marca 1943 – </a:t>
            </a:r>
            <a:r>
              <a:rPr lang="sl-SI" b="1" dirty="0" smtClean="0">
                <a:solidFill>
                  <a:srgbClr val="C00000"/>
                </a:solidFill>
              </a:rPr>
              <a:t>DOLOMITSKA IZJAVA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4" name="Pravokotnik 13"/>
          <p:cNvSpPr/>
          <p:nvPr/>
        </p:nvSpPr>
        <p:spPr>
          <a:xfrm>
            <a:off x="1" y="6241420"/>
            <a:ext cx="9081086" cy="616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Komunisti dobili vodilno vlogo v OF – </a:t>
            </a:r>
            <a:r>
              <a:rPr lang="sl-SI" b="1" dirty="0" smtClean="0">
                <a:solidFill>
                  <a:srgbClr val="C00000"/>
                </a:solidFill>
              </a:rPr>
              <a:t>prevlada Komunistične partije v osvobodilnem boju</a:t>
            </a:r>
            <a:r>
              <a:rPr lang="sl-SI" b="1" dirty="0" smtClean="0"/>
              <a:t>.</a:t>
            </a:r>
            <a:endParaRPr lang="sl-SI" b="1" dirty="0"/>
          </a:p>
        </p:txBody>
      </p:sp>
      <p:cxnSp>
        <p:nvCxnSpPr>
          <p:cNvPr id="15" name="Raven puščični konektor 14"/>
          <p:cNvCxnSpPr/>
          <p:nvPr/>
        </p:nvCxnSpPr>
        <p:spPr>
          <a:xfrm flipH="1">
            <a:off x="5841391" y="1525020"/>
            <a:ext cx="67035" cy="2652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konektor 16"/>
          <p:cNvCxnSpPr/>
          <p:nvPr/>
        </p:nvCxnSpPr>
        <p:spPr>
          <a:xfrm>
            <a:off x="7819214" y="1580808"/>
            <a:ext cx="130307" cy="288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974006" y="3444208"/>
            <a:ext cx="3064618" cy="15081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Ustanovne skupine so podpisale  izjavo, s katero si je KP zagotovila</a:t>
            </a:r>
            <a:b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vodilno vlogo (monopolno) vlogo znotraj OF tudi na</a:t>
            </a:r>
            <a:r>
              <a:rPr kumimoji="0" lang="sl-SI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papirju</a:t>
            </a:r>
            <a:r>
              <a:rPr lang="sl-SI" sz="28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sl-SI" sz="1600" b="1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sl-SI" sz="1600" b="1" dirty="0" smtClean="0"/>
              <a:t>PREVLADA KP).</a:t>
            </a:r>
            <a:endParaRPr lang="sl-SI" sz="1050" b="1" dirty="0" smtClean="0"/>
          </a:p>
        </p:txBody>
      </p:sp>
      <p:cxnSp>
        <p:nvCxnSpPr>
          <p:cNvPr id="9" name="Raven puščični povezovalnik 8"/>
          <p:cNvCxnSpPr/>
          <p:nvPr/>
        </p:nvCxnSpPr>
        <p:spPr>
          <a:xfrm flipH="1" flipV="1">
            <a:off x="7506315" y="5013176"/>
            <a:ext cx="1" cy="39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25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08" y="202630"/>
            <a:ext cx="8856984" cy="634082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2. Kako se je med vojno razvijala nova slovenska državnost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99592" y="836712"/>
            <a:ext cx="7632848" cy="916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ZBOR ODPOSLANCEV SLOVENSKEGA NARODA, OKTOBRA 1943 V KOČEVJU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l-SI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postavil temelje slovenske državnosti v okviru federativne Jugoslavije</a:t>
            </a:r>
            <a:r>
              <a:rPr lang="sl-SI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sl-SI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51520" y="2420888"/>
            <a:ext cx="3888432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b="1" dirty="0" smtClean="0"/>
              <a:t>zakonodajni organ oblasti (parlament), 120 članov – SNOO,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izvršni organ oblasti – Izvršni odbor OF / SNOO – začasna vlada,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delegacijo AVNOJ.</a:t>
            </a:r>
            <a:endParaRPr lang="sl-SI" b="1" dirty="0"/>
          </a:p>
        </p:txBody>
      </p:sp>
      <p:sp>
        <p:nvSpPr>
          <p:cNvPr id="6" name="Pravokotnik 5"/>
          <p:cNvSpPr/>
          <p:nvPr/>
        </p:nvSpPr>
        <p:spPr>
          <a:xfrm>
            <a:off x="4644008" y="2420888"/>
            <a:ext cx="4032448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b="1" dirty="0" smtClean="0"/>
              <a:t>predstavljal vse slovenske pokrajine,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izvolil vodstvo slovenskega osvobodilnega boja (temelji nove slovenske države),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podprl odločitev za Jugoslavijo in enakopravnost njenih narodov.</a:t>
            </a:r>
            <a:endParaRPr lang="sl-SI" b="1" dirty="0"/>
          </a:p>
        </p:txBody>
      </p:sp>
      <p:sp>
        <p:nvSpPr>
          <p:cNvPr id="7" name="Puščica dol 6"/>
          <p:cNvSpPr/>
          <p:nvPr/>
        </p:nvSpPr>
        <p:spPr>
          <a:xfrm>
            <a:off x="1547664" y="1669474"/>
            <a:ext cx="1944216" cy="75141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IZVOLILI</a:t>
            </a:r>
            <a:endParaRPr lang="sl-SI" b="1" dirty="0"/>
          </a:p>
        </p:txBody>
      </p:sp>
      <p:sp>
        <p:nvSpPr>
          <p:cNvPr id="8" name="Puščica dol 7"/>
          <p:cNvSpPr/>
          <p:nvPr/>
        </p:nvSpPr>
        <p:spPr>
          <a:xfrm>
            <a:off x="5508104" y="1669474"/>
            <a:ext cx="1872208" cy="75141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POMEN</a:t>
            </a:r>
            <a:endParaRPr lang="sl-SI" b="1" dirty="0"/>
          </a:p>
        </p:txBody>
      </p:sp>
      <p:pic>
        <p:nvPicPr>
          <p:cNvPr id="11" name="Slika 10" descr="kocevski_zbo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921632" y="4581128"/>
            <a:ext cx="3728463" cy="213896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58238" y="5229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dirty="0" smtClean="0"/>
              <a:t>Zasedanje je zaradi varnosti potekalo ponoči</a:t>
            </a:r>
            <a:r>
              <a:rPr lang="sl-SI" sz="1400" dirty="0"/>
              <a:t>.</a:t>
            </a:r>
            <a:r>
              <a:rPr lang="sl-SI" sz="1400" dirty="0" smtClean="0"/>
              <a:t> Udeležilo se ga je 572 neposredno in posredno izvoljenih ter delegiranih odposlancev, vseh udeležencev je bilo 650.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02438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570035" y="260648"/>
            <a:ext cx="806489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1944 ČRNOMELJ </a:t>
            </a:r>
            <a:r>
              <a:rPr lang="sl-SI" sz="2000" b="1" dirty="0" smtClean="0">
                <a:solidFill>
                  <a:schemeClr val="tx1"/>
                </a:solidFill>
              </a:rPr>
              <a:t>-  prvo zasedanje SNOO, ki se preimenuje v </a:t>
            </a:r>
            <a:r>
              <a:rPr lang="sl-SI" sz="2000" b="1" dirty="0" smtClean="0">
                <a:solidFill>
                  <a:srgbClr val="C00000"/>
                </a:solidFill>
              </a:rPr>
              <a:t>SNOS.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92877" y="1137953"/>
            <a:ext cx="6843419" cy="504055"/>
            <a:chOff x="0" y="253265"/>
            <a:chExt cx="8358246" cy="880699"/>
          </a:xfrm>
        </p:grpSpPr>
        <p:sp>
          <p:nvSpPr>
            <p:cNvPr id="8" name="Zaobljeni pravokotnik 7"/>
            <p:cNvSpPr/>
            <p:nvPr/>
          </p:nvSpPr>
          <p:spPr>
            <a:xfrm>
              <a:off x="0" y="253265"/>
              <a:ext cx="8358246" cy="8806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jeni pravokotnik 4"/>
            <p:cNvSpPr/>
            <p:nvPr/>
          </p:nvSpPr>
          <p:spPr>
            <a:xfrm>
              <a:off x="42992" y="296257"/>
              <a:ext cx="8272262" cy="794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/>
                <a:t>SNOO se je preimenoval v SNOS (svet) – slovenski parlament</a:t>
              </a:r>
              <a:endParaRPr lang="sl-SI" sz="2000" kern="12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62114" y="1642008"/>
            <a:ext cx="8602373" cy="725353"/>
            <a:chOff x="0" y="926339"/>
            <a:chExt cx="8358246" cy="1216800"/>
          </a:xfrm>
        </p:grpSpPr>
        <p:sp>
          <p:nvSpPr>
            <p:cNvPr id="11" name="Zaobljeni pravokotnik 10"/>
            <p:cNvSpPr/>
            <p:nvPr/>
          </p:nvSpPr>
          <p:spPr>
            <a:xfrm>
              <a:off x="0" y="926339"/>
              <a:ext cx="8358246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jeni pravokotnik 4"/>
            <p:cNvSpPr/>
            <p:nvPr/>
          </p:nvSpPr>
          <p:spPr>
            <a:xfrm>
              <a:off x="59399" y="985738"/>
              <a:ext cx="8239448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/>
                <a:t>Predsedstvo SNOS predstavlja začasno vlado – NKOS  (</a:t>
              </a:r>
              <a:r>
                <a:rPr lang="sl-SI" b="1" kern="1200" dirty="0" smtClean="0"/>
                <a:t>predsednik Josip Vidmar)</a:t>
              </a:r>
              <a:endParaRPr lang="sl-SI" sz="2000" kern="1200" dirty="0"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7220"/>
            <a:ext cx="4327591" cy="269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avokotnik 13"/>
          <p:cNvSpPr/>
          <p:nvPr/>
        </p:nvSpPr>
        <p:spPr>
          <a:xfrm>
            <a:off x="251520" y="5661248"/>
            <a:ext cx="378782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5. maja 1945 </a:t>
            </a:r>
            <a:r>
              <a:rPr lang="sl-SI" b="1" dirty="0" smtClean="0">
                <a:solidFill>
                  <a:schemeClr val="tx1"/>
                </a:solidFill>
              </a:rPr>
              <a:t>v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smtClean="0">
                <a:solidFill>
                  <a:schemeClr val="tx1"/>
                </a:solidFill>
              </a:rPr>
              <a:t>Ajdovščini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smtClean="0">
                <a:solidFill>
                  <a:schemeClr val="tx1"/>
                </a:solidFill>
              </a:rPr>
              <a:t>imenovana</a:t>
            </a:r>
            <a:r>
              <a:rPr lang="sl-SI" b="1" dirty="0" smtClean="0">
                <a:solidFill>
                  <a:srgbClr val="C00000"/>
                </a:solidFill>
              </a:rPr>
              <a:t> slovenska vlada,</a:t>
            </a:r>
            <a:r>
              <a:rPr lang="sl-SI" sz="1600" dirty="0" smtClean="0">
                <a:cs typeface="Arial" pitchFamily="34" charset="0"/>
              </a:rPr>
              <a:t>Boris </a:t>
            </a:r>
            <a:r>
              <a:rPr lang="sl-SI" sz="1600" dirty="0">
                <a:cs typeface="Arial" pitchFamily="34" charset="0"/>
              </a:rPr>
              <a:t>Kidrič predsednik</a:t>
            </a:r>
            <a:endParaRPr lang="sl-SI" sz="105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83568" y="2564903"/>
            <a:ext cx="2326067" cy="296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6200282" y="547658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Črnomelj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14931" y="1892837"/>
            <a:ext cx="4497552" cy="29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179512" y="552410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Slovenska delegacija potuje </a:t>
            </a:r>
          </a:p>
          <a:p>
            <a:r>
              <a:rPr lang="pl-PL" dirty="0" smtClean="0"/>
              <a:t>na drugo zasedanje AVNOJ-a.</a:t>
            </a: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93204" y="119385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smtClean="0">
                <a:solidFill>
                  <a:srgbClr val="C00000"/>
                </a:solidFill>
              </a:rPr>
              <a:t>3. Razvoj nove oblasti v Jugoslaviji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5" name="Slika 4" descr="tito-avnoj-bih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6369" y="2334745"/>
            <a:ext cx="3154261" cy="318936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398840" y="6170440"/>
            <a:ext cx="157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TITO V BIHAČU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539386" y="678160"/>
            <a:ext cx="811124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Vodilno</a:t>
            </a:r>
            <a:r>
              <a:rPr lang="sl-SI" sz="2000" b="1" dirty="0" smtClean="0"/>
              <a:t> vlogo pri vzpostavljanju nove oblasti v Jugoslaviji je imela </a:t>
            </a:r>
            <a:r>
              <a:rPr lang="sl-SI" sz="2000" b="1" dirty="0" smtClean="0">
                <a:solidFill>
                  <a:srgbClr val="C00000"/>
                </a:solidFill>
              </a:rPr>
              <a:t>Komunistična partija Jugoslavije</a:t>
            </a:r>
            <a:r>
              <a:rPr lang="sl-SI" sz="2000" b="1" dirty="0" smtClean="0"/>
              <a:t>, ki jo je vodil </a:t>
            </a:r>
            <a:r>
              <a:rPr lang="sl-SI" sz="2000" b="1" dirty="0" smtClean="0">
                <a:solidFill>
                  <a:srgbClr val="C00000"/>
                </a:solidFill>
              </a:rPr>
              <a:t>Josip Broz Tito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8" name="Pravokotnik 7"/>
          <p:cNvSpPr/>
          <p:nvPr/>
        </p:nvSpPr>
        <p:spPr>
          <a:xfrm>
            <a:off x="4920844" y="1614264"/>
            <a:ext cx="3888432" cy="514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1942</a:t>
            </a:r>
            <a:r>
              <a:rPr lang="sl-SI" b="1" dirty="0" smtClean="0"/>
              <a:t> </a:t>
            </a:r>
            <a:r>
              <a:rPr lang="sl-SI" sz="2400" b="1" dirty="0" smtClean="0"/>
              <a:t>ustanovili</a:t>
            </a:r>
            <a:r>
              <a:rPr lang="sl-SI" b="1" dirty="0" smtClean="0"/>
              <a:t> </a:t>
            </a:r>
            <a:r>
              <a:rPr lang="sl-SI" sz="2400" b="1" dirty="0" smtClean="0"/>
              <a:t>AVNOJ.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800px-Jajce_Total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98" y="756146"/>
            <a:ext cx="4614789" cy="346109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71736" y="386814"/>
            <a:ext cx="349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Mestece Jajce ob reki </a:t>
            </a:r>
            <a:r>
              <a:rPr lang="sl-SI" dirty="0" err="1" smtClean="0"/>
              <a:t>Vrbas</a:t>
            </a:r>
            <a:r>
              <a:rPr lang="sl-SI" dirty="0" smtClean="0"/>
              <a:t> v Bosni</a:t>
            </a:r>
            <a:endParaRPr lang="sl-SI" dirty="0"/>
          </a:p>
        </p:txBody>
      </p:sp>
      <p:pic>
        <p:nvPicPr>
          <p:cNvPr id="4" name="Slika 3" descr="jajc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37997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tito_-_avnoj_-_govori_na_drugom_zasjedanju_delegatima__jajce_1943_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53" y="3776672"/>
            <a:ext cx="4073097" cy="301409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241624" y="260648"/>
            <a:ext cx="4680519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29. novembra 1943,</a:t>
            </a:r>
          </a:p>
          <a:p>
            <a:pPr algn="ctr"/>
            <a:r>
              <a:rPr lang="sl-SI" sz="2000" b="1" dirty="0" smtClean="0"/>
              <a:t>drugo zasedanje </a:t>
            </a:r>
            <a:r>
              <a:rPr lang="sl-SI" sz="2000" b="1" dirty="0" err="1" smtClean="0"/>
              <a:t>Avnoj-a</a:t>
            </a:r>
            <a:r>
              <a:rPr lang="sl-SI" sz="2000" b="1" dirty="0" smtClean="0"/>
              <a:t>:</a:t>
            </a:r>
            <a:endParaRPr lang="sl-SI" sz="2000" b="1" dirty="0"/>
          </a:p>
        </p:txBody>
      </p:sp>
      <p:sp>
        <p:nvSpPr>
          <p:cNvPr id="9" name="Pravokotnik 8"/>
          <p:cNvSpPr/>
          <p:nvPr/>
        </p:nvSpPr>
        <p:spPr>
          <a:xfrm>
            <a:off x="12010" y="188641"/>
            <a:ext cx="4848022" cy="3528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l-SI" b="1" dirty="0" smtClean="0"/>
              <a:t>AVNOJ </a:t>
            </a:r>
            <a:r>
              <a:rPr lang="sl-SI" b="1" dirty="0"/>
              <a:t>postane vrhovno zakonodajno telo nove DFJ – </a:t>
            </a:r>
            <a:r>
              <a:rPr lang="sl-SI" b="1" dirty="0" smtClean="0"/>
              <a:t>parlament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l-SI" b="1" dirty="0" smtClean="0"/>
              <a:t>NKOJ </a:t>
            </a:r>
            <a:r>
              <a:rPr lang="sl-SI" b="1" dirty="0"/>
              <a:t>(Nacionalni komite osvoboditve Jugoslavije) -  izvršilno telo- jugoslovanska vlada, predsednik </a:t>
            </a:r>
            <a:r>
              <a:rPr lang="sl-SI" b="1" dirty="0" smtClean="0"/>
              <a:t>Tito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l-SI" b="1" dirty="0" smtClean="0"/>
              <a:t>odvzeli pristojnost vladi v izgnanstvu, prepovedali vrnitev kralju,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l-SI" b="1" dirty="0" smtClean="0"/>
              <a:t>razglasili združitev jugoslovanskih narodov v federativne enote,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l-SI" b="1" dirty="0" smtClean="0"/>
              <a:t>potrdili priključitev Slovenskega Primorja, Beneške Slovenije, Istre in Zadra k Jugoslaviji.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l-SI" b="1" dirty="0" smtClean="0"/>
              <a:t>V </a:t>
            </a:r>
            <a:r>
              <a:rPr lang="sl-SI" b="1" dirty="0"/>
              <a:t>NOV se vpelje naslov maršal (Tito)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182"/>
            <a:ext cx="1682271" cy="1806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13" name="Skupina 12"/>
          <p:cNvGrpSpPr/>
          <p:nvPr/>
        </p:nvGrpSpPr>
        <p:grpSpPr>
          <a:xfrm>
            <a:off x="4963167" y="1995951"/>
            <a:ext cx="3958976" cy="2838918"/>
            <a:chOff x="4963167" y="1995951"/>
            <a:chExt cx="3958976" cy="2838918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167" y="1995951"/>
              <a:ext cx="3958976" cy="2623485"/>
            </a:xfrm>
            <a:prstGeom prst="rect">
              <a:avLst/>
            </a:prstGeom>
          </p:spPr>
        </p:pic>
        <p:sp>
          <p:nvSpPr>
            <p:cNvPr id="12" name="Pravokotnik 11"/>
            <p:cNvSpPr/>
            <p:nvPr/>
          </p:nvSpPr>
          <p:spPr>
            <a:xfrm>
              <a:off x="4963167" y="4619436"/>
              <a:ext cx="3958976" cy="2154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1600" dirty="0" smtClean="0"/>
                <a:t>Dr. Ivan Ribar, predsednik Avnoja-a.</a:t>
              </a:r>
              <a:endParaRPr lang="sl-SI" sz="1600" dirty="0"/>
            </a:p>
          </p:txBody>
        </p:sp>
      </p:grpSp>
      <p:sp>
        <p:nvSpPr>
          <p:cNvPr id="15" name="PoljeZBesedilom 14"/>
          <p:cNvSpPr txBox="1"/>
          <p:nvPr/>
        </p:nvSpPr>
        <p:spPr>
          <a:xfrm>
            <a:off x="445387" y="6253508"/>
            <a:ext cx="393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Tito govori na drugem zasedanju Avnoja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5076056" y="1150996"/>
            <a:ext cx="3875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81013" algn="l"/>
              </a:tabLst>
            </a:pPr>
            <a:r>
              <a:rPr kumimoji="0" lang="sl-SI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postavil temelje nove demokratične federativne Jugoslavije (DFJ):</a:t>
            </a:r>
            <a:endParaRPr kumimoji="0" lang="sl-SI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66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171156"/>
            <a:ext cx="4608511" cy="14576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276" y="1754401"/>
            <a:ext cx="3528392" cy="11095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039847"/>
            <a:ext cx="1972127" cy="2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tito_-_subasoc_na_visu__1944._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030719"/>
            <a:ext cx="2527811" cy="324571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816714" y="6368381"/>
            <a:ext cx="226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Tito in </a:t>
            </a:r>
            <a:r>
              <a:rPr lang="sl-SI" dirty="0" smtClean="0"/>
              <a:t>Šubašić </a:t>
            </a:r>
            <a:r>
              <a:rPr lang="sl-SI" dirty="0" smtClean="0"/>
              <a:t>na Visu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007516" y="6091763"/>
            <a:ext cx="39125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Šubašić </a:t>
            </a:r>
            <a:r>
              <a:rPr lang="sl-SI" dirty="0" smtClean="0"/>
              <a:t>- predstavnik vlade v izgnanstvu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635678" y="278176"/>
            <a:ext cx="44466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b="1" dirty="0"/>
              <a:t>Sporazum  Tito – </a:t>
            </a:r>
            <a:r>
              <a:rPr lang="sl-SI" b="1" dirty="0" smtClean="0"/>
              <a:t>Šubašić  </a:t>
            </a:r>
            <a:r>
              <a:rPr lang="sl-SI" b="1" dirty="0"/>
              <a:t>na Visu 16. 6. </a:t>
            </a:r>
            <a:r>
              <a:rPr lang="sl-SI" b="1" dirty="0" smtClean="0"/>
              <a:t>1944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5004048" y="980728"/>
            <a:ext cx="3813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b="1" dirty="0"/>
              <a:t>Kraljeva vlada priznala AVNOJ in NKOJ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5131486" y="1350060"/>
            <a:ext cx="352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b="1" dirty="0"/>
              <a:t>Obsodba okupatorjevih sodelavcev</a:t>
            </a:r>
            <a:endParaRPr lang="sl-SI" b="1" dirty="0"/>
          </a:p>
        </p:txBody>
      </p:sp>
      <p:sp>
        <p:nvSpPr>
          <p:cNvPr id="12" name="Pravokotnik 11"/>
          <p:cNvSpPr/>
          <p:nvPr/>
        </p:nvSpPr>
        <p:spPr>
          <a:xfrm>
            <a:off x="4566309" y="1746246"/>
            <a:ext cx="452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b="1" dirty="0"/>
              <a:t>Maršal Tito edini poveljnik NO sil v Jugoslaviji</a:t>
            </a:r>
            <a:endParaRPr lang="sl-SI" b="1" dirty="0"/>
          </a:p>
        </p:txBody>
      </p:sp>
      <p:sp>
        <p:nvSpPr>
          <p:cNvPr id="13" name="Pravokotnik 12"/>
          <p:cNvSpPr/>
          <p:nvPr/>
        </p:nvSpPr>
        <p:spPr>
          <a:xfrm>
            <a:off x="4172409" y="2217638"/>
            <a:ext cx="4846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b="1" dirty="0"/>
              <a:t>Po osvoboditvi bodo sestavili novo začasno vlado starojugoslovanskega  parlamenta  in </a:t>
            </a:r>
            <a:r>
              <a:rPr lang="sl-SI" b="1" dirty="0" err="1"/>
              <a:t>NKOJa</a:t>
            </a:r>
            <a:endParaRPr lang="sl-SI" b="1" dirty="0"/>
          </a:p>
        </p:txBody>
      </p:sp>
      <p:cxnSp>
        <p:nvCxnSpPr>
          <p:cNvPr id="14" name="Raven puščični konektor 8"/>
          <p:cNvCxnSpPr/>
          <p:nvPr/>
        </p:nvCxnSpPr>
        <p:spPr>
          <a:xfrm>
            <a:off x="6783361" y="713337"/>
            <a:ext cx="11940" cy="446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505</Words>
  <Application>Microsoft Office PowerPoint</Application>
  <PresentationFormat>Diaprojekcija na zaslonu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PowerPointova predstavitev</vt:lpstr>
      <vt:lpstr>PowerPointova predstavitev</vt:lpstr>
      <vt:lpstr>1. Vloga OF v osvobodilnem boju</vt:lpstr>
      <vt:lpstr>2. Kako se je med vojno razvijala nova slovenska državnost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PONOVIMO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Jasna Dobaj</dc:creator>
  <cp:lastModifiedBy>Jasna Dobaj</cp:lastModifiedBy>
  <cp:revision>53</cp:revision>
  <dcterms:created xsi:type="dcterms:W3CDTF">2010-03-04T17:58:18Z</dcterms:created>
  <dcterms:modified xsi:type="dcterms:W3CDTF">2015-07-31T15:11:52Z</dcterms:modified>
</cp:coreProperties>
</file>