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63" r:id="rId3"/>
    <p:sldId id="272" r:id="rId4"/>
    <p:sldId id="264" r:id="rId5"/>
    <p:sldId id="265" r:id="rId6"/>
    <p:sldId id="273" r:id="rId7"/>
    <p:sldId id="267" r:id="rId8"/>
    <p:sldId id="276" r:id="rId9"/>
    <p:sldId id="284" r:id="rId10"/>
    <p:sldId id="285" r:id="rId11"/>
    <p:sldId id="281" r:id="rId12"/>
    <p:sldId id="268" r:id="rId13"/>
    <p:sldId id="286" r:id="rId14"/>
    <p:sldId id="287" r:id="rId1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5BD81-24BA-4700-88EC-DA4E1B54A6FF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45930-D2B8-4314-AE8D-61CA73981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299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3BB-EA44-4381-AC70-7E3BAB9CFB17}" type="datetime1">
              <a:rPr lang="en-GB" smtClean="0"/>
              <a:t>07/03/2022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107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7779-ED25-4B4E-90EF-E2B94848B475}" type="datetime1">
              <a:rPr lang="en-GB" smtClean="0"/>
              <a:t>07/03/2022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98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765B-07BF-482E-917C-43B39DBD4C01}" type="datetime1">
              <a:rPr lang="en-GB" smtClean="0"/>
              <a:t>07/03/2022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890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83CB0-AF5F-4810-B476-DB2DEB6809BE}" type="datetime1">
              <a:rPr lang="en-GB" smtClean="0"/>
              <a:t>07/03/2022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937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0DB1F-5F01-4958-95CC-96CDC6EF63B6}" type="datetime1">
              <a:rPr lang="en-GB" smtClean="0"/>
              <a:t>07/03/2022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65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9298-F442-4B1E-A0BC-8D96DBF9607E}" type="datetime1">
              <a:rPr lang="en-GB" smtClean="0"/>
              <a:t>07/03/2022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22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45CAE-232F-4FE7-84B7-0A966ABCF5E6}" type="datetime1">
              <a:rPr lang="en-GB" smtClean="0"/>
              <a:t>07/03/2022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4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4960-C01A-486E-9345-01637A2527AF}" type="datetime1">
              <a:rPr lang="en-GB" smtClean="0"/>
              <a:t>07/03/2022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3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2D8-B0F6-47DE-A7A6-1984D26D2385}" type="datetime1">
              <a:rPr lang="en-GB" smtClean="0"/>
              <a:t>07/03/2022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106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0FDB-B5DC-436B-AD04-2AEF8A0666A6}" type="datetime1">
              <a:rPr lang="en-GB" smtClean="0"/>
              <a:t>07/03/2022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04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5B2-148E-4EF8-B8AC-8B2DA672FA7C}" type="datetime1">
              <a:rPr lang="en-GB" smtClean="0"/>
              <a:t>07/03/2022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64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3D996-3F35-41E7-B7A6-2E21A1D57C6B}" type="datetime1">
              <a:rPr lang="en-GB" smtClean="0"/>
              <a:t>07/03/2022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Aritmetika in algebra</a:t>
            </a:r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90ED6-8C3B-45E0-9D10-A296854CF3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056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ctrTitle"/>
          </p:nvPr>
        </p:nvSpPr>
        <p:spPr>
          <a:xfrm>
            <a:off x="923635" y="646545"/>
            <a:ext cx="9467273" cy="3426981"/>
          </a:xfrm>
        </p:spPr>
        <p:txBody>
          <a:bodyPr>
            <a:normAutofit fontScale="90000"/>
          </a:bodyPr>
          <a:lstStyle/>
          <a:p>
            <a:r>
              <a:rPr lang="sl-SI" altLang="sl-SI" dirty="0" smtClean="0"/>
              <a:t/>
            </a:r>
            <a:br>
              <a:rPr lang="sl-SI" altLang="sl-SI" dirty="0" smtClean="0"/>
            </a:br>
            <a:r>
              <a:rPr lang="sl-SI" altLang="sl-SI" dirty="0"/>
              <a:t/>
            </a:r>
            <a:br>
              <a:rPr lang="sl-SI" altLang="sl-SI" dirty="0"/>
            </a:br>
            <a:r>
              <a:rPr lang="sl-SI" altLang="sl-SI" sz="4900" dirty="0" smtClean="0">
                <a:latin typeface="Garamond" panose="02020404030301010803" pitchFamily="18" charset="0"/>
              </a:rPr>
              <a:t>Didaktika </a:t>
            </a:r>
            <a:r>
              <a:rPr lang="sl-SI" altLang="sl-SI" sz="4900" dirty="0" smtClean="0">
                <a:latin typeface="Garamond" panose="02020404030301010803" pitchFamily="18" charset="0"/>
              </a:rPr>
              <a:t>matematike 1 – </a:t>
            </a:r>
            <a:br>
              <a:rPr lang="sl-SI" altLang="sl-SI" sz="4900" dirty="0" smtClean="0">
                <a:latin typeface="Garamond" panose="02020404030301010803" pitchFamily="18" charset="0"/>
              </a:rPr>
            </a:br>
            <a:r>
              <a:rPr lang="sl-SI" altLang="sl-SI" sz="4900" dirty="0" smtClean="0">
                <a:latin typeface="Garamond" panose="02020404030301010803" pitchFamily="18" charset="0"/>
              </a:rPr>
              <a:t>2. strokovno-didaktična obravnava matematičnih pojmov po vsebinskih sklopih: aritmetika in algebra 2</a:t>
            </a:r>
            <a:r>
              <a:rPr lang="sl-SI" altLang="sl-SI" dirty="0" smtClean="0"/>
              <a:t/>
            </a:r>
            <a:br>
              <a:rPr lang="sl-SI" altLang="sl-SI" dirty="0" smtClean="0"/>
            </a:br>
            <a:r>
              <a:rPr lang="sl-SI" altLang="sl-SI" sz="2700" dirty="0"/>
              <a:t>(izročki za predavanja pri predmetu didaktika matematike, 2. l., RP)</a:t>
            </a:r>
          </a:p>
        </p:txBody>
      </p:sp>
      <p:sp>
        <p:nvSpPr>
          <p:cNvPr id="4099" name="Podnaslov 2"/>
          <p:cNvSpPr>
            <a:spLocks noGrp="1"/>
          </p:cNvSpPr>
          <p:nvPr>
            <p:ph type="subTitle" idx="1"/>
          </p:nvPr>
        </p:nvSpPr>
        <p:spPr bwMode="auto">
          <a:xfrm>
            <a:off x="2667000" y="4221163"/>
            <a:ext cx="6858000" cy="198755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 3" panose="05040102010807070707" pitchFamily="18" charset="2"/>
              <a:buNone/>
            </a:pPr>
            <a:endParaRPr lang="sl-SI" altLang="sl-SI" smtClean="0"/>
          </a:p>
          <a:p>
            <a:pPr>
              <a:buFont typeface="Wingdings 3" panose="05040102010807070707" pitchFamily="18" charset="2"/>
              <a:buNone/>
            </a:pPr>
            <a:endParaRPr lang="sl-SI" altLang="sl-SI" smtClean="0"/>
          </a:p>
          <a:p>
            <a:pPr>
              <a:buFont typeface="Wingdings 3" panose="05040102010807070707" pitchFamily="18" charset="2"/>
              <a:buNone/>
            </a:pPr>
            <a:r>
              <a:rPr lang="sl-SI" altLang="sl-SI" smtClean="0"/>
              <a:t>Prof. dr. Tatjana Hodnik</a:t>
            </a:r>
          </a:p>
        </p:txBody>
      </p:sp>
    </p:spTree>
    <p:extLst>
      <p:ext uri="{BB962C8B-B14F-4D97-AF65-F5344CB8AC3E}">
        <p14:creationId xmlns:p14="http://schemas.microsoft.com/office/powerpoint/2010/main" val="381717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Kako enačaj razumejo učenci?</a:t>
            </a:r>
          </a:p>
          <a:p>
            <a:r>
              <a:rPr lang="sl-SI" altLang="sl-SI" dirty="0" smtClean="0">
                <a:latin typeface="Garamond" panose="02020404030301010803" pitchFamily="18" charset="0"/>
              </a:rPr>
              <a:t>Primerjalna predstava o enakosti </a:t>
            </a:r>
          </a:p>
          <a:p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Operacijska predstava o enakosti</a:t>
            </a:r>
            <a:r>
              <a:rPr lang="sl-SI" altLang="sl-SI" dirty="0" smtClean="0">
                <a:latin typeface="Garamond" panose="02020404030301010803" pitchFamily="18" charset="0"/>
              </a:rPr>
              <a:t>: učenci</a:t>
            </a:r>
            <a:r>
              <a:rPr lang="sl-SI" altLang="sl-SI" dirty="0" smtClean="0">
                <a:latin typeface="Garamond" panose="02020404030301010803" pitchFamily="18" charset="0"/>
              </a:rPr>
              <a:t> si razlagajo '=' kot 'izvršiti'. Enačaj jim v primeru 3 + 4 = □ pomeni, da morajo sešteti, poiskati rezultat, zato imajo težave pri branju zapisov kot npr. □ = 3 + 4, 3 = 3.</a:t>
            </a:r>
          </a:p>
          <a:p>
            <a:r>
              <a:rPr lang="sl-SI" altLang="sl-SI" dirty="0" smtClean="0">
                <a:latin typeface="Garamond" panose="02020404030301010803" pitchFamily="18" charset="0"/>
              </a:rPr>
              <a:t>Osnovnošolci med 6. in 10. letom pričakujejo, da se dva elementa, povezana z operacijo, zamenjata s tretjim.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5414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l-SI" altLang="sl-SI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Primeri dejavnosti za vpeljavanje </a:t>
            </a:r>
            <a:r>
              <a:rPr lang="sl-SI" altLang="sl-SI" dirty="0">
                <a:latin typeface="Garamond" panose="02020404030301010803" pitchFamily="18" charset="0"/>
              </a:rPr>
              <a:t>enačb</a:t>
            </a:r>
          </a:p>
          <a:p>
            <a:r>
              <a:rPr lang="sl-SI" altLang="sl-SI" dirty="0" smtClean="0">
                <a:latin typeface="Garamond" panose="02020404030301010803" pitchFamily="18" charset="0"/>
              </a:rPr>
              <a:t>Vrečka</a:t>
            </a:r>
            <a:endParaRPr lang="sl-SI" altLang="sl-SI" dirty="0">
              <a:latin typeface="Garamond" panose="02020404030301010803" pitchFamily="18" charset="0"/>
            </a:endParaRPr>
          </a:p>
          <a:p>
            <a:r>
              <a:rPr lang="sl-SI" altLang="sl-SI" dirty="0" smtClean="0">
                <a:latin typeface="Garamond" panose="02020404030301010803" pitchFamily="18" charset="0"/>
              </a:rPr>
              <a:t>Tehtnica</a:t>
            </a:r>
            <a:endParaRPr lang="sl-SI" altLang="sl-SI" dirty="0">
              <a:latin typeface="Garamond" panose="02020404030301010803" pitchFamily="18" charset="0"/>
            </a:endParaRPr>
          </a:p>
          <a:p>
            <a:r>
              <a:rPr lang="sl-SI" altLang="sl-SI" dirty="0">
                <a:latin typeface="Garamond" panose="02020404030301010803" pitchFamily="18" charset="0"/>
              </a:rPr>
              <a:t>Številski trak </a:t>
            </a:r>
            <a:r>
              <a:rPr lang="sl-SI" altLang="sl-SI" dirty="0" smtClean="0">
                <a:latin typeface="Garamond" panose="02020404030301010803" pitchFamily="18" charset="0"/>
              </a:rPr>
              <a:t> </a:t>
            </a:r>
            <a:endParaRPr lang="sl-SI" altLang="sl-SI" dirty="0">
              <a:latin typeface="Garamond" panose="02020404030301010803" pitchFamily="18" charset="0"/>
            </a:endParaRPr>
          </a:p>
          <a:p>
            <a:r>
              <a:rPr lang="sl-SI" altLang="sl-SI" dirty="0">
                <a:latin typeface="Garamond" panose="02020404030301010803" pitchFamily="18" charset="0"/>
              </a:rPr>
              <a:t>Miselne </a:t>
            </a:r>
            <a:r>
              <a:rPr lang="sl-SI" altLang="sl-SI" dirty="0" smtClean="0">
                <a:latin typeface="Garamond" panose="02020404030301010803" pitchFamily="18" charset="0"/>
              </a:rPr>
              <a:t>situacije</a:t>
            </a:r>
          </a:p>
          <a:p>
            <a:endParaRPr lang="sl-SI" altLang="sl-SI" dirty="0">
              <a:solidFill>
                <a:srgbClr val="0033CC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altLang="sl-SI" dirty="0" smtClean="0">
                <a:solidFill>
                  <a:srgbClr val="0033CC"/>
                </a:solidFill>
                <a:latin typeface="Garamond" panose="02020404030301010803" pitchFamily="18" charset="0"/>
              </a:rPr>
              <a:t>Kateri vidik reševanja enačb je poudarjen v posamezni dejavnosti?</a:t>
            </a:r>
            <a:endParaRPr lang="sl-SI" altLang="sl-SI" dirty="0" smtClean="0">
              <a:solidFill>
                <a:srgbClr val="0033C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51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l-SI" altLang="sl-SI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sl-SI" altLang="sl-SI" sz="2400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Seštevanje do 100</a:t>
            </a:r>
            <a:endParaRPr lang="sl-SI" altLang="sl-SI" sz="2400" i="1" dirty="0" smtClean="0">
              <a:solidFill>
                <a:srgbClr val="FF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Reprezentacije: 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konkretna – nestrukturiran, strukturiran material, grafična,</a:t>
            </a:r>
            <a:r>
              <a:rPr lang="sl-SI" altLang="sl-SI" sz="2400" dirty="0" smtClean="0">
                <a:latin typeface="Garamond" panose="02020404030301010803" pitchFamily="18" charset="0"/>
              </a:rPr>
              <a:t> ‘veriga 100‘, 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številski (pol)trak, </a:t>
            </a:r>
            <a:r>
              <a:rPr lang="sl-SI" altLang="sl-SI" sz="24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stotični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kvadrat, simboli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(princip dinamičnosti)</a:t>
            </a:r>
            <a:endParaRPr lang="sl-SI" altLang="sl-SI" sz="2400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sl-SI" altLang="sl-SI" sz="2400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None/>
            </a:pPr>
            <a:r>
              <a:rPr lang="sl-SI" altLang="sl-SI" sz="2400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Pridobivanje števil do 100</a:t>
            </a:r>
          </a:p>
          <a:p>
            <a:pPr algn="just"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a. S preštevanjem objektov</a:t>
            </a:r>
          </a:p>
          <a:p>
            <a:pPr algn="just"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b. Sistematično</a:t>
            </a:r>
          </a:p>
          <a:p>
            <a:pPr algn="just" eaLnBrk="1" hangingPunct="1">
              <a:buFontTx/>
              <a:buAutoNum type="arabicPeriod"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Štetje po 10 (10 = 1 D, 20 =  2 D…) ob reprezentacijah (link kocke, </a:t>
            </a:r>
            <a:r>
              <a:rPr lang="sl-SI" altLang="sl-SI" sz="24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stotični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kvadrat, številski (pol)trak…</a:t>
            </a:r>
            <a:endParaRPr lang="sl-SI" altLang="sl-SI" sz="2400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buFontTx/>
              <a:buAutoNum type="arabicPeriod"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Štetje, npr. od 35 do 47, od 93 do 86, nadaljevanje zaporedij, npr. 34, 36, 38…, 72, 67, 62…</a:t>
            </a:r>
            <a:endParaRPr lang="sl-SI" altLang="sl-SI" sz="2400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buFontTx/>
              <a:buAutoNum type="arabicPeriod"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Pomemben je zapis števila z desetiškimi enotami.</a:t>
            </a:r>
          </a:p>
          <a:p>
            <a:pPr marL="0" indent="0" algn="just" eaLnBrk="1" hangingPunct="1"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(glej članek Place </a:t>
            </a:r>
            <a:r>
              <a:rPr lang="sl-SI" altLang="sl-SI" sz="24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value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on </a:t>
            </a:r>
            <a:r>
              <a:rPr lang="sl-SI" altLang="sl-SI" sz="24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the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sl-SI" altLang="sl-SI" sz="24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horizon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za vpeljavo </a:t>
            </a:r>
            <a:r>
              <a:rPr lang="sl-SI" altLang="sl-SI" sz="24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destiškega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sistema)</a:t>
            </a:r>
            <a:endParaRPr lang="sl-SI" altLang="sl-SI" sz="2400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sl-SI" sz="2400" dirty="0"/>
          </a:p>
        </p:txBody>
      </p:sp>
    </p:spTree>
    <p:extLst>
      <p:ext uri="{BB962C8B-B14F-4D97-AF65-F5344CB8AC3E}">
        <p14:creationId xmlns:p14="http://schemas.microsoft.com/office/powerpoint/2010/main" val="154873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l-SI" altLang="sl-SI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Seštevanje do 100 brez prehoda </a:t>
            </a:r>
            <a:endParaRPr lang="sl-SI" altLang="sl-SI" i="1" dirty="0" smtClean="0">
              <a:solidFill>
                <a:srgbClr val="FF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>
              <a:buFontTx/>
              <a:buAutoNum type="arabicPeriod"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40+30=70  (tudi s pomočjo analogije)</a:t>
            </a:r>
            <a:endParaRPr lang="sl-SI" altLang="sl-SI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>
              <a:buFontTx/>
              <a:buAutoNum type="arabicPeriod"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20+3=23 (osnova je štetje do 100)</a:t>
            </a:r>
            <a:endParaRPr lang="sl-SI" altLang="sl-SI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>
              <a:buFontTx/>
              <a:buAutoNum type="arabicPeriod"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23+40=63 (prištevanje po 10)</a:t>
            </a:r>
          </a:p>
          <a:p>
            <a:pPr algn="just">
              <a:buFontTx/>
              <a:buAutoNum type="arabicPeriod"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27+62=89 (lahko izračunamo v dveh korakih: 27+60=87, 87+2=89; upoštevamo koraka 2. in 3.)</a:t>
            </a:r>
          </a:p>
          <a:p>
            <a:pPr marL="0" indent="0" algn="just">
              <a:buNone/>
            </a:pPr>
            <a:endParaRPr lang="sl-SI" altLang="sl-SI" i="1" dirty="0" smtClean="0">
              <a:solidFill>
                <a:srgbClr val="FF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l-SI" altLang="sl-SI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O</a:t>
            </a:r>
            <a:r>
              <a:rPr lang="sl-SI" altLang="sl-SI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dštevanje do 100 brez prehoda </a:t>
            </a:r>
            <a:endParaRPr lang="sl-SI" altLang="sl-SI" i="1" dirty="0" smtClean="0">
              <a:solidFill>
                <a:srgbClr val="FF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Katere reprezentacije bi uporabili pri računanju in zakaj? Kako reprezentacije podpirajo miselni proces?</a:t>
            </a:r>
          </a:p>
          <a:p>
            <a:pPr algn="just">
              <a:buFontTx/>
              <a:buAutoNum type="arabicPeriod"/>
            </a:pPr>
            <a:endParaRPr lang="sl-SI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948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l-SI" altLang="sl-SI" i="1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Seštevanje </a:t>
            </a:r>
            <a:r>
              <a:rPr lang="sl-SI" altLang="sl-SI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do 100 s </a:t>
            </a:r>
            <a:r>
              <a:rPr lang="sl-SI" altLang="sl-SI" i="1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prehodom</a:t>
            </a:r>
          </a:p>
          <a:p>
            <a:pPr algn="just">
              <a:buNone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1. 56+4=60 (tudi z uporabo analogije)</a:t>
            </a:r>
            <a:endParaRPr lang="sl-SI" altLang="sl-SI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2. 27+4=27+3+1=30+1=31(razdruževanje drugega seštevanca; zapis)</a:t>
            </a:r>
            <a:endParaRPr lang="sl-SI" altLang="sl-SI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3. </a:t>
            </a:r>
            <a:r>
              <a:rPr lang="sl-SI" altLang="sl-SI" dirty="0">
                <a:latin typeface="Garamond" panose="02020404030301010803" pitchFamily="18" charset="0"/>
                <a:cs typeface="Times New Roman" panose="02020603050405020304" pitchFamily="18" charset="0"/>
              </a:rPr>
              <a:t>27+34=61 </a:t>
            </a: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(lahko izračunamo </a:t>
            </a:r>
            <a:r>
              <a:rPr lang="sl-SI" altLang="sl-SI" dirty="0">
                <a:latin typeface="Garamond" panose="02020404030301010803" pitchFamily="18" charset="0"/>
                <a:cs typeface="Times New Roman" panose="02020603050405020304" pitchFamily="18" charset="0"/>
              </a:rPr>
              <a:t>v dveh korakih: 27+30=57, </a:t>
            </a: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57+4=61, izhajamo iz predznanj učencev)</a:t>
            </a:r>
            <a:endParaRPr lang="sl-SI" altLang="sl-SI" dirty="0">
              <a:latin typeface="Garamond" panose="02020404030301010803" pitchFamily="18" charset="0"/>
            </a:endParaRPr>
          </a:p>
          <a:p>
            <a:pPr algn="just">
              <a:buNone/>
            </a:pPr>
            <a:endParaRPr lang="sl-SI" altLang="sl-SI" dirty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sl-SI" altLang="sl-SI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Odštevanje do 100 </a:t>
            </a:r>
            <a:r>
              <a:rPr lang="sl-SI" altLang="sl-SI" i="1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</a:t>
            </a:r>
            <a:r>
              <a:rPr lang="en-GB" altLang="sl-SI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sl-SI" i="1" dirty="0" err="1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prehod</a:t>
            </a:r>
            <a:r>
              <a:rPr lang="sl-SI" altLang="sl-SI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om</a:t>
            </a:r>
            <a:r>
              <a:rPr lang="en-GB" altLang="sl-SI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endParaRPr lang="sl-SI" altLang="sl-SI" i="1" dirty="0" smtClean="0">
              <a:solidFill>
                <a:srgbClr val="FF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GB" altLang="sl-SI" i="1" dirty="0" smtClean="0">
              <a:solidFill>
                <a:srgbClr val="FF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06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altLang="sl-SI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Števila do 100 ter seštevanje in odštevanje do 100, enačbe v 2. razredu</a:t>
            </a:r>
            <a:endParaRPr lang="sl-SI" altLang="sl-SI" sz="28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algn="just" eaLnBrk="1" hangingPunct="1">
              <a:buFont typeface="Wingdings" panose="05000000000000000000" pitchFamily="2" charset="2"/>
              <a:buNone/>
            </a:pPr>
            <a:endParaRPr lang="sl-SI" altLang="sl-SI" sz="2400" dirty="0">
              <a:cs typeface="Times New Roman" panose="02020603050405020304" pitchFamily="18" charset="0"/>
              <a:sym typeface="MS Outlook" panose="05010100010000000000" pitchFamily="2" charset="2"/>
            </a:endParaRPr>
          </a:p>
          <a:p>
            <a:pPr algn="just">
              <a:buNone/>
            </a:pPr>
            <a:r>
              <a:rPr lang="sl-SI" altLang="sl-SI" sz="3600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Seštevanje in odštevanje do 10</a:t>
            </a:r>
          </a:p>
          <a:p>
            <a:pPr algn="just">
              <a:buNone/>
            </a:pPr>
            <a:endParaRPr lang="sl-SI" altLang="sl-SI" sz="2400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sl-SI" altLang="sl-SI" sz="4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Reprezentacije: konkretna – nestrukturiran material, grafična,</a:t>
            </a:r>
            <a:r>
              <a:rPr lang="sl-SI" altLang="sl-SI" sz="4000" dirty="0" smtClean="0">
                <a:latin typeface="Garamond" panose="02020404030301010803" pitchFamily="18" charset="0"/>
              </a:rPr>
              <a:t> </a:t>
            </a:r>
            <a:r>
              <a:rPr lang="sl-SI" altLang="sl-SI" sz="4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številski trak, simboli.</a:t>
            </a:r>
            <a:endParaRPr lang="sl-SI" altLang="sl-SI" sz="4000" dirty="0" smtClean="0">
              <a:latin typeface="Garamond" panose="02020404030301010803" pitchFamily="18" charset="0"/>
            </a:endParaRPr>
          </a:p>
          <a:p>
            <a:pPr algn="just">
              <a:buNone/>
            </a:pPr>
            <a:endParaRPr lang="sl-SI" altLang="sl-SI" sz="4000" dirty="0" smtClean="0">
              <a:latin typeface="Garamond" panose="02020404030301010803" pitchFamily="18" charset="0"/>
            </a:endParaRPr>
          </a:p>
          <a:p>
            <a:pPr algn="just">
              <a:buNone/>
            </a:pPr>
            <a:r>
              <a:rPr lang="sl-SI" altLang="sl-SI" sz="4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5+3=8 Pet plus tri je osem. </a:t>
            </a:r>
            <a:endParaRPr lang="sl-SI" altLang="sl-SI" sz="4000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l-SI" altLang="sl-SI" sz="4000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l-SI" altLang="sl-SI" sz="4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Razmislimo o reprezentaciji na številskem traku. Katere težave le-ta lahko povzroča učencem? Izziv za študente: 'Abecedna os'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GB" altLang="sl-SI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 </a:t>
            </a:r>
            <a:endParaRPr lang="sl-SI" altLang="sl-SI" sz="2400" dirty="0">
              <a:latin typeface="Garamond" panose="02020404030301010803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sl-SI" sz="2400" dirty="0"/>
          </a:p>
        </p:txBody>
      </p:sp>
    </p:spTree>
    <p:extLst>
      <p:ext uri="{BB962C8B-B14F-4D97-AF65-F5344CB8AC3E}">
        <p14:creationId xmlns:p14="http://schemas.microsoft.com/office/powerpoint/2010/main" val="275433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sl-SI" altLang="sl-SI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Seštevanje do 20 </a:t>
            </a:r>
          </a:p>
          <a:p>
            <a:pPr algn="just">
              <a:buNone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Reprezentacije: konkretna – nestrukturiran, lahko že strukturiran material, grafična,</a:t>
            </a:r>
            <a:r>
              <a:rPr lang="sl-SI" altLang="sl-SI" dirty="0" smtClean="0">
                <a:latin typeface="Garamond" panose="02020404030301010803" pitchFamily="18" charset="0"/>
              </a:rPr>
              <a:t> </a:t>
            </a: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številski trak, simboli</a:t>
            </a:r>
          </a:p>
          <a:p>
            <a:pPr marL="0" indent="0" algn="just">
              <a:buNone/>
            </a:pPr>
            <a:endParaRPr lang="sl-SI" altLang="sl-SI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l-SI" altLang="sl-SI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Pridobivanje števil do 20</a:t>
            </a:r>
          </a:p>
          <a:p>
            <a:pPr algn="just">
              <a:buNone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a. S preštevanjem objektov</a:t>
            </a:r>
          </a:p>
          <a:p>
            <a:pPr algn="just">
              <a:buNone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b. Sistematično</a:t>
            </a:r>
          </a:p>
          <a:p>
            <a:pPr algn="just">
              <a:buNone/>
            </a:pPr>
            <a:r>
              <a:rPr lang="en-GB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10+1=11 </a:t>
            </a:r>
            <a:endParaRPr lang="en-GB" altLang="sl-SI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GB" altLang="sl-SI" dirty="0">
                <a:latin typeface="Garamond" panose="02020404030301010803" pitchFamily="18" charset="0"/>
                <a:cs typeface="Times New Roman" panose="02020603050405020304" pitchFamily="18" charset="0"/>
              </a:rPr>
              <a:t>10+2=12, 10+3=13…10+10=20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Vzpostavljanje povezav med različnimi reprezentacijami (princip dinamičnosti)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313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l-SI" altLang="sl-SI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None/>
            </a:pPr>
            <a:r>
              <a:rPr lang="sl-SI" altLang="sl-SI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Seštevanje do 20 brez prehoda </a:t>
            </a: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(vpeljemo na konkretnem, uporabimo tudi princip  analogije)</a:t>
            </a:r>
            <a:endParaRPr lang="sl-SI" altLang="sl-SI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 </a:t>
            </a:r>
            <a:endParaRPr lang="sl-SI" altLang="sl-SI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4+3=7</a:t>
            </a:r>
            <a:endParaRPr lang="sl-SI" altLang="sl-SI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14+3=17</a:t>
            </a:r>
            <a:endParaRPr lang="sl-SI" altLang="sl-SI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sl-SI" sz="2400" dirty="0"/>
          </a:p>
        </p:txBody>
      </p:sp>
    </p:spTree>
    <p:extLst>
      <p:ext uri="{BB962C8B-B14F-4D97-AF65-F5344CB8AC3E}">
        <p14:creationId xmlns:p14="http://schemas.microsoft.com/office/powerpoint/2010/main" val="332859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l-SI" altLang="sl-SI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None/>
            </a:pPr>
            <a:r>
              <a:rPr lang="sl-SI" altLang="sl-SI" sz="2400" i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Seštevanje s prehodom do 20</a:t>
            </a:r>
            <a:endParaRPr lang="sl-SI" altLang="sl-SI" sz="2400" i="1" dirty="0" smtClean="0">
              <a:solidFill>
                <a:srgbClr val="FF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a. Poznavanje parov seštevancev za vsoto 10; strategije seštevanja/odštevanja (konkretno štetje, konkretno verbalno, mentalno verbalno in priklic dejstev)</a:t>
            </a:r>
            <a:endParaRPr lang="en-GB" altLang="sl-SI" sz="24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b. Primeri računanja (mentalno verbalno računanje)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GB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6+8</a:t>
            </a:r>
            <a:r>
              <a:rPr lang="en-GB" altLang="sl-SI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=</a:t>
            </a:r>
            <a:endParaRPr lang="en-GB" altLang="sl-SI" sz="24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GB" altLang="sl-SI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1) 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prištevanje enote (8+1+1+1+1+1+1=14; ne uporabljamo tega zapisa)</a:t>
            </a:r>
            <a:endParaRPr lang="sl-SI" altLang="sl-SI" sz="2400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2) vsote enakih seštevancev (6+6+2=14)</a:t>
            </a:r>
            <a:endParaRPr lang="sl-SI" altLang="sl-SI" sz="2400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3) dopolnjevanje do 10 (6+8=6+4+4=10+4=14; ta formalni zapis lahko učencem povzroča težave, vpeljemo ga v 3. razredu). </a:t>
            </a:r>
            <a:endParaRPr lang="sl-SI" altLang="sl-SI" sz="2400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sl-SI" sz="2400" dirty="0"/>
          </a:p>
        </p:txBody>
      </p:sp>
    </p:spTree>
    <p:extLst>
      <p:ext uri="{BB962C8B-B14F-4D97-AF65-F5344CB8AC3E}">
        <p14:creationId xmlns:p14="http://schemas.microsoft.com/office/powerpoint/2010/main" val="100607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Odštevanje do 20, brez prehoda in s prehodom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0070C0"/>
                </a:solidFill>
                <a:latin typeface="Garamond" panose="02020404030301010803" pitchFamily="18" charset="0"/>
              </a:rPr>
              <a:t>Zapišimo bistvene poudarke, analogno seštevanju do 20.</a:t>
            </a:r>
          </a:p>
          <a:p>
            <a:pPr marL="0" indent="0">
              <a:buNone/>
            </a:pPr>
            <a:endParaRPr lang="sl-SI" dirty="0">
              <a:solidFill>
                <a:srgbClr val="0070C0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Vpeljava besedilnih nalog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(članek Miselne sheme, ‚table 1‘)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Kateri so kriteriji kakovostne besedilne naloge?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Pregled besedilnih nalog v enem od gradiv za 1. razred. 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022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l-SI" altLang="sl-SI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sl-SI" altLang="sl-SI" sz="24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Vpeljava enačb v 2. razredu </a:t>
            </a:r>
            <a:r>
              <a:rPr lang="sl-SI" altLang="sl-SI" sz="2400" dirty="0" smtClean="0">
                <a:latin typeface="Garamond" panose="02020404030301010803" pitchFamily="18" charset="0"/>
              </a:rPr>
              <a:t>(določanje neznanega števila, prikazanega z okvirčkom)</a:t>
            </a:r>
            <a:endParaRPr lang="en-GB" altLang="sl-SI" sz="24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GB" altLang="sl-SI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3+</a:t>
            </a:r>
            <a:r>
              <a:rPr lang="en-GB" altLang="sl-SI" sz="2400" dirty="0">
                <a:latin typeface="Garamond" panose="02020404030301010803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</a:t>
            </a:r>
            <a:r>
              <a:rPr lang="en-GB" altLang="sl-SI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=11</a:t>
            </a:r>
            <a:endParaRPr lang="en-GB" altLang="sl-SI" sz="24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altLang="sl-SI" sz="2400" dirty="0">
                <a:cs typeface="Times New Roman" panose="02020603050405020304" pitchFamily="18" charset="0"/>
              </a:rPr>
              <a:t> </a:t>
            </a:r>
            <a:endParaRPr lang="sl-SI" altLang="sl-SI" sz="2400" dirty="0" smtClean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Enačba je simbolični zapis 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za enakost dveh matematičnih izrazov</a:t>
            </a:r>
            <a:r>
              <a:rPr lang="sl-SI" altLang="sl-SI" sz="2400" dirty="0" smtClean="0">
                <a:latin typeface="Garamond" panose="02020404030301010803" pitchFamily="18" charset="0"/>
              </a:rPr>
              <a:t>. Izraza imenujemo leva stran in desna stran enačbe. Med njima stoji enačaj (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relacijski znak, </a:t>
            </a:r>
            <a:r>
              <a:rPr lang="sl-SI" altLang="sl-SI" sz="2400" dirty="0" smtClean="0">
                <a:latin typeface="Garamond" panose="02020404030301010803" pitchFamily="18" charset="0"/>
              </a:rPr>
              <a:t>=).</a:t>
            </a:r>
          </a:p>
          <a:p>
            <a:pPr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Reševati enačbo pomeni 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določiti vrednost neznanke</a:t>
            </a:r>
            <a:r>
              <a:rPr lang="sl-SI" altLang="sl-SI" sz="2400" dirty="0" smtClean="0">
                <a:latin typeface="Garamond" panose="02020404030301010803" pitchFamily="18" charset="0"/>
              </a:rPr>
              <a:t>.</a:t>
            </a:r>
          </a:p>
          <a:p>
            <a:pPr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Spremenljivke, ki nastopajo v enačbi, imenujemo 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neznanke</a:t>
            </a:r>
            <a:r>
              <a:rPr lang="sl-SI" altLang="sl-SI" sz="2400" dirty="0" smtClean="0">
                <a:latin typeface="Garamond" panose="02020404030301010803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GB" altLang="sl-SI" sz="2400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GB" altLang="sl-SI" sz="2400" dirty="0"/>
          </a:p>
        </p:txBody>
      </p:sp>
    </p:spTree>
    <p:extLst>
      <p:ext uri="{BB962C8B-B14F-4D97-AF65-F5344CB8AC3E}">
        <p14:creationId xmlns:p14="http://schemas.microsoft.com/office/powerpoint/2010/main" val="186021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l-SI" altLang="sl-SI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3600" dirty="0">
                <a:latin typeface="Garamond" panose="02020404030301010803" pitchFamily="18" charset="0"/>
              </a:rPr>
              <a:t>Aritmetične </a:t>
            </a:r>
            <a:r>
              <a:rPr lang="sl-SI" altLang="sl-SI" sz="3600" dirty="0" smtClean="0">
                <a:latin typeface="Garamond" panose="02020404030301010803" pitchFamily="18" charset="0"/>
              </a:rPr>
              <a:t>enačbe</a:t>
            </a:r>
            <a:endParaRPr lang="sl-SI" altLang="sl-SI" sz="3600" dirty="0">
              <a:latin typeface="Garamond" panose="02020404030301010803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3600" dirty="0">
                <a:latin typeface="Garamond" panose="02020404030301010803" pitchFamily="18" charset="0"/>
              </a:rPr>
              <a:t>3 + 2 = 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3600" dirty="0" smtClean="0">
                <a:latin typeface="Garamond" panose="02020404030301010803" pitchFamily="18" charset="0"/>
              </a:rPr>
              <a:t>7 = 6 + 1</a:t>
            </a:r>
          </a:p>
          <a:p>
            <a:pPr>
              <a:buNone/>
            </a:pPr>
            <a:endParaRPr lang="sl-SI" altLang="sl-SI" sz="3600" dirty="0" smtClean="0">
              <a:latin typeface="Garamond" panose="02020404030301010803" pitchFamily="18" charset="0"/>
            </a:endParaRPr>
          </a:p>
          <a:p>
            <a:pPr>
              <a:buNone/>
            </a:pPr>
            <a:r>
              <a:rPr lang="sl-SI" altLang="sl-SI" sz="3600" dirty="0" smtClean="0">
                <a:latin typeface="Garamond" panose="02020404030301010803" pitchFamily="18" charset="0"/>
              </a:rPr>
              <a:t>Algebraične (algebrske) enačbe</a:t>
            </a:r>
          </a:p>
          <a:p>
            <a:pPr>
              <a:buNone/>
            </a:pPr>
            <a:r>
              <a:rPr lang="sl-SI" altLang="sl-SI" sz="3600" dirty="0" smtClean="0">
                <a:latin typeface="Garamond" panose="02020404030301010803" pitchFamily="18" charset="0"/>
              </a:rPr>
              <a:t>3 + □ = 7</a:t>
            </a:r>
          </a:p>
          <a:p>
            <a:pPr>
              <a:buNone/>
            </a:pPr>
            <a:r>
              <a:rPr lang="sl-SI" altLang="sl-SI" sz="3600" dirty="0" smtClean="0">
                <a:latin typeface="Garamond" panose="02020404030301010803" pitchFamily="18" charset="0"/>
              </a:rPr>
              <a:t>14 - x = 10</a:t>
            </a:r>
          </a:p>
          <a:p>
            <a:pPr>
              <a:buNone/>
            </a:pPr>
            <a:r>
              <a:rPr lang="sl-SI" altLang="sl-SI" sz="3600" dirty="0" smtClean="0">
                <a:latin typeface="Garamond" panose="02020404030301010803" pitchFamily="18" charset="0"/>
              </a:rPr>
              <a:t>12 – x = 16</a:t>
            </a:r>
          </a:p>
          <a:p>
            <a:pPr>
              <a:buNone/>
            </a:pPr>
            <a:endParaRPr lang="sl-SI" altLang="sl-SI" sz="3600" dirty="0" smtClean="0">
              <a:latin typeface="Garamond" panose="02020404030301010803" pitchFamily="18" charset="0"/>
            </a:endParaRPr>
          </a:p>
          <a:p>
            <a:pPr>
              <a:buNone/>
            </a:pPr>
            <a:r>
              <a:rPr lang="sl-SI" altLang="sl-SI" sz="3600" dirty="0" smtClean="0">
                <a:latin typeface="Garamond" panose="02020404030301010803" pitchFamily="18" charset="0"/>
              </a:rPr>
              <a:t>Ekvivalentne enačbe</a:t>
            </a:r>
          </a:p>
          <a:p>
            <a:pPr>
              <a:buNone/>
            </a:pPr>
            <a:r>
              <a:rPr lang="sl-SI" altLang="sl-SI" sz="3600" dirty="0" smtClean="0">
                <a:latin typeface="Garamond" panose="02020404030301010803" pitchFamily="18" charset="0"/>
              </a:rPr>
              <a:t>3 + x = 10, x = 10 – 3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600" dirty="0">
              <a:latin typeface="Garamond" panose="02020404030301010803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600" dirty="0">
                <a:latin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525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Ključno pri enačbah v 2. razredu:</a:t>
            </a:r>
          </a:p>
          <a:p>
            <a:pPr marL="0" indent="0"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- enačaj kot enakost (=)</a:t>
            </a:r>
            <a:endParaRPr lang="sl-SI" altLang="sl-SI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- neznanka (neznano število)</a:t>
            </a:r>
          </a:p>
          <a:p>
            <a:pPr>
              <a:buNone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Znak '=' pomeni:</a:t>
            </a:r>
          </a:p>
          <a:p>
            <a:r>
              <a:rPr lang="sl-SI" altLang="sl-SI" dirty="0" smtClean="0">
                <a:latin typeface="Garamond" panose="02020404030301010803" pitchFamily="18" charset="0"/>
              </a:rPr>
              <a:t>identičnost (3 = 3, A = A)</a:t>
            </a:r>
          </a:p>
          <a:p>
            <a:r>
              <a:rPr lang="sl-SI" altLang="sl-SI" dirty="0" smtClean="0">
                <a:latin typeface="Garamond" panose="02020404030301010803" pitchFamily="18" charset="0"/>
              </a:rPr>
              <a:t>enakost 4 – 1 = 3, A = B (točki sovpadata)</a:t>
            </a:r>
          </a:p>
          <a:p>
            <a:r>
              <a:rPr lang="sl-SI" altLang="sl-SI" dirty="0" smtClean="0">
                <a:latin typeface="Garamond" panose="02020404030301010803" pitchFamily="18" charset="0"/>
              </a:rPr>
              <a:t>ekvivalenco (1/2 = 4/8)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7260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721</Words>
  <Application>Microsoft Office PowerPoint</Application>
  <PresentationFormat>Širokozaslonsko</PresentationFormat>
  <Paragraphs>103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Garamond</vt:lpstr>
      <vt:lpstr>MS Outlook</vt:lpstr>
      <vt:lpstr>Times New Roman</vt:lpstr>
      <vt:lpstr>Wingdings</vt:lpstr>
      <vt:lpstr>Wingdings 3</vt:lpstr>
      <vt:lpstr>Officeova tema</vt:lpstr>
      <vt:lpstr>  Didaktika matematike 1 –  2. strokovno-didaktična obravnava matematičnih pojmov po vsebinskih sklopih: aritmetika in algebra 2 (izročki za predavanja pri predmetu didaktika matematike, 2. l., RP)</vt:lpstr>
      <vt:lpstr>Števila do 100 ter seštevanje in odštevanje do 100, enačbe v 2. razredu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Rewiever</dc:creator>
  <cp:lastModifiedBy>Rewiever</cp:lastModifiedBy>
  <cp:revision>10</cp:revision>
  <dcterms:created xsi:type="dcterms:W3CDTF">2022-03-07T16:43:29Z</dcterms:created>
  <dcterms:modified xsi:type="dcterms:W3CDTF">2022-03-07T18:05:57Z</dcterms:modified>
</cp:coreProperties>
</file>